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5.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48"/>
  </p:notesMasterIdLst>
  <p:sldIdLst>
    <p:sldId id="256" r:id="rId2"/>
    <p:sldId id="264" r:id="rId3"/>
    <p:sldId id="279" r:id="rId4"/>
    <p:sldId id="280" r:id="rId5"/>
    <p:sldId id="315" r:id="rId6"/>
    <p:sldId id="316" r:id="rId7"/>
    <p:sldId id="317" r:id="rId8"/>
    <p:sldId id="309" r:id="rId9"/>
    <p:sldId id="310" r:id="rId10"/>
    <p:sldId id="311" r:id="rId11"/>
    <p:sldId id="312" r:id="rId12"/>
    <p:sldId id="313" r:id="rId13"/>
    <p:sldId id="314" r:id="rId14"/>
    <p:sldId id="306" r:id="rId15"/>
    <p:sldId id="308" r:id="rId16"/>
    <p:sldId id="262" r:id="rId17"/>
    <p:sldId id="265" r:id="rId18"/>
    <p:sldId id="266" r:id="rId19"/>
    <p:sldId id="267" r:id="rId20"/>
    <p:sldId id="268" r:id="rId21"/>
    <p:sldId id="269" r:id="rId22"/>
    <p:sldId id="270" r:id="rId23"/>
    <p:sldId id="298" r:id="rId24"/>
    <p:sldId id="281" r:id="rId25"/>
    <p:sldId id="282" r:id="rId26"/>
    <p:sldId id="285" r:id="rId27"/>
    <p:sldId id="283" r:id="rId28"/>
    <p:sldId id="284" r:id="rId29"/>
    <p:sldId id="274" r:id="rId30"/>
    <p:sldId id="275" r:id="rId31"/>
    <p:sldId id="276" r:id="rId32"/>
    <p:sldId id="277" r:id="rId33"/>
    <p:sldId id="286" r:id="rId34"/>
    <p:sldId id="288" r:id="rId35"/>
    <p:sldId id="289" r:id="rId36"/>
    <p:sldId id="290" r:id="rId37"/>
    <p:sldId id="291" r:id="rId38"/>
    <p:sldId id="292" r:id="rId39"/>
    <p:sldId id="293" r:id="rId40"/>
    <p:sldId id="294" r:id="rId41"/>
    <p:sldId id="295" r:id="rId42"/>
    <p:sldId id="296" r:id="rId43"/>
    <p:sldId id="297" r:id="rId44"/>
    <p:sldId id="287" r:id="rId45"/>
    <p:sldId id="299" r:id="rId46"/>
    <p:sldId id="278"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0F3063"/>
    <a:srgbClr val="0083BF"/>
    <a:srgbClr val="BB13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6" autoAdjust="0"/>
    <p:restoredTop sz="80143" autoAdjust="0"/>
  </p:normalViewPr>
  <p:slideViewPr>
    <p:cSldViewPr snapToGrid="0">
      <p:cViewPr varScale="1">
        <p:scale>
          <a:sx n="59" d="100"/>
          <a:sy n="59" d="100"/>
        </p:scale>
        <p:origin x="1578"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
          <c:y val="5.8207469908274086E-2"/>
          <c:w val="0.62897548080371324"/>
          <c:h val="0.78601519016905452"/>
        </c:manualLayout>
      </c:layout>
      <c:pieChart>
        <c:varyColors val="1"/>
        <c:ser>
          <c:idx val="0"/>
          <c:order val="0"/>
          <c:tx>
            <c:strRef>
              <c:f>Sheet1!$B$1</c:f>
              <c:strCache>
                <c:ptCount val="1"/>
                <c:pt idx="0">
                  <c:v>Sales</c:v>
                </c:pt>
              </c:strCache>
            </c:strRef>
          </c:tx>
          <c:dPt>
            <c:idx val="1"/>
            <c:bubble3D val="0"/>
            <c:spPr>
              <a:solidFill>
                <a:schemeClr val="accent2">
                  <a:lumMod val="60000"/>
                  <a:lumOff val="40000"/>
                </a:schemeClr>
              </a:solidFill>
            </c:spPr>
            <c:extLst xmlns:c16r2="http://schemas.microsoft.com/office/drawing/2015/06/chart">
              <c:ext xmlns:c16="http://schemas.microsoft.com/office/drawing/2014/chart" uri="{C3380CC4-5D6E-409C-BE32-E72D297353CC}">
                <c16:uniqueId val="{00000002-D939-4A72-A4D5-A7DE1D179BAF}"/>
              </c:ext>
            </c:extLst>
          </c:dPt>
          <c:dLbls>
            <c:dLbl>
              <c:idx val="0"/>
              <c:layout>
                <c:manualLayout>
                  <c:x val="0.11276801541030974"/>
                  <c:y val="0.16119054704173788"/>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D939-4A72-A4D5-A7DE1D179BAF}"/>
                </c:ext>
                <c:ext xmlns:c15="http://schemas.microsoft.com/office/drawing/2012/chart" uri="{CE6537A1-D6FC-4f65-9D91-7224C49458BB}"/>
              </c:extLst>
            </c:dLbl>
            <c:dLbl>
              <c:idx val="1"/>
              <c:layout>
                <c:manualLayout>
                  <c:x val="-0.16853448364191528"/>
                  <c:y val="-0.25951434277089208"/>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D939-4A72-A4D5-A7DE1D179BAF}"/>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400">
                    <a:solidFill>
                      <a:schemeClr val="bg1"/>
                    </a:solidFill>
                  </a:defRPr>
                </a:pPr>
                <a:endParaRPr lang="en-US"/>
              </a:p>
            </c:txPr>
            <c:dLblPos val="bestFit"/>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25</c:v>
                </c:pt>
                <c:pt idx="1">
                  <c:v>75</c:v>
                </c:pt>
              </c:numCache>
            </c:numRef>
          </c:val>
          <c:extLst xmlns:c16r2="http://schemas.microsoft.com/office/drawing/2015/06/chart">
            <c:ext xmlns:c16="http://schemas.microsoft.com/office/drawing/2014/chart" uri="{C3380CC4-5D6E-409C-BE32-E72D297353CC}">
              <c16:uniqueId val="{00000000-D939-4A72-A4D5-A7DE1D179BAF}"/>
            </c:ext>
          </c:extLst>
        </c:ser>
        <c:dLbls>
          <c:showLegendKey val="0"/>
          <c:showVal val="0"/>
          <c:showCatName val="0"/>
          <c:showSerName val="0"/>
          <c:showPercent val="0"/>
          <c:showBubbleSize val="0"/>
          <c:showLeaderLines val="1"/>
        </c:dLbls>
        <c:firstSliceAng val="269"/>
      </c:pieChart>
    </c:plotArea>
    <c:legend>
      <c:legendPos val="r"/>
      <c:legendEntry>
        <c:idx val="0"/>
        <c:txPr>
          <a:bodyPr/>
          <a:lstStyle/>
          <a:p>
            <a:pPr>
              <a:defRPr sz="1400"/>
            </a:pPr>
            <a:endParaRPr lang="en-US"/>
          </a:p>
        </c:txPr>
      </c:legendEntry>
      <c:legendEntry>
        <c:idx val="1"/>
        <c:txPr>
          <a:bodyPr/>
          <a:lstStyle/>
          <a:p>
            <a:pPr>
              <a:defRPr sz="1400"/>
            </a:pPr>
            <a:endParaRPr lang="en-US"/>
          </a:p>
        </c:txPr>
      </c:legendEntry>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5.5120723063938858E-2"/>
          <c:y val="7.9988881798723571E-2"/>
          <c:w val="0.57996470221986185"/>
          <c:h val="0.75519714256061832"/>
        </c:manualLayout>
      </c:layout>
      <c:pieChart>
        <c:varyColors val="1"/>
        <c:ser>
          <c:idx val="0"/>
          <c:order val="0"/>
          <c:tx>
            <c:strRef>
              <c:f>Sheet1!$B$1</c:f>
              <c:strCache>
                <c:ptCount val="1"/>
                <c:pt idx="0">
                  <c:v>Sales</c:v>
                </c:pt>
              </c:strCache>
            </c:strRef>
          </c:tx>
          <c:dPt>
            <c:idx val="1"/>
            <c:bubble3D val="0"/>
            <c:spPr>
              <a:solidFill>
                <a:schemeClr val="accent2">
                  <a:lumMod val="60000"/>
                  <a:lumOff val="40000"/>
                </a:schemeClr>
              </a:solidFill>
            </c:spPr>
            <c:extLst xmlns:c16r2="http://schemas.microsoft.com/office/drawing/2015/06/chart">
              <c:ext xmlns:c16="http://schemas.microsoft.com/office/drawing/2014/chart" uri="{C3380CC4-5D6E-409C-BE32-E72D297353CC}">
                <c16:uniqueId val="{00000001-9459-4BB3-935E-667DD9D41DE7}"/>
              </c:ext>
            </c:extLst>
          </c:dPt>
          <c:dLbls>
            <c:dLbl>
              <c:idx val="1"/>
              <c:layout>
                <c:manualLayout>
                  <c:x val="-0.159914213689273"/>
                  <c:y val="-0.22884176497848796"/>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459-4BB3-935E-667DD9D41DE7}"/>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400">
                    <a:solidFill>
                      <a:schemeClr val="bg1"/>
                    </a:solidFill>
                  </a:defRPr>
                </a:pPr>
                <a:endParaRPr lang="en-US"/>
              </a:p>
            </c:txPr>
            <c:dLblPos val="bestFit"/>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27</c:v>
                </c:pt>
                <c:pt idx="1">
                  <c:v>73</c:v>
                </c:pt>
              </c:numCache>
            </c:numRef>
          </c:val>
          <c:extLst xmlns:c16r2="http://schemas.microsoft.com/office/drawing/2015/06/chart">
            <c:ext xmlns:c16="http://schemas.microsoft.com/office/drawing/2014/chart" uri="{C3380CC4-5D6E-409C-BE32-E72D297353CC}">
              <c16:uniqueId val="{00000000-9459-4BB3-935E-667DD9D41DE7}"/>
            </c:ext>
          </c:extLst>
        </c:ser>
        <c:dLbls>
          <c:showLegendKey val="0"/>
          <c:showVal val="0"/>
          <c:showCatName val="0"/>
          <c:showSerName val="0"/>
          <c:showPercent val="0"/>
          <c:showBubbleSize val="0"/>
          <c:showLeaderLines val="1"/>
        </c:dLbls>
        <c:firstSliceAng val="269"/>
      </c:pieChart>
    </c:plotArea>
    <c:legend>
      <c:legendPos val="r"/>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2.8098961226530387E-2"/>
          <c:y val="2.7783110166047835E-2"/>
          <c:w val="0.6526819471909997"/>
          <c:h val="0.87095401621811708"/>
        </c:manualLayout>
      </c:layout>
      <c:pieChart>
        <c:varyColors val="1"/>
        <c:ser>
          <c:idx val="0"/>
          <c:order val="0"/>
          <c:tx>
            <c:strRef>
              <c:f>Sheet1!$B$1</c:f>
              <c:strCache>
                <c:ptCount val="1"/>
                <c:pt idx="0">
                  <c:v>Sales</c:v>
                </c:pt>
              </c:strCache>
            </c:strRef>
          </c:tx>
          <c:dPt>
            <c:idx val="0"/>
            <c:bubble3D val="0"/>
            <c:spPr>
              <a:solidFill>
                <a:schemeClr val="accent1"/>
              </a:solidFill>
            </c:spPr>
            <c:extLst xmlns:c16r2="http://schemas.microsoft.com/office/drawing/2015/06/chart">
              <c:ext xmlns:c16="http://schemas.microsoft.com/office/drawing/2014/chart" uri="{C3380CC4-5D6E-409C-BE32-E72D297353CC}">
                <c16:uniqueId val="{00000001-67DC-4F50-B48E-03B5C2F7F235}"/>
              </c:ext>
            </c:extLst>
          </c:dPt>
          <c:dPt>
            <c:idx val="1"/>
            <c:bubble3D val="0"/>
            <c:spPr>
              <a:solidFill>
                <a:schemeClr val="accent2">
                  <a:lumMod val="60000"/>
                  <a:lumOff val="40000"/>
                </a:schemeClr>
              </a:solidFill>
            </c:spPr>
            <c:extLst xmlns:c16r2="http://schemas.microsoft.com/office/drawing/2015/06/chart">
              <c:ext xmlns:c16="http://schemas.microsoft.com/office/drawing/2014/chart" uri="{C3380CC4-5D6E-409C-BE32-E72D297353CC}">
                <c16:uniqueId val="{00000003-67DC-4F50-B48E-03B5C2F7F235}"/>
              </c:ext>
            </c:extLst>
          </c:dPt>
          <c:dPt>
            <c:idx val="2"/>
            <c:bubble3D val="0"/>
            <c:spPr>
              <a:solidFill>
                <a:schemeClr val="accent1"/>
              </a:solidFill>
            </c:spPr>
            <c:extLst xmlns:c16r2="http://schemas.microsoft.com/office/drawing/2015/06/chart">
              <c:ext xmlns:c16="http://schemas.microsoft.com/office/drawing/2014/chart" uri="{C3380CC4-5D6E-409C-BE32-E72D297353CC}">
                <c16:uniqueId val="{00000002-67DC-4F50-B48E-03B5C2F7F235}"/>
              </c:ext>
            </c:extLst>
          </c:dPt>
          <c:dLbls>
            <c:dLbl>
              <c:idx val="1"/>
              <c:layout>
                <c:manualLayout>
                  <c:x val="-9.1981105976618127E-2"/>
                  <c:y val="-0.38544252533157886"/>
                </c:manualLayout>
              </c:layout>
              <c:tx>
                <c:rich>
                  <a:bodyPr/>
                  <a:lstStyle/>
                  <a:p>
                    <a:fld id="{5322A747-5709-4F1F-8DF4-16E869EAC05F}" type="VALUE">
                      <a:rPr lang="en-US">
                        <a:solidFill>
                          <a:schemeClr val="bg1"/>
                        </a:solidFill>
                      </a:rPr>
                      <a:pPr/>
                      <a:t>[VALUE]</a:t>
                    </a:fld>
                    <a:endParaRPr lang="en-US"/>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67DC-4F50-B48E-03B5C2F7F235}"/>
                </c:ext>
                <c:ext xmlns:c15="http://schemas.microsoft.com/office/drawing/2012/chart" uri="{CE6537A1-D6FC-4f65-9D91-7224C49458BB}">
                  <c15:dlblFieldTable/>
                  <c15:showDataLabelsRange val="0"/>
                </c:ext>
              </c:extLst>
            </c:dLbl>
            <c:spPr>
              <a:noFill/>
              <a:ln>
                <a:noFill/>
              </a:ln>
              <a:effectLst/>
            </c:spPr>
            <c:txPr>
              <a:bodyPr wrap="square" lIns="38100" tIns="19050" rIns="38100" bIns="19050" anchor="ctr">
                <a:spAutoFit/>
              </a:bodyPr>
              <a:lstStyle/>
              <a:p>
                <a:pPr>
                  <a:defRPr sz="1400">
                    <a:solidFill>
                      <a:schemeClr val="bg1"/>
                    </a:solidFill>
                  </a:defRPr>
                </a:pPr>
                <a:endParaRPr lang="en-US"/>
              </a:p>
            </c:txPr>
            <c:dLblPos val="bestFit"/>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20</c:v>
                </c:pt>
                <c:pt idx="1">
                  <c:v>80</c:v>
                </c:pt>
              </c:numCache>
            </c:numRef>
          </c:val>
          <c:extLst xmlns:c16r2="http://schemas.microsoft.com/office/drawing/2015/06/chart">
            <c:ext xmlns:c16="http://schemas.microsoft.com/office/drawing/2014/chart" uri="{C3380CC4-5D6E-409C-BE32-E72D297353CC}">
              <c16:uniqueId val="{00000000-67DC-4F50-B48E-03B5C2F7F235}"/>
            </c:ext>
          </c:extLst>
        </c:ser>
        <c:dLbls>
          <c:showLegendKey val="0"/>
          <c:showVal val="0"/>
          <c:showCatName val="0"/>
          <c:showSerName val="0"/>
          <c:showPercent val="0"/>
          <c:showBubbleSize val="0"/>
          <c:showLeaderLines val="1"/>
        </c:dLbls>
        <c:firstSliceAng val="292"/>
      </c:pieChart>
    </c:plotArea>
    <c:legend>
      <c:legendPos val="r"/>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2.8098961226530387E-2"/>
          <c:y val="2.7783110166047835E-2"/>
          <c:w val="0.6526819471909997"/>
          <c:h val="0.87095401621811708"/>
        </c:manualLayout>
      </c:layout>
      <c:pieChart>
        <c:varyColors val="1"/>
        <c:ser>
          <c:idx val="0"/>
          <c:order val="0"/>
          <c:tx>
            <c:strRef>
              <c:f>Sheet1!$B$1</c:f>
              <c:strCache>
                <c:ptCount val="1"/>
                <c:pt idx="0">
                  <c:v>Sales</c:v>
                </c:pt>
              </c:strCache>
            </c:strRef>
          </c:tx>
          <c:dPt>
            <c:idx val="0"/>
            <c:bubble3D val="0"/>
            <c:spPr>
              <a:solidFill>
                <a:schemeClr val="accent1"/>
              </a:solidFill>
            </c:spPr>
            <c:extLst xmlns:c16r2="http://schemas.microsoft.com/office/drawing/2015/06/chart">
              <c:ext xmlns:c16="http://schemas.microsoft.com/office/drawing/2014/chart" uri="{C3380CC4-5D6E-409C-BE32-E72D297353CC}">
                <c16:uniqueId val="{00000001-80B1-4319-8D49-EF4AB17AC824}"/>
              </c:ext>
            </c:extLst>
          </c:dPt>
          <c:dPt>
            <c:idx val="1"/>
            <c:bubble3D val="0"/>
            <c:spPr>
              <a:solidFill>
                <a:schemeClr val="accent2">
                  <a:lumMod val="60000"/>
                  <a:lumOff val="40000"/>
                </a:schemeClr>
              </a:solidFill>
            </c:spPr>
            <c:extLst xmlns:c16r2="http://schemas.microsoft.com/office/drawing/2015/06/chart">
              <c:ext xmlns:c16="http://schemas.microsoft.com/office/drawing/2014/chart" uri="{C3380CC4-5D6E-409C-BE32-E72D297353CC}">
                <c16:uniqueId val="{00000003-80B1-4319-8D49-EF4AB17AC824}"/>
              </c:ext>
            </c:extLst>
          </c:dPt>
          <c:dPt>
            <c:idx val="2"/>
            <c:bubble3D val="0"/>
            <c:spPr>
              <a:solidFill>
                <a:schemeClr val="accent1"/>
              </a:solidFill>
            </c:spPr>
            <c:extLst xmlns:c16r2="http://schemas.microsoft.com/office/drawing/2015/06/chart">
              <c:ext xmlns:c16="http://schemas.microsoft.com/office/drawing/2014/chart" uri="{C3380CC4-5D6E-409C-BE32-E72D297353CC}">
                <c16:uniqueId val="{00000005-80B1-4319-8D49-EF4AB17AC824}"/>
              </c:ext>
            </c:extLst>
          </c:dPt>
          <c:dLbls>
            <c:dLbl>
              <c:idx val="1"/>
              <c:layout>
                <c:manualLayout>
                  <c:x val="-9.902292078649963E-2"/>
                  <c:y val="-0.37578297234432023"/>
                </c:manualLayout>
              </c:layout>
              <c:tx>
                <c:rich>
                  <a:bodyPr/>
                  <a:lstStyle/>
                  <a:p>
                    <a:fld id="{E6BC8622-A205-4304-AF0B-C14C74EEC232}" type="VALUE">
                      <a:rPr lang="en-US">
                        <a:solidFill>
                          <a:schemeClr val="bg1"/>
                        </a:solidFill>
                      </a:rPr>
                      <a:pPr/>
                      <a:t>[VALUE]</a:t>
                    </a:fld>
                    <a:endParaRPr lang="en-US"/>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80B1-4319-8D49-EF4AB17AC824}"/>
                </c:ext>
                <c:ext xmlns:c15="http://schemas.microsoft.com/office/drawing/2012/chart" uri="{CE6537A1-D6FC-4f65-9D91-7224C49458BB}">
                  <c15:dlblFieldTable/>
                  <c15:showDataLabelsRange val="0"/>
                </c:ext>
              </c:extLst>
            </c:dLbl>
            <c:spPr>
              <a:noFill/>
              <a:ln>
                <a:noFill/>
              </a:ln>
              <a:effectLst/>
            </c:spPr>
            <c:txPr>
              <a:bodyPr wrap="square" lIns="38100" tIns="19050" rIns="38100" bIns="19050" anchor="ctr">
                <a:spAutoFit/>
              </a:bodyPr>
              <a:lstStyle/>
              <a:p>
                <a:pPr>
                  <a:defRPr sz="1400">
                    <a:solidFill>
                      <a:schemeClr val="bg1"/>
                    </a:solidFill>
                  </a:defRPr>
                </a:pPr>
                <a:endParaRPr lang="en-US"/>
              </a:p>
            </c:txPr>
            <c:dLblPos val="bestFit"/>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21</c:v>
                </c:pt>
                <c:pt idx="1">
                  <c:v>79</c:v>
                </c:pt>
              </c:numCache>
            </c:numRef>
          </c:val>
          <c:extLst xmlns:c16r2="http://schemas.microsoft.com/office/drawing/2015/06/chart">
            <c:ext xmlns:c16="http://schemas.microsoft.com/office/drawing/2014/chart" uri="{C3380CC4-5D6E-409C-BE32-E72D297353CC}">
              <c16:uniqueId val="{00000006-80B1-4319-8D49-EF4AB17AC824}"/>
            </c:ext>
          </c:extLst>
        </c:ser>
        <c:dLbls>
          <c:showLegendKey val="0"/>
          <c:showVal val="0"/>
          <c:showCatName val="0"/>
          <c:showSerName val="0"/>
          <c:showPercent val="0"/>
          <c:showBubbleSize val="0"/>
          <c:showLeaderLines val="1"/>
        </c:dLbls>
        <c:firstSliceAng val="292"/>
      </c:pieChart>
    </c:plotArea>
    <c:legend>
      <c:legendPos val="r"/>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178069190862994"/>
          <c:y val="4.4092323075213866E-2"/>
          <c:w val="0.79967799795147176"/>
          <c:h val="0.93533125948968632"/>
        </c:manualLayout>
      </c:layout>
      <c:pieChart>
        <c:varyColors val="1"/>
        <c:ser>
          <c:idx val="0"/>
          <c:order val="0"/>
          <c:tx>
            <c:strRef>
              <c:f>Sheet1!$B$1</c:f>
              <c:strCache>
                <c:ptCount val="1"/>
                <c:pt idx="0">
                  <c:v>Sales</c:v>
                </c:pt>
              </c:strCache>
            </c:strRef>
          </c:tx>
          <c:spPr>
            <a:solidFill>
              <a:schemeClr val="accent1"/>
            </a:solidFill>
          </c:spPr>
          <c:explosion val="2"/>
          <c:dPt>
            <c:idx val="0"/>
            <c:bubble3D val="0"/>
            <c:spPr>
              <a:solidFill>
                <a:schemeClr val="accent2"/>
              </a:solidFill>
            </c:spPr>
            <c:extLst xmlns:c16r2="http://schemas.microsoft.com/office/drawing/2015/06/chart">
              <c:ext xmlns:c16="http://schemas.microsoft.com/office/drawing/2014/chart" uri="{C3380CC4-5D6E-409C-BE32-E72D297353CC}">
                <c16:uniqueId val="{00000002-F548-4B8F-BBD4-52DE59DEB26A}"/>
              </c:ext>
            </c:extLst>
          </c:dPt>
          <c:cat>
            <c:strRef>
              <c:f>Sheet1!$A$2:$A$3</c:f>
              <c:strCache>
                <c:ptCount val="2"/>
                <c:pt idx="0">
                  <c:v>1st Qtr</c:v>
                </c:pt>
                <c:pt idx="1">
                  <c:v>4th Qtr</c:v>
                </c:pt>
              </c:strCache>
            </c:strRef>
          </c:cat>
          <c:val>
            <c:numRef>
              <c:f>Sheet1!$B$2:$B$3</c:f>
              <c:numCache>
                <c:formatCode>General</c:formatCode>
                <c:ptCount val="2"/>
                <c:pt idx="0">
                  <c:v>61</c:v>
                </c:pt>
                <c:pt idx="1">
                  <c:v>39</c:v>
                </c:pt>
              </c:numCache>
            </c:numRef>
          </c:val>
          <c:extLst xmlns:c16r2="http://schemas.microsoft.com/office/drawing/2015/06/chart">
            <c:ext xmlns:c16="http://schemas.microsoft.com/office/drawing/2014/chart" uri="{C3380CC4-5D6E-409C-BE32-E72D297353CC}">
              <c16:uniqueId val="{00000000-F548-4B8F-BBD4-52DE59DEB26A}"/>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178069190862994"/>
          <c:y val="4.4092323075213866E-2"/>
          <c:w val="0.79967799795147176"/>
          <c:h val="0.93533125948968632"/>
        </c:manualLayout>
      </c:layout>
      <c:pieChart>
        <c:varyColors val="1"/>
        <c:ser>
          <c:idx val="0"/>
          <c:order val="0"/>
          <c:tx>
            <c:strRef>
              <c:f>Sheet1!$B$1</c:f>
              <c:strCache>
                <c:ptCount val="1"/>
                <c:pt idx="0">
                  <c:v>Sales</c:v>
                </c:pt>
              </c:strCache>
            </c:strRef>
          </c:tx>
          <c:spPr>
            <a:solidFill>
              <a:schemeClr val="accent1"/>
            </a:solidFill>
          </c:spPr>
          <c:explosion val="8"/>
          <c:dPt>
            <c:idx val="0"/>
            <c:bubble3D val="0"/>
            <c:explosion val="0"/>
            <c:spPr>
              <a:solidFill>
                <a:schemeClr val="accent2"/>
              </a:solidFill>
            </c:spPr>
            <c:extLst xmlns:c16r2="http://schemas.microsoft.com/office/drawing/2015/06/chart">
              <c:ext xmlns:c16="http://schemas.microsoft.com/office/drawing/2014/chart" uri="{C3380CC4-5D6E-409C-BE32-E72D297353CC}">
                <c16:uniqueId val="{00000001-2C10-4149-B79A-2F6128B6EB40}"/>
              </c:ext>
            </c:extLst>
          </c:dPt>
          <c:cat>
            <c:strRef>
              <c:f>Sheet1!$A$2:$A$3</c:f>
              <c:strCache>
                <c:ptCount val="2"/>
                <c:pt idx="0">
                  <c:v>1st Qtr</c:v>
                </c:pt>
                <c:pt idx="1">
                  <c:v>4th Qtr</c:v>
                </c:pt>
              </c:strCache>
            </c:strRef>
          </c:cat>
          <c:val>
            <c:numRef>
              <c:f>Sheet1!$B$2:$B$3</c:f>
              <c:numCache>
                <c:formatCode>General</c:formatCode>
                <c:ptCount val="2"/>
                <c:pt idx="0">
                  <c:v>61</c:v>
                </c:pt>
                <c:pt idx="1">
                  <c:v>39</c:v>
                </c:pt>
              </c:numCache>
            </c:numRef>
          </c:val>
          <c:extLst xmlns:c16r2="http://schemas.microsoft.com/office/drawing/2015/06/chart">
            <c:ext xmlns:c16="http://schemas.microsoft.com/office/drawing/2014/chart" uri="{C3380CC4-5D6E-409C-BE32-E72D297353CC}">
              <c16:uniqueId val="{00000002-2C10-4149-B79A-2F6128B6EB40}"/>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19972853893427048"/>
          <c:y val="8.5847549482646793E-2"/>
          <c:w val="0.79967799795147176"/>
          <c:h val="0.93533125948968632"/>
        </c:manualLayout>
      </c:layout>
      <c:pieChart>
        <c:varyColors val="1"/>
        <c:ser>
          <c:idx val="0"/>
          <c:order val="0"/>
          <c:tx>
            <c:strRef>
              <c:f>Sheet1!$B$1</c:f>
              <c:strCache>
                <c:ptCount val="1"/>
                <c:pt idx="0">
                  <c:v>Sales</c:v>
                </c:pt>
              </c:strCache>
            </c:strRef>
          </c:tx>
          <c:spPr>
            <a:solidFill>
              <a:schemeClr val="accent1"/>
            </a:solidFill>
          </c:spPr>
          <c:explosion val="5"/>
          <c:dPt>
            <c:idx val="0"/>
            <c:bubble3D val="0"/>
            <c:spPr>
              <a:solidFill>
                <a:schemeClr val="accent2"/>
              </a:solidFill>
            </c:spPr>
            <c:extLst xmlns:c16r2="http://schemas.microsoft.com/office/drawing/2015/06/chart">
              <c:ext xmlns:c16="http://schemas.microsoft.com/office/drawing/2014/chart" uri="{C3380CC4-5D6E-409C-BE32-E72D297353CC}">
                <c16:uniqueId val="{00000001-FB00-4334-AC47-E707CA865EB6}"/>
              </c:ext>
            </c:extLst>
          </c:dPt>
          <c:cat>
            <c:strRef>
              <c:f>Sheet1!$A$2:$A$3</c:f>
              <c:strCache>
                <c:ptCount val="2"/>
                <c:pt idx="0">
                  <c:v>1st Qtr</c:v>
                </c:pt>
                <c:pt idx="1">
                  <c:v>4th Qtr</c:v>
                </c:pt>
              </c:strCache>
            </c:strRef>
          </c:cat>
          <c:val>
            <c:numRef>
              <c:f>Sheet1!$B$2:$B$3</c:f>
              <c:numCache>
                <c:formatCode>General</c:formatCode>
                <c:ptCount val="2"/>
                <c:pt idx="0">
                  <c:v>10</c:v>
                </c:pt>
                <c:pt idx="1">
                  <c:v>90</c:v>
                </c:pt>
              </c:numCache>
            </c:numRef>
          </c:val>
          <c:extLst xmlns:c16r2="http://schemas.microsoft.com/office/drawing/2015/06/chart">
            <c:ext xmlns:c16="http://schemas.microsoft.com/office/drawing/2014/chart" uri="{C3380CC4-5D6E-409C-BE32-E72D297353CC}">
              <c16:uniqueId val="{00000002-FB00-4334-AC47-E707CA865EB6}"/>
            </c:ext>
          </c:extLst>
        </c:ser>
        <c:dLbls>
          <c:showLegendKey val="0"/>
          <c:showVal val="0"/>
          <c:showCatName val="0"/>
          <c:showSerName val="0"/>
          <c:showPercent val="0"/>
          <c:showBubbleSize val="0"/>
          <c:showLeaderLines val="1"/>
        </c:dLbls>
        <c:firstSliceAng val="35"/>
      </c:pieChart>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FCA224-526F-4F7B-BE14-3C70FE61D7AB}"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B8BCB667-6E00-4259-AF54-01320E49B9DB}">
      <dgm:prSet phldrT="[Text]"/>
      <dgm:spPr/>
      <dgm:t>
        <a:bodyPr/>
        <a:lstStyle/>
        <a:p>
          <a:r>
            <a:rPr lang="en-US" dirty="0"/>
            <a:t>Standards</a:t>
          </a:r>
        </a:p>
        <a:p>
          <a:r>
            <a:rPr lang="en-US" dirty="0"/>
            <a:t>Coding</a:t>
          </a:r>
        </a:p>
      </dgm:t>
    </dgm:pt>
    <dgm:pt modelId="{C4EE6786-4AB2-4EAA-A085-4D3381C050ED}" type="parTrans" cxnId="{AA32F3A1-7457-4823-BD52-47D0A1503189}">
      <dgm:prSet/>
      <dgm:spPr/>
      <dgm:t>
        <a:bodyPr/>
        <a:lstStyle/>
        <a:p>
          <a:endParaRPr lang="en-US"/>
        </a:p>
      </dgm:t>
    </dgm:pt>
    <dgm:pt modelId="{68CA9454-E7E4-470F-9940-21CD9A10AB61}" type="sibTrans" cxnId="{AA32F3A1-7457-4823-BD52-47D0A1503189}">
      <dgm:prSet/>
      <dgm:spPr/>
      <dgm:t>
        <a:bodyPr/>
        <a:lstStyle/>
        <a:p>
          <a:endParaRPr lang="en-US"/>
        </a:p>
      </dgm:t>
    </dgm:pt>
    <dgm:pt modelId="{3FAD1151-EE14-4C96-B16C-6DFA78267195}">
      <dgm:prSet phldrT="[Text]"/>
      <dgm:spPr/>
      <dgm:t>
        <a:bodyPr/>
        <a:lstStyle/>
        <a:p>
          <a:r>
            <a:rPr lang="en-US" dirty="0"/>
            <a:t>Collaboration / Integration</a:t>
          </a:r>
        </a:p>
      </dgm:t>
    </dgm:pt>
    <dgm:pt modelId="{DB491B6C-9EDC-4F4E-B5CF-A615E5E2C21A}" type="parTrans" cxnId="{8CBC53B7-49A8-4049-B7F2-D644DE942402}">
      <dgm:prSet/>
      <dgm:spPr/>
      <dgm:t>
        <a:bodyPr/>
        <a:lstStyle/>
        <a:p>
          <a:endParaRPr lang="en-US"/>
        </a:p>
      </dgm:t>
    </dgm:pt>
    <dgm:pt modelId="{10076431-3D8A-4624-979A-325376946772}" type="sibTrans" cxnId="{8CBC53B7-49A8-4049-B7F2-D644DE942402}">
      <dgm:prSet/>
      <dgm:spPr/>
      <dgm:t>
        <a:bodyPr/>
        <a:lstStyle/>
        <a:p>
          <a:endParaRPr lang="en-US"/>
        </a:p>
      </dgm:t>
    </dgm:pt>
    <dgm:pt modelId="{4A608DA4-3F1B-4824-8512-D26569A4DC3B}">
      <dgm:prSet phldrT="[Text]"/>
      <dgm:spPr/>
      <dgm:t>
        <a:bodyPr/>
        <a:lstStyle/>
        <a:p>
          <a:r>
            <a:rPr lang="en-US" dirty="0"/>
            <a:t>Program Management</a:t>
          </a:r>
        </a:p>
      </dgm:t>
    </dgm:pt>
    <dgm:pt modelId="{340C4509-A83C-4D79-B6E2-556050989E92}" type="parTrans" cxnId="{D94A3B00-1135-4E85-BD57-B9599FCD880B}">
      <dgm:prSet/>
      <dgm:spPr/>
      <dgm:t>
        <a:bodyPr/>
        <a:lstStyle/>
        <a:p>
          <a:endParaRPr lang="en-US"/>
        </a:p>
      </dgm:t>
    </dgm:pt>
    <dgm:pt modelId="{897236CB-09C2-4916-869B-9A0F757025B2}" type="sibTrans" cxnId="{D94A3B00-1135-4E85-BD57-B9599FCD880B}">
      <dgm:prSet/>
      <dgm:spPr/>
      <dgm:t>
        <a:bodyPr/>
        <a:lstStyle/>
        <a:p>
          <a:endParaRPr lang="en-US"/>
        </a:p>
      </dgm:t>
    </dgm:pt>
    <dgm:pt modelId="{63C67173-CC2C-4992-A5C0-762AA7AEFF49}" type="pres">
      <dgm:prSet presAssocID="{F4FCA224-526F-4F7B-BE14-3C70FE61D7AB}" presName="rootnode" presStyleCnt="0">
        <dgm:presLayoutVars>
          <dgm:chMax/>
          <dgm:chPref/>
          <dgm:dir/>
          <dgm:animLvl val="lvl"/>
        </dgm:presLayoutVars>
      </dgm:prSet>
      <dgm:spPr/>
      <dgm:t>
        <a:bodyPr/>
        <a:lstStyle/>
        <a:p>
          <a:endParaRPr lang="en-US"/>
        </a:p>
      </dgm:t>
    </dgm:pt>
    <dgm:pt modelId="{07A8C8BE-EAF6-45D6-AE25-26013ED96148}" type="pres">
      <dgm:prSet presAssocID="{B8BCB667-6E00-4259-AF54-01320E49B9DB}" presName="composite" presStyleCnt="0"/>
      <dgm:spPr/>
    </dgm:pt>
    <dgm:pt modelId="{2E3468F2-4754-4199-B688-8F5E1B4AB8ED}" type="pres">
      <dgm:prSet presAssocID="{B8BCB667-6E00-4259-AF54-01320E49B9DB}" presName="LShape" presStyleLbl="alignNode1" presStyleIdx="0" presStyleCnt="5"/>
      <dgm:spPr/>
    </dgm:pt>
    <dgm:pt modelId="{D2328F83-0EE0-431C-BA23-3CBF92C712B6}" type="pres">
      <dgm:prSet presAssocID="{B8BCB667-6E00-4259-AF54-01320E49B9DB}" presName="ParentText" presStyleLbl="revTx" presStyleIdx="0" presStyleCnt="3">
        <dgm:presLayoutVars>
          <dgm:chMax val="0"/>
          <dgm:chPref val="0"/>
          <dgm:bulletEnabled val="1"/>
        </dgm:presLayoutVars>
      </dgm:prSet>
      <dgm:spPr/>
      <dgm:t>
        <a:bodyPr/>
        <a:lstStyle/>
        <a:p>
          <a:endParaRPr lang="en-US"/>
        </a:p>
      </dgm:t>
    </dgm:pt>
    <dgm:pt modelId="{10F76109-29A3-430C-8626-DF0F99022BB6}" type="pres">
      <dgm:prSet presAssocID="{B8BCB667-6E00-4259-AF54-01320E49B9DB}" presName="Triangle" presStyleLbl="alignNode1" presStyleIdx="1" presStyleCnt="5"/>
      <dgm:spPr/>
    </dgm:pt>
    <dgm:pt modelId="{2DBAB32B-2C2F-4553-AD2B-3D664BB40F67}" type="pres">
      <dgm:prSet presAssocID="{68CA9454-E7E4-470F-9940-21CD9A10AB61}" presName="sibTrans" presStyleCnt="0"/>
      <dgm:spPr/>
    </dgm:pt>
    <dgm:pt modelId="{6F617582-9FC3-4E9B-ADA5-342B9CD25969}" type="pres">
      <dgm:prSet presAssocID="{68CA9454-E7E4-470F-9940-21CD9A10AB61}" presName="space" presStyleCnt="0"/>
      <dgm:spPr/>
    </dgm:pt>
    <dgm:pt modelId="{17FBBC1F-258F-4283-B70F-A6C6215932D2}" type="pres">
      <dgm:prSet presAssocID="{3FAD1151-EE14-4C96-B16C-6DFA78267195}" presName="composite" presStyleCnt="0"/>
      <dgm:spPr/>
    </dgm:pt>
    <dgm:pt modelId="{C3687059-C1A1-45DF-8AF0-17606C22B656}" type="pres">
      <dgm:prSet presAssocID="{3FAD1151-EE14-4C96-B16C-6DFA78267195}" presName="LShape" presStyleLbl="alignNode1" presStyleIdx="2" presStyleCnt="5"/>
      <dgm:spPr/>
    </dgm:pt>
    <dgm:pt modelId="{E4946008-EF16-45AD-9002-0C8E9C54A85F}" type="pres">
      <dgm:prSet presAssocID="{3FAD1151-EE14-4C96-B16C-6DFA78267195}" presName="ParentText" presStyleLbl="revTx" presStyleIdx="1" presStyleCnt="3">
        <dgm:presLayoutVars>
          <dgm:chMax val="0"/>
          <dgm:chPref val="0"/>
          <dgm:bulletEnabled val="1"/>
        </dgm:presLayoutVars>
      </dgm:prSet>
      <dgm:spPr/>
      <dgm:t>
        <a:bodyPr/>
        <a:lstStyle/>
        <a:p>
          <a:endParaRPr lang="en-US"/>
        </a:p>
      </dgm:t>
    </dgm:pt>
    <dgm:pt modelId="{AF8B44F7-55E1-44D5-A318-01446120087A}" type="pres">
      <dgm:prSet presAssocID="{3FAD1151-EE14-4C96-B16C-6DFA78267195}" presName="Triangle" presStyleLbl="alignNode1" presStyleIdx="3" presStyleCnt="5"/>
      <dgm:spPr/>
    </dgm:pt>
    <dgm:pt modelId="{684C41F1-68FF-4FCD-A7CD-DE572742737C}" type="pres">
      <dgm:prSet presAssocID="{10076431-3D8A-4624-979A-325376946772}" presName="sibTrans" presStyleCnt="0"/>
      <dgm:spPr/>
    </dgm:pt>
    <dgm:pt modelId="{969C4AD1-313A-412B-B630-10508B00CBC4}" type="pres">
      <dgm:prSet presAssocID="{10076431-3D8A-4624-979A-325376946772}" presName="space" presStyleCnt="0"/>
      <dgm:spPr/>
    </dgm:pt>
    <dgm:pt modelId="{91A7E385-81CD-4323-9467-00BCDC5EE1A5}" type="pres">
      <dgm:prSet presAssocID="{4A608DA4-3F1B-4824-8512-D26569A4DC3B}" presName="composite" presStyleCnt="0"/>
      <dgm:spPr/>
    </dgm:pt>
    <dgm:pt modelId="{34BC5DEB-4E1A-4111-8463-EA9EC2862651}" type="pres">
      <dgm:prSet presAssocID="{4A608DA4-3F1B-4824-8512-D26569A4DC3B}" presName="LShape" presStyleLbl="alignNode1" presStyleIdx="4" presStyleCnt="5"/>
      <dgm:spPr/>
    </dgm:pt>
    <dgm:pt modelId="{CDCA19C1-645F-4168-8313-5687B0F34754}" type="pres">
      <dgm:prSet presAssocID="{4A608DA4-3F1B-4824-8512-D26569A4DC3B}" presName="ParentText" presStyleLbl="revTx" presStyleIdx="2" presStyleCnt="3">
        <dgm:presLayoutVars>
          <dgm:chMax val="0"/>
          <dgm:chPref val="0"/>
          <dgm:bulletEnabled val="1"/>
        </dgm:presLayoutVars>
      </dgm:prSet>
      <dgm:spPr/>
      <dgm:t>
        <a:bodyPr/>
        <a:lstStyle/>
        <a:p>
          <a:endParaRPr lang="en-US"/>
        </a:p>
      </dgm:t>
    </dgm:pt>
  </dgm:ptLst>
  <dgm:cxnLst>
    <dgm:cxn modelId="{8CBC53B7-49A8-4049-B7F2-D644DE942402}" srcId="{F4FCA224-526F-4F7B-BE14-3C70FE61D7AB}" destId="{3FAD1151-EE14-4C96-B16C-6DFA78267195}" srcOrd="1" destOrd="0" parTransId="{DB491B6C-9EDC-4F4E-B5CF-A615E5E2C21A}" sibTransId="{10076431-3D8A-4624-979A-325376946772}"/>
    <dgm:cxn modelId="{D94A3B00-1135-4E85-BD57-B9599FCD880B}" srcId="{F4FCA224-526F-4F7B-BE14-3C70FE61D7AB}" destId="{4A608DA4-3F1B-4824-8512-D26569A4DC3B}" srcOrd="2" destOrd="0" parTransId="{340C4509-A83C-4D79-B6E2-556050989E92}" sibTransId="{897236CB-09C2-4916-869B-9A0F757025B2}"/>
    <dgm:cxn modelId="{3DFA1FC3-7B77-4D26-BAEC-78EBE0C4AB65}" type="presOf" srcId="{4A608DA4-3F1B-4824-8512-D26569A4DC3B}" destId="{CDCA19C1-645F-4168-8313-5687B0F34754}" srcOrd="0" destOrd="0" presId="urn:microsoft.com/office/officeart/2009/3/layout/StepUpProcess"/>
    <dgm:cxn modelId="{C03C16BE-F781-4D79-A8EC-29DDA9021506}" type="presOf" srcId="{F4FCA224-526F-4F7B-BE14-3C70FE61D7AB}" destId="{63C67173-CC2C-4992-A5C0-762AA7AEFF49}" srcOrd="0" destOrd="0" presId="urn:microsoft.com/office/officeart/2009/3/layout/StepUpProcess"/>
    <dgm:cxn modelId="{BE60BD4D-EE1A-4DE5-904E-973DB180BD59}" type="presOf" srcId="{3FAD1151-EE14-4C96-B16C-6DFA78267195}" destId="{E4946008-EF16-45AD-9002-0C8E9C54A85F}" srcOrd="0" destOrd="0" presId="urn:microsoft.com/office/officeart/2009/3/layout/StepUpProcess"/>
    <dgm:cxn modelId="{2FEDD46C-4FAB-4C56-9C9E-E2CA3F9D3BC8}" type="presOf" srcId="{B8BCB667-6E00-4259-AF54-01320E49B9DB}" destId="{D2328F83-0EE0-431C-BA23-3CBF92C712B6}" srcOrd="0" destOrd="0" presId="urn:microsoft.com/office/officeart/2009/3/layout/StepUpProcess"/>
    <dgm:cxn modelId="{AA32F3A1-7457-4823-BD52-47D0A1503189}" srcId="{F4FCA224-526F-4F7B-BE14-3C70FE61D7AB}" destId="{B8BCB667-6E00-4259-AF54-01320E49B9DB}" srcOrd="0" destOrd="0" parTransId="{C4EE6786-4AB2-4EAA-A085-4D3381C050ED}" sibTransId="{68CA9454-E7E4-470F-9940-21CD9A10AB61}"/>
    <dgm:cxn modelId="{F3C68083-014D-44E6-8816-7E0E1900BC45}" type="presParOf" srcId="{63C67173-CC2C-4992-A5C0-762AA7AEFF49}" destId="{07A8C8BE-EAF6-45D6-AE25-26013ED96148}" srcOrd="0" destOrd="0" presId="urn:microsoft.com/office/officeart/2009/3/layout/StepUpProcess"/>
    <dgm:cxn modelId="{8676827A-2900-4919-B209-2FE39F3BF91F}" type="presParOf" srcId="{07A8C8BE-EAF6-45D6-AE25-26013ED96148}" destId="{2E3468F2-4754-4199-B688-8F5E1B4AB8ED}" srcOrd="0" destOrd="0" presId="urn:microsoft.com/office/officeart/2009/3/layout/StepUpProcess"/>
    <dgm:cxn modelId="{5F6D7017-B792-4D19-871D-AAD6776409C7}" type="presParOf" srcId="{07A8C8BE-EAF6-45D6-AE25-26013ED96148}" destId="{D2328F83-0EE0-431C-BA23-3CBF92C712B6}" srcOrd="1" destOrd="0" presId="urn:microsoft.com/office/officeart/2009/3/layout/StepUpProcess"/>
    <dgm:cxn modelId="{89758613-021F-41AB-B74B-9ACF6A61D90F}" type="presParOf" srcId="{07A8C8BE-EAF6-45D6-AE25-26013ED96148}" destId="{10F76109-29A3-430C-8626-DF0F99022BB6}" srcOrd="2" destOrd="0" presId="urn:microsoft.com/office/officeart/2009/3/layout/StepUpProcess"/>
    <dgm:cxn modelId="{7EB37F55-C4D4-4B62-A7EA-E28E41AC67FF}" type="presParOf" srcId="{63C67173-CC2C-4992-A5C0-762AA7AEFF49}" destId="{2DBAB32B-2C2F-4553-AD2B-3D664BB40F67}" srcOrd="1" destOrd="0" presId="urn:microsoft.com/office/officeart/2009/3/layout/StepUpProcess"/>
    <dgm:cxn modelId="{44AC5A52-6CBF-4087-AB49-6225858D1D85}" type="presParOf" srcId="{2DBAB32B-2C2F-4553-AD2B-3D664BB40F67}" destId="{6F617582-9FC3-4E9B-ADA5-342B9CD25969}" srcOrd="0" destOrd="0" presId="urn:microsoft.com/office/officeart/2009/3/layout/StepUpProcess"/>
    <dgm:cxn modelId="{96C76E74-728A-499E-A68F-56762B0BAC19}" type="presParOf" srcId="{63C67173-CC2C-4992-A5C0-762AA7AEFF49}" destId="{17FBBC1F-258F-4283-B70F-A6C6215932D2}" srcOrd="2" destOrd="0" presId="urn:microsoft.com/office/officeart/2009/3/layout/StepUpProcess"/>
    <dgm:cxn modelId="{54B2FB6A-4A2D-4BC6-958F-EAA7B9723405}" type="presParOf" srcId="{17FBBC1F-258F-4283-B70F-A6C6215932D2}" destId="{C3687059-C1A1-45DF-8AF0-17606C22B656}" srcOrd="0" destOrd="0" presId="urn:microsoft.com/office/officeart/2009/3/layout/StepUpProcess"/>
    <dgm:cxn modelId="{B1C30341-7F18-4379-A54E-F5F4F8221784}" type="presParOf" srcId="{17FBBC1F-258F-4283-B70F-A6C6215932D2}" destId="{E4946008-EF16-45AD-9002-0C8E9C54A85F}" srcOrd="1" destOrd="0" presId="urn:microsoft.com/office/officeart/2009/3/layout/StepUpProcess"/>
    <dgm:cxn modelId="{0F93CE0F-B671-4612-994D-203877070186}" type="presParOf" srcId="{17FBBC1F-258F-4283-B70F-A6C6215932D2}" destId="{AF8B44F7-55E1-44D5-A318-01446120087A}" srcOrd="2" destOrd="0" presId="urn:microsoft.com/office/officeart/2009/3/layout/StepUpProcess"/>
    <dgm:cxn modelId="{E2187790-1222-4C5F-98F8-67727BB5CD5D}" type="presParOf" srcId="{63C67173-CC2C-4992-A5C0-762AA7AEFF49}" destId="{684C41F1-68FF-4FCD-A7CD-DE572742737C}" srcOrd="3" destOrd="0" presId="urn:microsoft.com/office/officeart/2009/3/layout/StepUpProcess"/>
    <dgm:cxn modelId="{3803F411-C4A7-4303-A02C-1492298128B5}" type="presParOf" srcId="{684C41F1-68FF-4FCD-A7CD-DE572742737C}" destId="{969C4AD1-313A-412B-B630-10508B00CBC4}" srcOrd="0" destOrd="0" presId="urn:microsoft.com/office/officeart/2009/3/layout/StepUpProcess"/>
    <dgm:cxn modelId="{AC6C2FDE-BE6F-4CE4-97F2-9702E960546B}" type="presParOf" srcId="{63C67173-CC2C-4992-A5C0-762AA7AEFF49}" destId="{91A7E385-81CD-4323-9467-00BCDC5EE1A5}" srcOrd="4" destOrd="0" presId="urn:microsoft.com/office/officeart/2009/3/layout/StepUpProcess"/>
    <dgm:cxn modelId="{72FF899D-4BC5-4B75-8496-A6B424DD8796}" type="presParOf" srcId="{91A7E385-81CD-4323-9467-00BCDC5EE1A5}" destId="{34BC5DEB-4E1A-4111-8463-EA9EC2862651}" srcOrd="0" destOrd="0" presId="urn:microsoft.com/office/officeart/2009/3/layout/StepUpProcess"/>
    <dgm:cxn modelId="{A3011CD2-7379-4877-A555-28B619BD6F0D}" type="presParOf" srcId="{91A7E385-81CD-4323-9467-00BCDC5EE1A5}" destId="{CDCA19C1-645F-4168-8313-5687B0F34754}"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0AB32F-3F57-4BC5-9962-2A498C6D6A36}" type="datetimeFigureOut">
              <a:rPr lang="en-US" smtClean="0"/>
              <a:t>8/24/2017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13F9A7-51E4-4933-94F2-7CA7DA2F439A}" type="slidenum">
              <a:rPr lang="en-US" smtClean="0"/>
              <a:t>‹#›</a:t>
            </a:fld>
            <a:endParaRPr lang="en-US"/>
          </a:p>
        </p:txBody>
      </p:sp>
    </p:spTree>
    <p:extLst>
      <p:ext uri="{BB962C8B-B14F-4D97-AF65-F5344CB8AC3E}">
        <p14:creationId xmlns:p14="http://schemas.microsoft.com/office/powerpoint/2010/main" val="4076997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13F9A7-51E4-4933-94F2-7CA7DA2F439A}" type="slidenum">
              <a:rPr lang="en-US" smtClean="0"/>
              <a:t>1</a:t>
            </a:fld>
            <a:endParaRPr lang="en-US"/>
          </a:p>
        </p:txBody>
      </p:sp>
    </p:spTree>
    <p:extLst>
      <p:ext uri="{BB962C8B-B14F-4D97-AF65-F5344CB8AC3E}">
        <p14:creationId xmlns:p14="http://schemas.microsoft.com/office/powerpoint/2010/main" val="373260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KPMG survey</a:t>
            </a:r>
          </a:p>
          <a:p>
            <a:endParaRPr lang="en-US" dirty="0"/>
          </a:p>
          <a:p>
            <a:r>
              <a:rPr lang="en-US" dirty="0"/>
              <a:t>75% of owners, 74% of contractors do not have real-time access</a:t>
            </a:r>
            <a:r>
              <a:rPr lang="en-US" baseline="0" dirty="0"/>
              <a:t> to project data.</a:t>
            </a:r>
          </a:p>
          <a:p>
            <a:r>
              <a:rPr lang="en-US" baseline="0" dirty="0"/>
              <a:t>20% of owners, 21% of contractors have fully integrated project controls systems.</a:t>
            </a:r>
            <a:endParaRPr lang="en-US" dirty="0"/>
          </a:p>
        </p:txBody>
      </p:sp>
      <p:sp>
        <p:nvSpPr>
          <p:cNvPr id="4" name="Slide Number Placeholder 3"/>
          <p:cNvSpPr>
            <a:spLocks noGrp="1"/>
          </p:cNvSpPr>
          <p:nvPr>
            <p:ph type="sldNum" sz="quarter" idx="10"/>
          </p:nvPr>
        </p:nvSpPr>
        <p:spPr/>
        <p:txBody>
          <a:bodyPr/>
          <a:lstStyle/>
          <a:p>
            <a:fld id="{8CC8ECB3-3810-4E33-9FCA-8C107FEA4094}" type="slidenum">
              <a:rPr lang="en-GB" smtClean="0"/>
              <a:t>18</a:t>
            </a:fld>
            <a:endParaRPr lang="en-GB" dirty="0"/>
          </a:p>
        </p:txBody>
      </p:sp>
    </p:spTree>
    <p:extLst>
      <p:ext uri="{BB962C8B-B14F-4D97-AF65-F5344CB8AC3E}">
        <p14:creationId xmlns:p14="http://schemas.microsoft.com/office/powerpoint/2010/main" val="848365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project data is</a:t>
            </a:r>
            <a:r>
              <a:rPr lang="en-US" baseline="0" dirty="0"/>
              <a:t> not integrated, it takes a tremendous amount of manual effort to put it together for practical use. Downloading files, formatting,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requires tedious labor, leaves projects vulnerable to mistakes, and creates version control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It can take the greater part of a day to produce a single project cost report.</a:t>
            </a:r>
            <a:endParaRPr lang="en-US" dirty="0"/>
          </a:p>
        </p:txBody>
      </p:sp>
      <p:sp>
        <p:nvSpPr>
          <p:cNvPr id="4" name="Slide Number Placeholder 3"/>
          <p:cNvSpPr>
            <a:spLocks noGrp="1"/>
          </p:cNvSpPr>
          <p:nvPr>
            <p:ph type="sldNum" sz="quarter" idx="10"/>
          </p:nvPr>
        </p:nvSpPr>
        <p:spPr/>
        <p:txBody>
          <a:bodyPr/>
          <a:lstStyle/>
          <a:p>
            <a:fld id="{9D6B9DEA-CE45-E84A-9F18-FBBD18D71710}"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116412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Internal study done by EcoSys client prior</a:t>
            </a:r>
            <a:r>
              <a:rPr lang="en-US" baseline="0" dirty="0"/>
              <a:t> to implementation</a:t>
            </a:r>
            <a:endParaRPr lang="en-US" dirty="0"/>
          </a:p>
        </p:txBody>
      </p:sp>
      <p:sp>
        <p:nvSpPr>
          <p:cNvPr id="4" name="Slide Number Placeholder 3"/>
          <p:cNvSpPr>
            <a:spLocks noGrp="1"/>
          </p:cNvSpPr>
          <p:nvPr>
            <p:ph type="sldNum" sz="quarter" idx="10"/>
          </p:nvPr>
        </p:nvSpPr>
        <p:spPr/>
        <p:txBody>
          <a:bodyPr/>
          <a:lstStyle/>
          <a:p>
            <a:fld id="{8CC8ECB3-3810-4E33-9FCA-8C107FEA4094}" type="slidenum">
              <a:rPr lang="en-GB" smtClean="0"/>
              <a:t>20</a:t>
            </a:fld>
            <a:endParaRPr lang="en-GB" dirty="0"/>
          </a:p>
        </p:txBody>
      </p:sp>
    </p:spTree>
    <p:extLst>
      <p:ext uri="{BB962C8B-B14F-4D97-AF65-F5344CB8AC3E}">
        <p14:creationId xmlns:p14="http://schemas.microsoft.com/office/powerpoint/2010/main" val="1985253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Because there is no centralized source of information, it’s difficult to</a:t>
            </a:r>
            <a:r>
              <a:rPr lang="en-US" baseline="0" dirty="0"/>
              <a:t> know how to get answers to fundamental questions.</a:t>
            </a:r>
            <a:endParaRPr lang="en-US" dirty="0"/>
          </a:p>
        </p:txBody>
      </p:sp>
      <p:sp>
        <p:nvSpPr>
          <p:cNvPr id="4" name="Slide Number Placeholder 3"/>
          <p:cNvSpPr>
            <a:spLocks noGrp="1"/>
          </p:cNvSpPr>
          <p:nvPr>
            <p:ph type="sldNum" sz="quarter" idx="10"/>
          </p:nvPr>
        </p:nvSpPr>
        <p:spPr/>
        <p:txBody>
          <a:bodyPr/>
          <a:lstStyle/>
          <a:p>
            <a:fld id="{8CC8ECB3-3810-4E33-9FCA-8C107FEA4094}" type="slidenum">
              <a:rPr lang="en-GB" smtClean="0"/>
              <a:t>21</a:t>
            </a:fld>
            <a:endParaRPr lang="en-GB" dirty="0"/>
          </a:p>
        </p:txBody>
      </p:sp>
    </p:spTree>
    <p:extLst>
      <p:ext uri="{BB962C8B-B14F-4D97-AF65-F5344CB8AC3E}">
        <p14:creationId xmlns:p14="http://schemas.microsoft.com/office/powerpoint/2010/main" val="3334643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Difficult to identify issues</a:t>
            </a:r>
          </a:p>
          <a:p>
            <a:r>
              <a:rPr lang="en-US" dirty="0"/>
              <a:t>Difficult to steer projects back on track</a:t>
            </a:r>
          </a:p>
          <a:p>
            <a:r>
              <a:rPr lang="en-US" dirty="0"/>
              <a:t>Difficult to anticipate resource/cash needs</a:t>
            </a:r>
          </a:p>
          <a:p>
            <a:r>
              <a:rPr lang="en-US" dirty="0"/>
              <a:t>Difficult to implement strategic planning</a:t>
            </a:r>
          </a:p>
          <a:p>
            <a:endParaRPr lang="en-US" dirty="0"/>
          </a:p>
          <a:p>
            <a:r>
              <a:rPr lang="en-US" dirty="0"/>
              <a:t>So:</a:t>
            </a:r>
          </a:p>
          <a:p>
            <a:endParaRPr lang="en-US" dirty="0"/>
          </a:p>
          <a:p>
            <a:r>
              <a:rPr lang="en-US" dirty="0"/>
              <a:t>Projects cost more.</a:t>
            </a:r>
          </a:p>
          <a:p>
            <a:r>
              <a:rPr lang="en-US" dirty="0"/>
              <a:t>Projects take longer.</a:t>
            </a:r>
          </a:p>
          <a:p>
            <a:endParaRPr lang="en-US" dirty="0"/>
          </a:p>
          <a:p>
            <a:r>
              <a:rPr lang="en-US" dirty="0"/>
              <a:t/>
            </a:r>
            <a:br>
              <a:rPr lang="en-US" dirty="0"/>
            </a:br>
            <a:r>
              <a:rPr lang="en-US" dirty="0"/>
              <a:t>And the</a:t>
            </a:r>
            <a:r>
              <a:rPr lang="en-US" baseline="0" dirty="0"/>
              <a:t> effect snowballs. Project performance impacts future project readiness.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CC8ECB3-3810-4E33-9FCA-8C107FEA4094}" type="slidenum">
              <a:rPr lang="en-GB" smtClean="0"/>
              <a:t>22</a:t>
            </a:fld>
            <a:endParaRPr lang="en-GB" dirty="0"/>
          </a:p>
        </p:txBody>
      </p:sp>
    </p:spTree>
    <p:extLst>
      <p:ext uri="{BB962C8B-B14F-4D97-AF65-F5344CB8AC3E}">
        <p14:creationId xmlns:p14="http://schemas.microsoft.com/office/powerpoint/2010/main" val="2409019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We’ve talked in previous webinars about the challenge of a cost/schedule divide, where different systems manage different sets of information. There is a similar sort of divide between the tactical, day to day management of project controls and the strategic, high-level management of project portfolios. Enterprise project controls is the creation of a feedback loop between the two, where project performance helps to inform selection and planning, which in term helps to ensure that the right projects are executed at the right time, ensuring better performance.</a:t>
            </a:r>
          </a:p>
        </p:txBody>
      </p:sp>
      <p:sp>
        <p:nvSpPr>
          <p:cNvPr id="4" name="Slide Number Placeholder 3"/>
          <p:cNvSpPr>
            <a:spLocks noGrp="1"/>
          </p:cNvSpPr>
          <p:nvPr>
            <p:ph type="sldNum" sz="quarter" idx="10"/>
          </p:nvPr>
        </p:nvSpPr>
        <p:spPr/>
        <p:txBody>
          <a:bodyPr/>
          <a:lstStyle/>
          <a:p>
            <a:pPr>
              <a:defRPr/>
            </a:pPr>
            <a:fld id="{E6737552-E160-4843-A4E7-203CB1552702}" type="slidenum">
              <a:rPr lang="en-US" smtClean="0"/>
              <a:pPr>
                <a:defRPr/>
              </a:pPr>
              <a:t>23</a:t>
            </a:fld>
            <a:endParaRPr lang="en-US"/>
          </a:p>
        </p:txBody>
      </p:sp>
    </p:spTree>
    <p:extLst>
      <p:ext uri="{BB962C8B-B14F-4D97-AF65-F5344CB8AC3E}">
        <p14:creationId xmlns:p14="http://schemas.microsoft.com/office/powerpoint/2010/main" val="802042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Comprehensive</a:t>
            </a:r>
            <a:r>
              <a:rPr lang="en-US" baseline="0" dirty="0"/>
              <a:t> tools for tactical project execution</a:t>
            </a:r>
          </a:p>
          <a:p>
            <a:r>
              <a:rPr lang="en-US" b="1" baseline="0" dirty="0"/>
              <a:t>Plus</a:t>
            </a:r>
            <a:r>
              <a:rPr lang="en-US" baseline="0" dirty="0"/>
              <a:t> controls for strategic planning, portfolio optimization</a:t>
            </a:r>
            <a:endParaRPr lang="en-US" dirty="0"/>
          </a:p>
        </p:txBody>
      </p:sp>
      <p:sp>
        <p:nvSpPr>
          <p:cNvPr id="4" name="Slide Number Placeholder 3"/>
          <p:cNvSpPr>
            <a:spLocks noGrp="1"/>
          </p:cNvSpPr>
          <p:nvPr>
            <p:ph type="sldNum" sz="quarter" idx="10"/>
          </p:nvPr>
        </p:nvSpPr>
        <p:spPr/>
        <p:txBody>
          <a:bodyPr/>
          <a:lstStyle/>
          <a:p>
            <a:fld id="{8CC8ECB3-3810-4E33-9FCA-8C107FEA4094}" type="slidenum">
              <a:rPr lang="en-GB" smtClean="0"/>
              <a:t>24</a:t>
            </a:fld>
            <a:endParaRPr lang="en-GB" dirty="0"/>
          </a:p>
        </p:txBody>
      </p:sp>
    </p:spTree>
    <p:extLst>
      <p:ext uri="{BB962C8B-B14F-4D97-AF65-F5344CB8AC3E}">
        <p14:creationId xmlns:p14="http://schemas.microsoft.com/office/powerpoint/2010/main" val="2067123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85000"/>
                    <a:lumOff val="15000"/>
                  </a:schemeClr>
                </a:solidFill>
                <a:latin typeface="Calluna Sans" panose="02000000000000000000" pitchFamily="50" charset="0"/>
              </a:rPr>
              <a:t>A connection between the two levels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chemeClr val="tx1">
                  <a:lumMod val="85000"/>
                  <a:lumOff val="15000"/>
                </a:schemeClr>
              </a:solidFill>
              <a:latin typeface="Calluna Sans" panose="020000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85000"/>
                    <a:lumOff val="15000"/>
                  </a:schemeClr>
                </a:solidFill>
                <a:latin typeface="Calluna Sans" panose="02000000000000000000" pitchFamily="50" charset="0"/>
              </a:rPr>
              <a:t>Consistency</a:t>
            </a:r>
            <a:r>
              <a:rPr lang="en-US" dirty="0">
                <a:solidFill>
                  <a:schemeClr val="tx1">
                    <a:lumMod val="85000"/>
                    <a:lumOff val="15000"/>
                  </a:schemeClr>
                </a:solidFill>
                <a:latin typeface="Calluna Sans" panose="02000000000000000000" pitchFamily="50" charset="0"/>
              </a:rPr>
              <a:t> </a:t>
            </a:r>
            <a:r>
              <a:rPr lang="en-US" sz="1200" b="0" dirty="0">
                <a:solidFill>
                  <a:schemeClr val="tx1">
                    <a:lumMod val="85000"/>
                    <a:lumOff val="15000"/>
                  </a:schemeClr>
                </a:solidFill>
                <a:latin typeface="Calluna Sans" panose="02000000000000000000" pitchFamily="50" charset="0"/>
              </a:rPr>
              <a:t>in project planning and execution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85000"/>
                    <a:lumOff val="15000"/>
                  </a:schemeClr>
                </a:solidFill>
                <a:latin typeface="Calluna Sans" panose="02000000000000000000" pitchFamily="50" charset="0"/>
              </a:rPr>
              <a:t>Visibility</a:t>
            </a:r>
            <a:r>
              <a:rPr lang="en-US" dirty="0">
                <a:solidFill>
                  <a:schemeClr val="tx1">
                    <a:lumMod val="85000"/>
                    <a:lumOff val="15000"/>
                  </a:schemeClr>
                </a:solidFill>
                <a:latin typeface="Calluna Sans" panose="02000000000000000000" pitchFamily="50" charset="0"/>
              </a:rPr>
              <a:t> </a:t>
            </a:r>
            <a:r>
              <a:rPr lang="en-US" sz="1200" b="0" dirty="0">
                <a:solidFill>
                  <a:schemeClr val="tx1">
                    <a:lumMod val="85000"/>
                    <a:lumOff val="15000"/>
                  </a:schemeClr>
                </a:solidFill>
                <a:latin typeface="Calluna Sans" panose="02000000000000000000" pitchFamily="50" charset="0"/>
              </a:rPr>
              <a:t>into all relevant project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85000"/>
                    <a:lumOff val="15000"/>
                  </a:schemeClr>
                </a:solidFill>
                <a:latin typeface="Calluna Sans" panose="02000000000000000000" pitchFamily="50" charset="0"/>
              </a:rPr>
              <a:t>Alignment</a:t>
            </a:r>
            <a:r>
              <a:rPr lang="en-US" dirty="0">
                <a:solidFill>
                  <a:schemeClr val="tx1">
                    <a:lumMod val="85000"/>
                    <a:lumOff val="15000"/>
                  </a:schemeClr>
                </a:solidFill>
                <a:latin typeface="Calluna Sans" panose="02000000000000000000" pitchFamily="50" charset="0"/>
              </a:rPr>
              <a:t> </a:t>
            </a:r>
            <a:r>
              <a:rPr lang="en-US" sz="1200" b="0" dirty="0">
                <a:solidFill>
                  <a:schemeClr val="tx1">
                    <a:lumMod val="85000"/>
                    <a:lumOff val="15000"/>
                  </a:schemeClr>
                </a:solidFill>
                <a:latin typeface="Calluna Sans" panose="02000000000000000000" pitchFamily="50" charset="0"/>
              </a:rPr>
              <a:t>of enterprise-level strategy and day-to-day execution</a:t>
            </a:r>
          </a:p>
          <a:p>
            <a:endParaRPr lang="en-US" dirty="0"/>
          </a:p>
        </p:txBody>
      </p:sp>
      <p:sp>
        <p:nvSpPr>
          <p:cNvPr id="4" name="Slide Number Placeholder 3"/>
          <p:cNvSpPr>
            <a:spLocks noGrp="1"/>
          </p:cNvSpPr>
          <p:nvPr>
            <p:ph type="sldNum" sz="quarter" idx="10"/>
          </p:nvPr>
        </p:nvSpPr>
        <p:spPr/>
        <p:txBody>
          <a:bodyPr/>
          <a:lstStyle/>
          <a:p>
            <a:fld id="{8CC8ECB3-3810-4E33-9FCA-8C107FEA4094}" type="slidenum">
              <a:rPr lang="en-GB" smtClean="0"/>
              <a:t>25</a:t>
            </a:fld>
            <a:endParaRPr lang="en-GB" dirty="0"/>
          </a:p>
        </p:txBody>
      </p:sp>
    </p:spTree>
    <p:extLst>
      <p:ext uri="{BB962C8B-B14F-4D97-AF65-F5344CB8AC3E}">
        <p14:creationId xmlns:p14="http://schemas.microsoft.com/office/powerpoint/2010/main" val="1324506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Project based businesses</a:t>
            </a:r>
            <a:r>
              <a:rPr lang="en-US" sz="1200" b="0" i="0" kern="1200" baseline="0" dirty="0">
                <a:solidFill>
                  <a:schemeClr val="tx1"/>
                </a:solidFill>
                <a:effectLst/>
                <a:latin typeface="+mn-lt"/>
                <a:ea typeface="+mn-ea"/>
                <a:cs typeface="+mn-cs"/>
              </a:rPr>
              <a:t> have unique challenges.  They continuingly operate on efforts that are unique, can have a ton of risk, have large manpower and material needs, and generally have many unknowns involved.  In contrast, companies that create and sell a product do the same thing repeatedly, with arguably less risk.  Now, I am not saying that all business does not have risk but I am saying that I think that a business that runs projects, continuingly doing things that have never been done before, these companies need better controls and processes to manage their business.  Companies that do not have good control end up in the news because they are missing their revenue or profit projections or even worse restating their financials due to a </a:t>
            </a:r>
            <a:r>
              <a:rPr lang="en-US" sz="1200" b="0" i="0" kern="1200" dirty="0">
                <a:solidFill>
                  <a:schemeClr val="tx1"/>
                </a:solidFill>
                <a:effectLst/>
                <a:latin typeface="+mn-lt"/>
                <a:ea typeface="+mn-ea"/>
                <a:cs typeface="+mn-cs"/>
              </a:rPr>
              <a:t>material weakness of internal controls over </a:t>
            </a:r>
            <a:r>
              <a:rPr lang="en-US" sz="1200" b="1" i="0" kern="1200" dirty="0">
                <a:solidFill>
                  <a:schemeClr val="tx1"/>
                </a:solidFill>
                <a:effectLst/>
                <a:latin typeface="+mn-lt"/>
                <a:ea typeface="+mn-ea"/>
                <a:cs typeface="+mn-cs"/>
              </a:rPr>
              <a:t>financial </a:t>
            </a:r>
            <a:r>
              <a:rPr lang="en-US" sz="1200" b="0" i="0" kern="1200" dirty="0">
                <a:solidFill>
                  <a:schemeClr val="tx1"/>
                </a:solidFill>
                <a:effectLst/>
                <a:latin typeface="+mn-lt"/>
                <a:ea typeface="+mn-ea"/>
                <a:cs typeface="+mn-cs"/>
              </a:rPr>
              <a:t>reporting.</a:t>
            </a:r>
            <a:endParaRPr lang="en-US" dirty="0"/>
          </a:p>
        </p:txBody>
      </p:sp>
      <p:sp>
        <p:nvSpPr>
          <p:cNvPr id="4" name="Slide Number Placeholder 3"/>
          <p:cNvSpPr>
            <a:spLocks noGrp="1"/>
          </p:cNvSpPr>
          <p:nvPr>
            <p:ph type="sldNum" sz="quarter" idx="10"/>
          </p:nvPr>
        </p:nvSpPr>
        <p:spPr/>
        <p:txBody>
          <a:bodyPr/>
          <a:lstStyle/>
          <a:p>
            <a:fld id="{49EB1D81-D560-4967-85F0-4D2142C614AE}" type="slidenum">
              <a:rPr lang="en-US" smtClean="0"/>
              <a:t>26</a:t>
            </a:fld>
            <a:endParaRPr lang="en-US" dirty="0"/>
          </a:p>
        </p:txBody>
      </p:sp>
    </p:spTree>
    <p:extLst>
      <p:ext uri="{BB962C8B-B14F-4D97-AF65-F5344CB8AC3E}">
        <p14:creationId xmlns:p14="http://schemas.microsoft.com/office/powerpoint/2010/main" val="2231399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8CC8ECB3-3810-4E33-9FCA-8C107FEA4094}" type="slidenum">
              <a:rPr lang="en-GB" smtClean="0"/>
              <a:t>27</a:t>
            </a:fld>
            <a:endParaRPr lang="en-GB" dirty="0"/>
          </a:p>
        </p:txBody>
      </p:sp>
    </p:spTree>
    <p:extLst>
      <p:ext uri="{BB962C8B-B14F-4D97-AF65-F5344CB8AC3E}">
        <p14:creationId xmlns:p14="http://schemas.microsoft.com/office/powerpoint/2010/main" val="3025185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 Contractors have even more unique challenges.</a:t>
            </a:r>
            <a:r>
              <a:rPr lang="en-US" baseline="0" dirty="0"/>
              <a:t>  There is a common customer for government contractors that has some pretty stringent management and reporting rules.  But these rules typically only apply to a small portion of the project portfolio.  A few examples of companies you might know, in 2015 CH2M  had $763m in fed contracts and overall sales of $5.3b.  General Dynamics had $13.7b in fed contract revenue with overall sales of $31.4b.   This is due to many different reasons ranging from the type of contract (Cost Plus, Fixed Price), the dollar amount (under $100m in the US), or the project profile (R&amp;D vs IDIQ vs Construction) as well as Commercial aspects to their business.</a:t>
            </a:r>
            <a:endParaRPr lang="en-US" dirty="0"/>
          </a:p>
        </p:txBody>
      </p:sp>
      <p:sp>
        <p:nvSpPr>
          <p:cNvPr id="4" name="Slide Number Placeholder 3"/>
          <p:cNvSpPr>
            <a:spLocks noGrp="1"/>
          </p:cNvSpPr>
          <p:nvPr>
            <p:ph type="sldNum" sz="quarter" idx="10"/>
          </p:nvPr>
        </p:nvSpPr>
        <p:spPr/>
        <p:txBody>
          <a:bodyPr/>
          <a:lstStyle/>
          <a:p>
            <a:fld id="{49EB1D81-D560-4967-85F0-4D2142C614AE}" type="slidenum">
              <a:rPr lang="en-US" smtClean="0"/>
              <a:t>4</a:t>
            </a:fld>
            <a:endParaRPr lang="en-US" dirty="0"/>
          </a:p>
        </p:txBody>
      </p:sp>
    </p:spTree>
    <p:extLst>
      <p:ext uri="{BB962C8B-B14F-4D97-AF65-F5344CB8AC3E}">
        <p14:creationId xmlns:p14="http://schemas.microsoft.com/office/powerpoint/2010/main" val="1847719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8ECB3-3810-4E33-9FCA-8C107FEA4094}" type="slidenum">
              <a:rPr lang="en-GB" smtClean="0"/>
              <a:t>28</a:t>
            </a:fld>
            <a:endParaRPr lang="en-GB" dirty="0"/>
          </a:p>
        </p:txBody>
      </p:sp>
    </p:spTree>
    <p:extLst>
      <p:ext uri="{BB962C8B-B14F-4D97-AF65-F5344CB8AC3E}">
        <p14:creationId xmlns:p14="http://schemas.microsoft.com/office/powerpoint/2010/main" val="3235472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8ECB3-3810-4E33-9FCA-8C107FEA4094}" type="slidenum">
              <a:rPr lang="en-GB" smtClean="0"/>
              <a:t>29</a:t>
            </a:fld>
            <a:endParaRPr lang="en-GB" dirty="0"/>
          </a:p>
        </p:txBody>
      </p:sp>
    </p:spTree>
    <p:extLst>
      <p:ext uri="{BB962C8B-B14F-4D97-AF65-F5344CB8AC3E}">
        <p14:creationId xmlns:p14="http://schemas.microsoft.com/office/powerpoint/2010/main" val="2745905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To do: add graphic</a:t>
            </a:r>
            <a:r>
              <a:rPr lang="en-US" i="1" baseline="0" dirty="0"/>
              <a:t> below illustrating how the listed % would impact portfolio spend suggesting ROI.</a:t>
            </a:r>
            <a:endParaRPr lang="en-US" i="1" dirty="0"/>
          </a:p>
        </p:txBody>
      </p:sp>
      <p:sp>
        <p:nvSpPr>
          <p:cNvPr id="4" name="Slide Number Placeholder 3"/>
          <p:cNvSpPr>
            <a:spLocks noGrp="1"/>
          </p:cNvSpPr>
          <p:nvPr>
            <p:ph type="sldNum" sz="quarter" idx="10"/>
          </p:nvPr>
        </p:nvSpPr>
        <p:spPr/>
        <p:txBody>
          <a:bodyPr/>
          <a:lstStyle/>
          <a:p>
            <a:fld id="{8CC8ECB3-3810-4E33-9FCA-8C107FEA4094}" type="slidenum">
              <a:rPr lang="en-GB" smtClean="0"/>
              <a:t>31</a:t>
            </a:fld>
            <a:endParaRPr lang="en-GB" dirty="0"/>
          </a:p>
        </p:txBody>
      </p:sp>
    </p:spTree>
    <p:extLst>
      <p:ext uri="{BB962C8B-B14F-4D97-AF65-F5344CB8AC3E}">
        <p14:creationId xmlns:p14="http://schemas.microsoft.com/office/powerpoint/2010/main" val="1116985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EcoSys EPC breaks down silos,</a:t>
            </a:r>
            <a:r>
              <a:rPr lang="en-GB" baseline="0" dirty="0"/>
              <a:t> bringing in all </a:t>
            </a:r>
            <a:r>
              <a:rPr lang="en-GB" baseline="0"/>
              <a:t>project data.</a:t>
            </a:r>
            <a:endParaRPr lang="en-GB" dirty="0"/>
          </a:p>
        </p:txBody>
      </p:sp>
      <p:sp>
        <p:nvSpPr>
          <p:cNvPr id="4" name="Slide Number Placeholder 3"/>
          <p:cNvSpPr>
            <a:spLocks noGrp="1"/>
          </p:cNvSpPr>
          <p:nvPr>
            <p:ph type="sldNum" sz="quarter" idx="10"/>
          </p:nvPr>
        </p:nvSpPr>
        <p:spPr/>
        <p:txBody>
          <a:bodyPr/>
          <a:lstStyle/>
          <a:p>
            <a:fld id="{9D6B9DEA-CE45-E84A-9F18-FBBD18D71710}"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246532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B1CE3C-A4F0-0D46-A3E6-4BC4EA533F3C}" type="slidenum">
              <a:rPr lang="en-US" smtClean="0"/>
              <a:pPr>
                <a:defRPr/>
              </a:pPr>
              <a:t>33</a:t>
            </a:fld>
            <a:endParaRPr lang="en-US"/>
          </a:p>
        </p:txBody>
      </p:sp>
    </p:spTree>
    <p:extLst>
      <p:ext uri="{BB962C8B-B14F-4D97-AF65-F5344CB8AC3E}">
        <p14:creationId xmlns:p14="http://schemas.microsoft.com/office/powerpoint/2010/main" val="2185507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0F262C-CD32-6E4A-832C-B402F18A06E8}" type="slidenum">
              <a:rPr lang="en-US" smtClean="0"/>
              <a:t>37</a:t>
            </a:fld>
            <a:endParaRPr lang="en-US" dirty="0"/>
          </a:p>
        </p:txBody>
      </p:sp>
    </p:spTree>
    <p:extLst>
      <p:ext uri="{BB962C8B-B14F-4D97-AF65-F5344CB8AC3E}">
        <p14:creationId xmlns:p14="http://schemas.microsoft.com/office/powerpoint/2010/main" val="225065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B1CE3C-A4F0-0D46-A3E6-4BC4EA533F3C}" type="slidenum">
              <a:rPr lang="en-US" smtClean="0"/>
              <a:pPr>
                <a:defRPr/>
              </a:pPr>
              <a:t>44</a:t>
            </a:fld>
            <a:endParaRPr lang="en-US"/>
          </a:p>
        </p:txBody>
      </p:sp>
    </p:spTree>
    <p:extLst>
      <p:ext uri="{BB962C8B-B14F-4D97-AF65-F5344CB8AC3E}">
        <p14:creationId xmlns:p14="http://schemas.microsoft.com/office/powerpoint/2010/main" val="2351982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EVM allows you to visualize</a:t>
            </a:r>
            <a:r>
              <a:rPr lang="en-US" baseline="0" dirty="0"/>
              <a:t> what being 50% complete means in relation to actual costs and schedule.</a:t>
            </a:r>
          </a:p>
          <a:p>
            <a:endParaRPr lang="en-US" baseline="0" dirty="0"/>
          </a:p>
          <a:p>
            <a:r>
              <a:rPr lang="en-US" dirty="0"/>
              <a:t>The true benefit of EVM here is that it allows the user to understand the relationship between cost and schedule to a project, allowing more informed decision making and, with regular project updates, allowing the user to distinguish between minor, expected fluctuations in a project and discrepancies that deserve attention. </a:t>
            </a:r>
          </a:p>
          <a:p>
            <a:endParaRPr lang="en-US" dirty="0"/>
          </a:p>
          <a:p>
            <a:r>
              <a:rPr lang="en-US" dirty="0"/>
              <a:t>As an example, let’s say the neighborhood kids have contracted out to me to build a lemonade stand. They’re going to pay be $100. And I figure it will take me 2 hours. I have my project S curve graphed. I’ve never done any carpentry, but how hard can it be?</a:t>
            </a:r>
          </a:p>
          <a:p>
            <a:endParaRPr lang="en-US" dirty="0"/>
          </a:p>
          <a:p>
            <a:r>
              <a:rPr lang="en-US" dirty="0"/>
              <a:t>At some point you stop to check in on your progress. Where the line meets the S curve is the “planned value” for that point, how much you think you will have completed, and how much you will have spent.</a:t>
            </a:r>
          </a:p>
          <a:p>
            <a:endParaRPr lang="en-US" dirty="0"/>
          </a:p>
          <a:p>
            <a:r>
              <a:rPr lang="en-US" dirty="0"/>
              <a:t>In my case, I haven’t completed as much as I had planned. I can’t find tools, I cut things wrong, I had to make trips to the hardware store, watch </a:t>
            </a:r>
            <a:r>
              <a:rPr lang="en-US" dirty="0" err="1"/>
              <a:t>youtube</a:t>
            </a:r>
            <a:r>
              <a:rPr lang="en-US" dirty="0"/>
              <a:t> videos on carpentry…</a:t>
            </a:r>
          </a:p>
          <a:p>
            <a:endParaRPr lang="en-US" dirty="0"/>
          </a:p>
          <a:p>
            <a:r>
              <a:rPr lang="en-US" dirty="0"/>
              <a:t>Earned Value is the reality check of progress. This is what I’ve produced for the time put in so far. The difference between EV and PV is Schedule Variance.  As Erik will show you in the demo later, you can decide when this variance is too big and it can trigger alerts.</a:t>
            </a:r>
          </a:p>
          <a:p>
            <a:endParaRPr lang="en-US" dirty="0"/>
          </a:p>
          <a:p>
            <a:r>
              <a:rPr lang="en-US" dirty="0"/>
              <a:t>But that doesn’t tell you the whole story. Are you just starting some things late, or are you throwing away money to get nowhere?</a:t>
            </a:r>
          </a:p>
          <a:p>
            <a:endParaRPr lang="en-US" dirty="0"/>
          </a:p>
          <a:p>
            <a:r>
              <a:rPr lang="en-US" dirty="0"/>
              <a:t>In this case, the actuals are much higher than was anticipated. Not only have you gotten less done, but you’ve spent more money to do it. This is the cost variance. I didn’t just take longer, as I mentioned above, I also spent money I hadn’t anticipated, $8 for a new hammer. Very possibly a trip to urgent care.</a:t>
            </a:r>
          </a:p>
          <a:p>
            <a:endParaRPr lang="en-US" dirty="0"/>
          </a:p>
          <a:p>
            <a:r>
              <a:rPr lang="en-US" dirty="0"/>
              <a:t>At this point I’m wishing I hadn’t just gone and gotten the Ikea version that you put together with that little wrench. </a:t>
            </a:r>
            <a:r>
              <a:rPr lang="en-US" dirty="0" err="1"/>
              <a:t>Citronsaft</a:t>
            </a:r>
            <a:r>
              <a:rPr lang="en-US" dirty="0"/>
              <a:t>.</a:t>
            </a:r>
          </a:p>
          <a:p>
            <a:endParaRPr lang="en-US" dirty="0"/>
          </a:p>
          <a:p>
            <a:r>
              <a:rPr lang="en-US" dirty="0"/>
              <a:t>This is useful information, but it’s actually a bad example of EVM, because it’s most useful at the very beginning of a project, and here’s why.</a:t>
            </a:r>
          </a:p>
        </p:txBody>
      </p:sp>
      <p:sp>
        <p:nvSpPr>
          <p:cNvPr id="4" name="Slide Number Placeholder 3"/>
          <p:cNvSpPr>
            <a:spLocks noGrp="1"/>
          </p:cNvSpPr>
          <p:nvPr>
            <p:ph type="sldNum" sz="quarter" idx="10"/>
          </p:nvPr>
        </p:nvSpPr>
        <p:spPr/>
        <p:txBody>
          <a:bodyPr/>
          <a:lstStyle/>
          <a:p>
            <a:fld id="{B3138D47-DF6C-486B-B41B-5A24E8E1E61E}" type="slidenum">
              <a:rPr lang="en-US" smtClean="0"/>
              <a:t>5</a:t>
            </a:fld>
            <a:endParaRPr lang="en-US"/>
          </a:p>
        </p:txBody>
      </p:sp>
    </p:spTree>
    <p:extLst>
      <p:ext uri="{BB962C8B-B14F-4D97-AF65-F5344CB8AC3E}">
        <p14:creationId xmlns:p14="http://schemas.microsoft.com/office/powerpoint/2010/main" val="3146748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a:t>
            </a:r>
            <a:r>
              <a:rPr lang="en-US" baseline="0" dirty="0"/>
              <a:t> 20 percent completion, you can leverage EVM to create a forecast that’s accurate to within 10 percent of final costs. Giving you a clear picture of what will happen, both costs and schedule, if you stay on course.</a:t>
            </a:r>
          </a:p>
          <a:p>
            <a:endParaRPr lang="en-US" dirty="0"/>
          </a:p>
        </p:txBody>
      </p:sp>
      <p:sp>
        <p:nvSpPr>
          <p:cNvPr id="4" name="Slide Number Placeholder 3"/>
          <p:cNvSpPr>
            <a:spLocks noGrp="1"/>
          </p:cNvSpPr>
          <p:nvPr>
            <p:ph type="sldNum" sz="quarter" idx="10"/>
          </p:nvPr>
        </p:nvSpPr>
        <p:spPr/>
        <p:txBody>
          <a:bodyPr/>
          <a:lstStyle/>
          <a:p>
            <a:fld id="{B3138D47-DF6C-486B-B41B-5A24E8E1E61E}" type="slidenum">
              <a:rPr lang="en-US" smtClean="0"/>
              <a:t>6</a:t>
            </a:fld>
            <a:endParaRPr lang="en-US"/>
          </a:p>
        </p:txBody>
      </p:sp>
    </p:spTree>
    <p:extLst>
      <p:ext uri="{BB962C8B-B14F-4D97-AF65-F5344CB8AC3E}">
        <p14:creationId xmlns:p14="http://schemas.microsoft.com/office/powerpoint/2010/main" val="1698930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based on that,</a:t>
            </a:r>
            <a:r>
              <a:rPr lang="en-US" baseline="0" dirty="0"/>
              <a:t> why wouldn’t anyone want to adopt EVM?</a:t>
            </a:r>
            <a:endParaRPr lang="en-US" dirty="0"/>
          </a:p>
          <a:p>
            <a:endParaRPr lang="en-US" dirty="0"/>
          </a:p>
          <a:p>
            <a:r>
              <a:rPr lang="en-US" dirty="0"/>
              <a:t>We think one of the reasons it hasn’t gained as much traction as it should,</a:t>
            </a:r>
            <a:r>
              <a:rPr lang="en-US" baseline="0" dirty="0"/>
              <a:t> is because </a:t>
            </a:r>
            <a:r>
              <a:rPr lang="en-US" dirty="0"/>
              <a:t>EVM is often conflated</a:t>
            </a:r>
            <a:r>
              <a:rPr lang="en-US" baseline="0" dirty="0"/>
              <a:t> with rules for government compliance, for example the EIA-748 guidelines for DoD projects of $100M USD or greater. </a:t>
            </a:r>
          </a:p>
          <a:p>
            <a:endParaRPr lang="en-US" baseline="0" dirty="0"/>
          </a:p>
          <a:p>
            <a:r>
              <a:rPr lang="en-US" baseline="0" dirty="0"/>
              <a:t>This is the only situation where the level of rigor shown here is required. It is not representative of EVM, and it’s not necessary for an organization to effectively adopt EVM. In fact the level of detail required often prevents EVM from being applied as an effective cost management tool. It becomes an exercise of compliance. </a:t>
            </a:r>
            <a:endParaRPr lang="en-US" dirty="0"/>
          </a:p>
        </p:txBody>
      </p:sp>
      <p:sp>
        <p:nvSpPr>
          <p:cNvPr id="4" name="Slide Number Placeholder 3"/>
          <p:cNvSpPr>
            <a:spLocks noGrp="1"/>
          </p:cNvSpPr>
          <p:nvPr>
            <p:ph type="sldNum" sz="quarter" idx="10"/>
          </p:nvPr>
        </p:nvSpPr>
        <p:spPr/>
        <p:txBody>
          <a:bodyPr/>
          <a:lstStyle/>
          <a:p>
            <a:pPr>
              <a:defRPr/>
            </a:pPr>
            <a:fld id="{E6737552-E160-4843-A4E7-203CB1552702}" type="slidenum">
              <a:rPr lang="en-US" smtClean="0"/>
              <a:pPr>
                <a:defRPr/>
              </a:pPr>
              <a:t>7</a:t>
            </a:fld>
            <a:endParaRPr lang="en-US"/>
          </a:p>
        </p:txBody>
      </p:sp>
    </p:spTree>
    <p:extLst>
      <p:ext uri="{BB962C8B-B14F-4D97-AF65-F5344CB8AC3E}">
        <p14:creationId xmlns:p14="http://schemas.microsoft.com/office/powerpoint/2010/main" val="4293204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48507">
              <a:defRPr/>
            </a:pPr>
            <a:r>
              <a:rPr lang="en-GB" dirty="0">
                <a:latin typeface="+mn-lt"/>
              </a:rPr>
              <a:t>EVM adds process standards and performance metrics to a project controls framework. It does not and cannot exist separately. It builds on what you have.</a:t>
            </a:r>
          </a:p>
          <a:p>
            <a:pPr defTabSz="948507">
              <a:defRPr/>
            </a:pPr>
            <a:endParaRPr lang="en-GB" dirty="0">
              <a:latin typeface="+mn-lt"/>
            </a:endParaRPr>
          </a:p>
          <a:p>
            <a:r>
              <a:rPr lang="en-US" dirty="0"/>
              <a:t>For EVM to</a:t>
            </a:r>
            <a:r>
              <a:rPr lang="en-US" baseline="0" dirty="0"/>
              <a:t> function effectively, you need four solid “pillars” of project data for it to build on.</a:t>
            </a:r>
            <a:endParaRPr lang="en-US" dirty="0"/>
          </a:p>
          <a:p>
            <a:endParaRPr lang="en-US" dirty="0"/>
          </a:p>
          <a:p>
            <a:r>
              <a:rPr lang="en-US" dirty="0"/>
              <a:t>Scope --  </a:t>
            </a:r>
            <a:r>
              <a:rPr lang="en-US" baseline="0" dirty="0"/>
              <a:t>The key here is finding the right level of detail, and Keith will talk more about that.</a:t>
            </a:r>
            <a:endParaRPr lang="en-US" dirty="0"/>
          </a:p>
          <a:p>
            <a:endParaRPr lang="en-US" baseline="0" dirty="0"/>
          </a:p>
          <a:p>
            <a:r>
              <a:rPr lang="en-US" baseline="0" dirty="0"/>
              <a:t>Budget over Time – just like work planned vs. work completed, you need to have a clear understanding of when you expect to spend money.</a:t>
            </a:r>
          </a:p>
          <a:p>
            <a:endParaRPr lang="en-US" baseline="0" dirty="0"/>
          </a:p>
          <a:p>
            <a:r>
              <a:rPr lang="en-US" baseline="0" dirty="0"/>
              <a:t>Progress – you want to compare work completed against work planned, so progress is critical. When was this supposed to get done?</a:t>
            </a:r>
          </a:p>
          <a:p>
            <a:endParaRPr lang="en-US" baseline="0" dirty="0"/>
          </a:p>
          <a:p>
            <a:r>
              <a:rPr lang="en-US" baseline="0" dirty="0"/>
              <a:t>Actuals -- </a:t>
            </a:r>
          </a:p>
          <a:p>
            <a:endParaRPr lang="en-US" baseline="0" dirty="0"/>
          </a:p>
          <a:p>
            <a:endParaRPr lang="en-US" dirty="0"/>
          </a:p>
          <a:p>
            <a:endParaRPr lang="en-US" dirty="0"/>
          </a:p>
          <a:p>
            <a:endParaRPr lang="en-US" dirty="0"/>
          </a:p>
          <a:p>
            <a:endParaRPr lang="en-US" dirty="0"/>
          </a:p>
          <a:p>
            <a:pPr defTabSz="948507">
              <a:defRPr/>
            </a:pPr>
            <a:r>
              <a:rPr lang="en-GB" dirty="0"/>
              <a:t>Once EV Metrics are available, they in turn, can help form additional forecast models. </a:t>
            </a:r>
          </a:p>
          <a:p>
            <a:pPr defTabSz="948507">
              <a:defRPr/>
            </a:pPr>
            <a:r>
              <a:rPr lang="en-GB" dirty="0"/>
              <a:t>An EVMS supporting multiple formulas for Estimate At Complete. </a:t>
            </a:r>
          </a:p>
          <a:p>
            <a:pPr defTabSz="948507">
              <a:defRPr/>
            </a:pPr>
            <a:r>
              <a:rPr lang="en-GB" dirty="0"/>
              <a:t>The most appropriate method can then be selected to revise forecasts or initiate changes to the project execution.</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F644D48-F97D-4E21-A3F6-451226A888F1}" type="slidenum">
              <a:rPr lang="en-US" smtClean="0"/>
              <a:pPr>
                <a:defRPr/>
              </a:pPr>
              <a:t>8</a:t>
            </a:fld>
            <a:endParaRPr lang="en-US"/>
          </a:p>
        </p:txBody>
      </p:sp>
    </p:spTree>
    <p:extLst>
      <p:ext uri="{BB962C8B-B14F-4D97-AF65-F5344CB8AC3E}">
        <p14:creationId xmlns:p14="http://schemas.microsoft.com/office/powerpoint/2010/main" val="3931002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latin typeface="+mn-lt"/>
              </a:rPr>
              <a:t>Effective EVM is not a “one size fits all” approach. How an organization ought to implement it depends on the needs of the projects and the needs of the organization. Given this, how do you apply the “right amount” of EVM? What is the minimum EVM before we’ve stripped out too much detail? The following elements should be achieved:</a:t>
            </a:r>
            <a:endParaRPr lang="en-US" dirty="0">
              <a:latin typeface="+mn-lt"/>
            </a:endParaRPr>
          </a:p>
          <a:p>
            <a:pPr lvl="0"/>
            <a:r>
              <a:rPr lang="en-GB" dirty="0">
                <a:latin typeface="+mn-lt"/>
              </a:rPr>
              <a:t>Build a solid platform for budgeting, forecasting, and change management.</a:t>
            </a:r>
            <a:endParaRPr lang="en-US" dirty="0">
              <a:latin typeface="+mn-lt"/>
            </a:endParaRPr>
          </a:p>
          <a:p>
            <a:pPr lvl="0"/>
            <a:r>
              <a:rPr lang="en-GB" dirty="0">
                <a:latin typeface="+mn-lt"/>
              </a:rPr>
              <a:t>Use templates for WBS and progress measurement rules.</a:t>
            </a:r>
            <a:endParaRPr lang="en-US" dirty="0">
              <a:latin typeface="+mn-lt"/>
            </a:endParaRPr>
          </a:p>
          <a:p>
            <a:pPr lvl="0"/>
            <a:r>
              <a:rPr lang="en-GB" dirty="0">
                <a:latin typeface="+mn-lt"/>
              </a:rPr>
              <a:t>Standardize reports and views for periodic and cumulative trends.</a:t>
            </a:r>
            <a:endParaRPr lang="en-US" dirty="0">
              <a:latin typeface="+mn-lt"/>
            </a:endParaRPr>
          </a:p>
          <a:p>
            <a:pPr lvl="0"/>
            <a:r>
              <a:rPr lang="en-GB" dirty="0">
                <a:latin typeface="+mn-lt"/>
              </a:rPr>
              <a:t>Match EV terminology to the culture of an organization to make it accessible, user-friendly, and better understood. CPI can instead be named “Earned/Burned” or “Productivity.” Avoid the burden of using the ANSI standards when an organization has already developed its own processes and expertise.</a:t>
            </a:r>
            <a:endParaRPr lang="en-US" dirty="0">
              <a:latin typeface="+mn-lt"/>
            </a:endParaRPr>
          </a:p>
          <a:p>
            <a:pPr lvl="0"/>
            <a:r>
              <a:rPr lang="en-GB" dirty="0">
                <a:latin typeface="+mn-lt"/>
              </a:rPr>
              <a:t>Create a full project performance picture. This means monitoring non-EV key performance indicators (KPIs) in conjunction with EV metrics. </a:t>
            </a:r>
            <a:endParaRPr lang="en-US" dirty="0">
              <a:latin typeface="+mn-lt"/>
            </a:endParaRPr>
          </a:p>
          <a:p>
            <a:pPr lvl="0"/>
            <a:r>
              <a:rPr lang="en-GB" dirty="0">
                <a:latin typeface="+mn-lt"/>
              </a:rPr>
              <a:t>Develop EV metrics on a cross-section of data as appropriate – not just costs, but also hours or quantities. Then be able to roll up EV accordingly.</a:t>
            </a:r>
            <a:endParaRPr lang="en-US" dirty="0">
              <a:latin typeface="+mn-lt"/>
            </a:endParaRPr>
          </a:p>
          <a:p>
            <a:pPr lvl="0"/>
            <a:r>
              <a:rPr lang="en-GB" dirty="0">
                <a:latin typeface="+mn-lt"/>
              </a:rPr>
              <a:t>Document variance analysis and justification. Reporting on trends and variances alone is insufficient. Having a central record of why variances are occurring provides a stronger tool for current and future performance improvements.</a:t>
            </a:r>
            <a:endParaRPr lang="en-US" dirty="0">
              <a:latin typeface="+mn-lt"/>
            </a:endParaRPr>
          </a:p>
          <a:p>
            <a:endParaRPr lang="en-US" dirty="0"/>
          </a:p>
        </p:txBody>
      </p:sp>
      <p:sp>
        <p:nvSpPr>
          <p:cNvPr id="4" name="Slide Number Placeholder 3"/>
          <p:cNvSpPr>
            <a:spLocks noGrp="1"/>
          </p:cNvSpPr>
          <p:nvPr>
            <p:ph type="sldNum" sz="quarter" idx="10"/>
          </p:nvPr>
        </p:nvSpPr>
        <p:spPr/>
        <p:txBody>
          <a:bodyPr/>
          <a:lstStyle/>
          <a:p>
            <a:pPr>
              <a:defRPr/>
            </a:pPr>
            <a:fld id="{5F644D48-F97D-4E21-A3F6-451226A888F1}" type="slidenum">
              <a:rPr lang="en-US" smtClean="0"/>
              <a:pPr>
                <a:defRPr/>
              </a:pPr>
              <a:t>15</a:t>
            </a:fld>
            <a:endParaRPr lang="en-US"/>
          </a:p>
        </p:txBody>
      </p:sp>
    </p:spTree>
    <p:extLst>
      <p:ext uri="{BB962C8B-B14F-4D97-AF65-F5344CB8AC3E}">
        <p14:creationId xmlns:p14="http://schemas.microsoft.com/office/powerpoint/2010/main" val="3103847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13F9A7-51E4-4933-94F2-7CA7DA2F439A}" type="slidenum">
              <a:rPr lang="en-US" smtClean="0"/>
              <a:t>16</a:t>
            </a:fld>
            <a:endParaRPr lang="en-US"/>
          </a:p>
        </p:txBody>
      </p:sp>
    </p:spTree>
    <p:extLst>
      <p:ext uri="{BB962C8B-B14F-4D97-AF65-F5344CB8AC3E}">
        <p14:creationId xmlns:p14="http://schemas.microsoft.com/office/powerpoint/2010/main" val="3513409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Technology is the weak link. KPMG</a:t>
            </a:r>
            <a:r>
              <a:rPr lang="en-GB" baseline="0" dirty="0"/>
              <a:t> report says that organizations tend to have very well developed processes in place but the supporting technology is holding them back.</a:t>
            </a:r>
            <a:endParaRPr lang="en-GB" dirty="0"/>
          </a:p>
        </p:txBody>
      </p:sp>
      <p:sp>
        <p:nvSpPr>
          <p:cNvPr id="4" name="Slide Number Placeholder 3"/>
          <p:cNvSpPr>
            <a:spLocks noGrp="1"/>
          </p:cNvSpPr>
          <p:nvPr>
            <p:ph type="sldNum" sz="quarter" idx="10"/>
          </p:nvPr>
        </p:nvSpPr>
        <p:spPr/>
        <p:txBody>
          <a:bodyPr/>
          <a:lstStyle/>
          <a:p>
            <a:pPr>
              <a:defRPr/>
            </a:pPr>
            <a:fld id="{9B9466D6-2820-449C-90EB-8D494635B641}" type="slidenum">
              <a:rPr lang="en-US" smtClean="0"/>
              <a:pPr>
                <a:defRPr/>
              </a:pPr>
              <a:t>17</a:t>
            </a:fld>
            <a:endParaRPr lang="en-US"/>
          </a:p>
        </p:txBody>
      </p:sp>
    </p:spTree>
    <p:extLst>
      <p:ext uri="{BB962C8B-B14F-4D97-AF65-F5344CB8AC3E}">
        <p14:creationId xmlns:p14="http://schemas.microsoft.com/office/powerpoint/2010/main" val="32094977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0180" y="4232514"/>
            <a:ext cx="7886700" cy="685799"/>
          </a:xfrm>
        </p:spPr>
        <p:txBody>
          <a:bodyPr anchor="b">
            <a:normAutofit/>
          </a:bodyPr>
          <a:lstStyle>
            <a:lvl1pPr algn="l">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20180" y="5109987"/>
            <a:ext cx="6798733" cy="508000"/>
          </a:xfrm>
        </p:spPr>
        <p:txBody>
          <a:bodyPr/>
          <a:lstStyle>
            <a:lvl1pPr marL="0" indent="0" algn="l">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a:xfrm>
            <a:off x="4838705" y="6356351"/>
            <a:ext cx="3009900" cy="365125"/>
          </a:xfrm>
          <a:prstGeom prst="rect">
            <a:avLst/>
          </a:prstGeo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6" name="Slide Number Placeholder 5"/>
          <p:cNvSpPr>
            <a:spLocks noGrp="1"/>
          </p:cNvSpPr>
          <p:nvPr>
            <p:ph type="sldNum" sz="quarter" idx="12"/>
          </p:nvPr>
        </p:nvSpPr>
        <p:spPr>
          <a:xfrm>
            <a:off x="7857066" y="6356351"/>
            <a:ext cx="658283" cy="365125"/>
          </a:xfrm>
          <a:prstGeom prst="rect">
            <a:avLst/>
          </a:prstGeom>
        </p:spPr>
        <p:txBody>
          <a:bodyPr/>
          <a:lstStyle/>
          <a:p>
            <a:fld id="{D34C24A4-3ACA-4A7E-A723-41D3A274CF63}" type="slidenum">
              <a:rPr lang="en-US" smtClean="0"/>
              <a:t>‹#›</a:t>
            </a:fld>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4413" y="149424"/>
            <a:ext cx="8695173" cy="3833192"/>
          </a:xfrm>
          <a:prstGeom prst="rect">
            <a:avLst/>
          </a:prstGeom>
        </p:spPr>
      </p:pic>
    </p:spTree>
    <p:extLst>
      <p:ext uri="{BB962C8B-B14F-4D97-AF65-F5344CB8AC3E}">
        <p14:creationId xmlns:p14="http://schemas.microsoft.com/office/powerpoint/2010/main" val="832811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1"/>
          </p:nvPr>
        </p:nvSpPr>
        <p:spPr>
          <a:xfrm>
            <a:off x="4838705" y="6356351"/>
            <a:ext cx="3009900" cy="365125"/>
          </a:xfrm>
          <a:prstGeom prst="rect">
            <a:avLst/>
          </a:prstGeo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8" name="Slide Number Placeholder 5"/>
          <p:cNvSpPr>
            <a:spLocks noGrp="1"/>
          </p:cNvSpPr>
          <p:nvPr>
            <p:ph type="sldNum" sz="quarter" idx="12"/>
          </p:nvPr>
        </p:nvSpPr>
        <p:spPr>
          <a:xfrm>
            <a:off x="7857066" y="6356351"/>
            <a:ext cx="658283" cy="365125"/>
          </a:xfrm>
          <a:prstGeom prst="rect">
            <a:avLst/>
          </a:prstGeom>
        </p:spPr>
        <p:txBody>
          <a:bodyPr/>
          <a:lstStyle/>
          <a:p>
            <a:fld id="{D34C24A4-3ACA-4A7E-A723-41D3A274CF63}" type="slidenum">
              <a:rPr lang="en-US" smtClean="0"/>
              <a:t>‹#›</a:t>
            </a:fld>
            <a:endParaRPr lang="en-US"/>
          </a:p>
        </p:txBody>
      </p:sp>
    </p:spTree>
    <p:extLst>
      <p:ext uri="{BB962C8B-B14F-4D97-AF65-F5344CB8AC3E}">
        <p14:creationId xmlns:p14="http://schemas.microsoft.com/office/powerpoint/2010/main" val="3317849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1"/>
          </p:nvPr>
        </p:nvSpPr>
        <p:spPr>
          <a:xfrm>
            <a:off x="4838705" y="6356351"/>
            <a:ext cx="3009900" cy="365125"/>
          </a:xfrm>
          <a:prstGeom prst="rect">
            <a:avLst/>
          </a:prstGeo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8" name="Slide Number Placeholder 5"/>
          <p:cNvSpPr>
            <a:spLocks noGrp="1"/>
          </p:cNvSpPr>
          <p:nvPr>
            <p:ph type="sldNum" sz="quarter" idx="12"/>
          </p:nvPr>
        </p:nvSpPr>
        <p:spPr>
          <a:xfrm>
            <a:off x="7857066" y="6356351"/>
            <a:ext cx="658283" cy="365125"/>
          </a:xfrm>
          <a:prstGeom prst="rect">
            <a:avLst/>
          </a:prstGeom>
        </p:spPr>
        <p:txBody>
          <a:bodyPr/>
          <a:lstStyle/>
          <a:p>
            <a:fld id="{D34C24A4-3ACA-4A7E-A723-41D3A274CF63}" type="slidenum">
              <a:rPr lang="en-US" smtClean="0"/>
              <a:t>‹#›</a:t>
            </a:fld>
            <a:endParaRPr lang="en-US"/>
          </a:p>
        </p:txBody>
      </p:sp>
    </p:spTree>
    <p:extLst>
      <p:ext uri="{BB962C8B-B14F-4D97-AF65-F5344CB8AC3E}">
        <p14:creationId xmlns:p14="http://schemas.microsoft.com/office/powerpoint/2010/main" val="928865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with Title">
    <p:spTree>
      <p:nvGrpSpPr>
        <p:cNvPr id="1" name=""/>
        <p:cNvGrpSpPr/>
        <p:nvPr/>
      </p:nvGrpSpPr>
      <p:grpSpPr>
        <a:xfrm>
          <a:off x="0" y="0"/>
          <a:ext cx="0" cy="0"/>
          <a:chOff x="0" y="0"/>
          <a:chExt cx="0" cy="0"/>
        </a:xfrm>
      </p:grpSpPr>
      <p:sp>
        <p:nvSpPr>
          <p:cNvPr id="6" name="Rectangle 5"/>
          <p:cNvSpPr/>
          <p:nvPr userDrawn="1"/>
        </p:nvSpPr>
        <p:spPr>
          <a:xfrm>
            <a:off x="0" y="0"/>
            <a:ext cx="9144000" cy="740701"/>
          </a:xfrm>
          <a:prstGeom prst="rect">
            <a:avLst/>
          </a:prstGeom>
          <a:gradFill>
            <a:gsLst>
              <a:gs pos="33000">
                <a:srgbClr val="007DB7"/>
              </a:gs>
              <a:gs pos="87000">
                <a:srgbClr val="085195"/>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l"/>
            <a:endParaRPr lang="en-GB" sz="1800" dirty="0">
              <a:solidFill>
                <a:schemeClr val="bg1"/>
              </a:solidFill>
            </a:endParaRPr>
          </a:p>
        </p:txBody>
      </p:sp>
      <p:sp>
        <p:nvSpPr>
          <p:cNvPr id="5" name="Text Placeholder 4"/>
          <p:cNvSpPr>
            <a:spLocks noGrp="1"/>
          </p:cNvSpPr>
          <p:nvPr>
            <p:ph type="body" sz="quarter" idx="10"/>
          </p:nvPr>
        </p:nvSpPr>
        <p:spPr>
          <a:xfrm>
            <a:off x="166689" y="59735"/>
            <a:ext cx="7519987" cy="581948"/>
          </a:xfrm>
        </p:spPr>
        <p:txBody>
          <a:bodyPr anchor="ctr">
            <a:noAutofit/>
          </a:bodyPr>
          <a:lstStyle>
            <a:lvl1pPr marL="0" indent="0">
              <a:buNone/>
              <a:defRPr sz="2800">
                <a:solidFill>
                  <a:schemeClr val="bg1"/>
                </a:solidFill>
              </a:defRPr>
            </a:lvl1pPr>
          </a:lstStyle>
          <a:p>
            <a:pPr lvl="0"/>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3215" y="168049"/>
            <a:ext cx="1280160" cy="416479"/>
          </a:xfrm>
          <a:prstGeom prst="rect">
            <a:avLst/>
          </a:prstGeom>
        </p:spPr>
      </p:pic>
    </p:spTree>
    <p:extLst>
      <p:ext uri="{BB962C8B-B14F-4D97-AF65-F5344CB8AC3E}">
        <p14:creationId xmlns:p14="http://schemas.microsoft.com/office/powerpoint/2010/main" val="2035698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and Bulleted List">
    <p:spTree>
      <p:nvGrpSpPr>
        <p:cNvPr id="1" name=""/>
        <p:cNvGrpSpPr/>
        <p:nvPr/>
      </p:nvGrpSpPr>
      <p:grpSpPr>
        <a:xfrm>
          <a:off x="0" y="0"/>
          <a:ext cx="0" cy="0"/>
          <a:chOff x="0" y="0"/>
          <a:chExt cx="0" cy="0"/>
        </a:xfrm>
      </p:grpSpPr>
      <p:sp>
        <p:nvSpPr>
          <p:cNvPr id="6" name="Rectangle 5"/>
          <p:cNvSpPr/>
          <p:nvPr userDrawn="1"/>
        </p:nvSpPr>
        <p:spPr>
          <a:xfrm>
            <a:off x="0" y="0"/>
            <a:ext cx="9144000" cy="740701"/>
          </a:xfrm>
          <a:prstGeom prst="rect">
            <a:avLst/>
          </a:prstGeom>
          <a:gradFill>
            <a:gsLst>
              <a:gs pos="33000">
                <a:srgbClr val="007DB7"/>
              </a:gs>
              <a:gs pos="87000">
                <a:srgbClr val="085195"/>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l"/>
            <a:endParaRPr lang="en-GB" sz="1800" dirty="0">
              <a:solidFill>
                <a:schemeClr val="bg1"/>
              </a:solidFill>
            </a:endParaRPr>
          </a:p>
        </p:txBody>
      </p:sp>
      <p:sp>
        <p:nvSpPr>
          <p:cNvPr id="7" name="Content Placeholder 2"/>
          <p:cNvSpPr>
            <a:spLocks noGrp="1"/>
          </p:cNvSpPr>
          <p:nvPr>
            <p:ph idx="1"/>
          </p:nvPr>
        </p:nvSpPr>
        <p:spPr>
          <a:xfrm>
            <a:off x="166640" y="900043"/>
            <a:ext cx="8810720" cy="5697308"/>
          </a:xfrm>
        </p:spPr>
        <p:txBody>
          <a:bodyPr/>
          <a:lstStyle>
            <a:lvl1pPr marL="0" indent="0">
              <a:buFont typeface="Arial" panose="020B0604020202020204" pitchFamily="34" charset="0"/>
              <a:buNone/>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p:nvPr>
        </p:nvSpPr>
        <p:spPr>
          <a:xfrm>
            <a:off x="166689" y="59735"/>
            <a:ext cx="7519987" cy="581948"/>
          </a:xfrm>
        </p:spPr>
        <p:txBody>
          <a:bodyPr anchor="ctr">
            <a:noAutofit/>
          </a:bodyPr>
          <a:lstStyle>
            <a:lvl1pPr marL="0" indent="0">
              <a:buNone/>
              <a:defRPr sz="2800">
                <a:solidFill>
                  <a:schemeClr val="bg1"/>
                </a:solidFill>
              </a:defRPr>
            </a:lvl1pPr>
          </a:lstStyle>
          <a:p>
            <a:pPr lvl="0"/>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3215" y="168049"/>
            <a:ext cx="1280160" cy="416479"/>
          </a:xfrm>
          <a:prstGeom prst="rect">
            <a:avLst/>
          </a:prstGeom>
        </p:spPr>
      </p:pic>
    </p:spTree>
    <p:extLst>
      <p:ext uri="{BB962C8B-B14F-4D97-AF65-F5344CB8AC3E}">
        <p14:creationId xmlns:p14="http://schemas.microsoft.com/office/powerpoint/2010/main" val="3336130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lank with Title">
    <p:spTree>
      <p:nvGrpSpPr>
        <p:cNvPr id="1" name=""/>
        <p:cNvGrpSpPr/>
        <p:nvPr/>
      </p:nvGrpSpPr>
      <p:grpSpPr>
        <a:xfrm>
          <a:off x="0" y="0"/>
          <a:ext cx="0" cy="0"/>
          <a:chOff x="0" y="0"/>
          <a:chExt cx="0" cy="0"/>
        </a:xfrm>
      </p:grpSpPr>
      <p:sp>
        <p:nvSpPr>
          <p:cNvPr id="6" name="Rectangle 5"/>
          <p:cNvSpPr/>
          <p:nvPr userDrawn="1"/>
        </p:nvSpPr>
        <p:spPr>
          <a:xfrm>
            <a:off x="0" y="0"/>
            <a:ext cx="9144000" cy="740701"/>
          </a:xfrm>
          <a:prstGeom prst="rect">
            <a:avLst/>
          </a:prstGeom>
          <a:gradFill>
            <a:gsLst>
              <a:gs pos="33000">
                <a:srgbClr val="007DB7"/>
              </a:gs>
              <a:gs pos="87000">
                <a:srgbClr val="085195"/>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l"/>
            <a:endParaRPr lang="en-GB" sz="1800" dirty="0">
              <a:solidFill>
                <a:schemeClr val="bg1"/>
              </a:solidFill>
            </a:endParaRPr>
          </a:p>
        </p:txBody>
      </p:sp>
      <p:sp>
        <p:nvSpPr>
          <p:cNvPr id="5" name="Text Placeholder 4"/>
          <p:cNvSpPr>
            <a:spLocks noGrp="1"/>
          </p:cNvSpPr>
          <p:nvPr>
            <p:ph type="body" sz="quarter" idx="10"/>
          </p:nvPr>
        </p:nvSpPr>
        <p:spPr>
          <a:xfrm>
            <a:off x="166689" y="59735"/>
            <a:ext cx="7519987" cy="581948"/>
          </a:xfrm>
        </p:spPr>
        <p:txBody>
          <a:bodyPr anchor="ctr">
            <a:noAutofit/>
          </a:bodyPr>
          <a:lstStyle>
            <a:lvl1pPr marL="0" indent="0">
              <a:buNone/>
              <a:defRPr sz="2800">
                <a:solidFill>
                  <a:schemeClr val="bg1"/>
                </a:solidFill>
              </a:defRPr>
            </a:lvl1pPr>
          </a:lstStyle>
          <a:p>
            <a:pPr lvl="0"/>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3215" y="168049"/>
            <a:ext cx="1280160" cy="416479"/>
          </a:xfrm>
          <a:prstGeom prst="rect">
            <a:avLst/>
          </a:prstGeom>
        </p:spPr>
      </p:pic>
    </p:spTree>
    <p:extLst>
      <p:ext uri="{BB962C8B-B14F-4D97-AF65-F5344CB8AC3E}">
        <p14:creationId xmlns:p14="http://schemas.microsoft.com/office/powerpoint/2010/main" val="3352905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lumn Content">
    <p:spTree>
      <p:nvGrpSpPr>
        <p:cNvPr id="1" name=""/>
        <p:cNvGrpSpPr/>
        <p:nvPr/>
      </p:nvGrpSpPr>
      <p:grpSpPr>
        <a:xfrm>
          <a:off x="0" y="0"/>
          <a:ext cx="0" cy="0"/>
          <a:chOff x="0" y="0"/>
          <a:chExt cx="0" cy="0"/>
        </a:xfrm>
      </p:grpSpPr>
      <p:sp>
        <p:nvSpPr>
          <p:cNvPr id="6" name="Rectangle 5"/>
          <p:cNvSpPr/>
          <p:nvPr userDrawn="1"/>
        </p:nvSpPr>
        <p:spPr>
          <a:xfrm>
            <a:off x="0" y="0"/>
            <a:ext cx="9144000" cy="740701"/>
          </a:xfrm>
          <a:prstGeom prst="rect">
            <a:avLst/>
          </a:prstGeom>
          <a:gradFill>
            <a:gsLst>
              <a:gs pos="33000">
                <a:srgbClr val="007DB7"/>
              </a:gs>
              <a:gs pos="87000">
                <a:srgbClr val="085195"/>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l"/>
            <a:endParaRPr lang="en-GB" sz="1800" dirty="0"/>
          </a:p>
        </p:txBody>
      </p:sp>
      <p:sp>
        <p:nvSpPr>
          <p:cNvPr id="8" name="Text Placeholder 7"/>
          <p:cNvSpPr>
            <a:spLocks noGrp="1"/>
          </p:cNvSpPr>
          <p:nvPr>
            <p:ph type="body" sz="quarter" idx="11"/>
          </p:nvPr>
        </p:nvSpPr>
        <p:spPr>
          <a:xfrm>
            <a:off x="179389" y="899585"/>
            <a:ext cx="4321175" cy="57933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p:cNvSpPr>
            <a:spLocks noGrp="1"/>
          </p:cNvSpPr>
          <p:nvPr>
            <p:ph type="body" sz="quarter" idx="12"/>
          </p:nvPr>
        </p:nvSpPr>
        <p:spPr>
          <a:xfrm>
            <a:off x="4669058" y="899585"/>
            <a:ext cx="4321175" cy="5793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p:cNvSpPr>
            <a:spLocks noGrp="1"/>
          </p:cNvSpPr>
          <p:nvPr>
            <p:ph type="body" sz="quarter" idx="10"/>
          </p:nvPr>
        </p:nvSpPr>
        <p:spPr>
          <a:xfrm>
            <a:off x="166689" y="59735"/>
            <a:ext cx="7519987" cy="581948"/>
          </a:xfrm>
        </p:spPr>
        <p:txBody>
          <a:bodyPr anchor="ctr">
            <a:noAutofit/>
          </a:bodyPr>
          <a:lstStyle>
            <a:lvl1pPr marL="0" indent="0">
              <a:buNone/>
              <a:defRPr sz="2800">
                <a:solidFill>
                  <a:schemeClr val="bg1"/>
                </a:solidFill>
              </a:defRPr>
            </a:lvl1pPr>
          </a:lstStyle>
          <a:p>
            <a:pPr lvl="0"/>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3215" y="168049"/>
            <a:ext cx="1280160" cy="416479"/>
          </a:xfrm>
          <a:prstGeom prst="rect">
            <a:avLst/>
          </a:prstGeom>
        </p:spPr>
      </p:pic>
    </p:spTree>
    <p:extLst>
      <p:ext uri="{BB962C8B-B14F-4D97-AF65-F5344CB8AC3E}">
        <p14:creationId xmlns:p14="http://schemas.microsoft.com/office/powerpoint/2010/main" val="3825075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bar only">
    <p:spTree>
      <p:nvGrpSpPr>
        <p:cNvPr id="1" name=""/>
        <p:cNvGrpSpPr/>
        <p:nvPr/>
      </p:nvGrpSpPr>
      <p:grpSpPr>
        <a:xfrm>
          <a:off x="0" y="0"/>
          <a:ext cx="0" cy="0"/>
          <a:chOff x="0" y="0"/>
          <a:chExt cx="0" cy="0"/>
        </a:xfrm>
      </p:grpSpPr>
      <p:sp>
        <p:nvSpPr>
          <p:cNvPr id="7" name="Rectangle 6"/>
          <p:cNvSpPr/>
          <p:nvPr userDrawn="1"/>
        </p:nvSpPr>
        <p:spPr>
          <a:xfrm>
            <a:off x="0" y="-1"/>
            <a:ext cx="9144000" cy="731520"/>
          </a:xfrm>
          <a:prstGeom prst="rect">
            <a:avLst/>
          </a:prstGeom>
          <a:gradFill>
            <a:gsLst>
              <a:gs pos="33000">
                <a:srgbClr val="007DB7"/>
              </a:gs>
              <a:gs pos="87000">
                <a:srgbClr val="085195"/>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l"/>
            <a:endParaRPr lang="en-GB" sz="1013" dirty="0">
              <a:solidFill>
                <a:schemeClr val="bg1"/>
              </a:solidFill>
            </a:endParaRPr>
          </a:p>
        </p:txBody>
      </p:sp>
      <p:sp>
        <p:nvSpPr>
          <p:cNvPr id="2" name="Title 1"/>
          <p:cNvSpPr>
            <a:spLocks noGrp="1"/>
          </p:cNvSpPr>
          <p:nvPr>
            <p:ph type="title"/>
          </p:nvPr>
        </p:nvSpPr>
        <p:spPr>
          <a:xfrm>
            <a:off x="200025" y="76200"/>
            <a:ext cx="7886700" cy="609600"/>
          </a:xfrm>
        </p:spPr>
        <p:txBody>
          <a:bodyPr>
            <a:noAutofit/>
          </a:bodyPr>
          <a:lstStyle>
            <a:lvl1pPr>
              <a:defRPr sz="3200">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3215" y="199045"/>
            <a:ext cx="1280160" cy="416479"/>
          </a:xfrm>
          <a:prstGeom prst="rect">
            <a:avLst/>
          </a:prstGeom>
        </p:spPr>
      </p:pic>
    </p:spTree>
    <p:extLst>
      <p:ext uri="{BB962C8B-B14F-4D97-AF65-F5344CB8AC3E}">
        <p14:creationId xmlns:p14="http://schemas.microsoft.com/office/powerpoint/2010/main" val="141468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Image1_no Text">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304800"/>
            <a:ext cx="9144000" cy="5638800"/>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3915831069"/>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bar n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7239000" cy="725488"/>
          </a:xfrm>
          <a:prstGeom prst="rect">
            <a:avLst/>
          </a:prstGeom>
        </p:spPr>
        <p:txBody>
          <a:bodyPr/>
          <a:lstStyle>
            <a:lvl1pPr algn="r">
              <a:defRPr sz="2400">
                <a:solidFill>
                  <a:srgbClr val="0075A7"/>
                </a:solidFill>
              </a:defRPr>
            </a:lvl1pPr>
          </a:lstStyle>
          <a:p>
            <a:r>
              <a:rPr lang="en-US" dirty="0"/>
              <a:t>Click to edit Master title style</a:t>
            </a:r>
          </a:p>
        </p:txBody>
      </p:sp>
      <p:sp>
        <p:nvSpPr>
          <p:cNvPr id="4" name="Rectangle 10"/>
          <p:cNvSpPr>
            <a:spLocks noGrp="1" noChangeArrowheads="1"/>
          </p:cNvSpPr>
          <p:nvPr>
            <p:ph type="sldNum" sz="quarter" idx="10"/>
          </p:nvPr>
        </p:nvSpPr>
        <p:spPr>
          <a:ln/>
        </p:spPr>
        <p:txBody>
          <a:bodyPr/>
          <a:lstStyle>
            <a:lvl1pPr>
              <a:defRPr/>
            </a:lvl1pPr>
          </a:lstStyle>
          <a:p>
            <a:pPr>
              <a:defRPr/>
            </a:pPr>
            <a:fld id="{33CCADC2-A7EE-4BB8-8E85-3593A6C85E6C}" type="slidenum">
              <a:rPr lang="en-US"/>
              <a:pPr>
                <a:defRPr/>
              </a:pPr>
              <a:t>‹#›</a:t>
            </a:fld>
            <a:endParaRPr lang="en-US"/>
          </a:p>
        </p:txBody>
      </p:sp>
    </p:spTree>
    <p:extLst>
      <p:ext uri="{BB962C8B-B14F-4D97-AF65-F5344CB8AC3E}">
        <p14:creationId xmlns:p14="http://schemas.microsoft.com/office/powerpoint/2010/main" val="38218385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1"/>
          </p:nvPr>
        </p:nvSpPr>
        <p:spPr>
          <a:xfrm>
            <a:off x="4838705" y="6356351"/>
            <a:ext cx="3009900" cy="365125"/>
          </a:xfrm>
          <a:prstGeom prst="rect">
            <a:avLst/>
          </a:prstGeo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8" name="Slide Number Placeholder 5"/>
          <p:cNvSpPr>
            <a:spLocks noGrp="1"/>
          </p:cNvSpPr>
          <p:nvPr>
            <p:ph type="sldNum" sz="quarter" idx="12"/>
          </p:nvPr>
        </p:nvSpPr>
        <p:spPr>
          <a:xfrm>
            <a:off x="7857066" y="6356351"/>
            <a:ext cx="658283" cy="365125"/>
          </a:xfrm>
          <a:prstGeom prst="rect">
            <a:avLst/>
          </a:prstGeom>
        </p:spPr>
        <p:txBody>
          <a:bodyPr/>
          <a:lstStyle/>
          <a:p>
            <a:fld id="{D34C24A4-3ACA-4A7E-A723-41D3A274CF63}" type="slidenum">
              <a:rPr lang="en-US" smtClean="0"/>
              <a:t>‹#›</a:t>
            </a:fld>
            <a:endParaRPr lang="en-US"/>
          </a:p>
        </p:txBody>
      </p:sp>
    </p:spTree>
    <p:extLst>
      <p:ext uri="{BB962C8B-B14F-4D97-AF65-F5344CB8AC3E}">
        <p14:creationId xmlns:p14="http://schemas.microsoft.com/office/powerpoint/2010/main" val="974143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4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p:cNvSpPr>
            <a:spLocks noGrp="1"/>
          </p:cNvSpPr>
          <p:nvPr>
            <p:ph type="ftr" sz="quarter" idx="11"/>
          </p:nvPr>
        </p:nvSpPr>
        <p:spPr>
          <a:xfrm>
            <a:off x="4838705" y="6356351"/>
            <a:ext cx="3009900" cy="365125"/>
          </a:xfrm>
          <a:prstGeom prst="rect">
            <a:avLst/>
          </a:prstGeo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8" name="Slide Number Placeholder 5"/>
          <p:cNvSpPr>
            <a:spLocks noGrp="1"/>
          </p:cNvSpPr>
          <p:nvPr>
            <p:ph type="sldNum" sz="quarter" idx="12"/>
          </p:nvPr>
        </p:nvSpPr>
        <p:spPr>
          <a:xfrm>
            <a:off x="7857066" y="6356351"/>
            <a:ext cx="658283" cy="365125"/>
          </a:xfrm>
          <a:prstGeom prst="rect">
            <a:avLst/>
          </a:prstGeom>
        </p:spPr>
        <p:txBody>
          <a:bodyPr/>
          <a:lstStyle/>
          <a:p>
            <a:fld id="{D34C24A4-3ACA-4A7E-A723-41D3A274CF63}" type="slidenum">
              <a:rPr lang="en-US" smtClean="0"/>
              <a:t>‹#›</a:t>
            </a:fld>
            <a:endParaRPr lang="en-US"/>
          </a:p>
        </p:txBody>
      </p:sp>
    </p:spTree>
    <p:extLst>
      <p:ext uri="{BB962C8B-B14F-4D97-AF65-F5344CB8AC3E}">
        <p14:creationId xmlns:p14="http://schemas.microsoft.com/office/powerpoint/2010/main" val="4159128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p:cNvSpPr>
            <a:spLocks noGrp="1"/>
          </p:cNvSpPr>
          <p:nvPr>
            <p:ph type="ftr" sz="quarter" idx="11"/>
          </p:nvPr>
        </p:nvSpPr>
        <p:spPr>
          <a:xfrm>
            <a:off x="4838705" y="6356351"/>
            <a:ext cx="3009900" cy="365125"/>
          </a:xfrm>
          <a:prstGeom prst="rect">
            <a:avLst/>
          </a:prstGeo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9" name="Slide Number Placeholder 5"/>
          <p:cNvSpPr>
            <a:spLocks noGrp="1"/>
          </p:cNvSpPr>
          <p:nvPr>
            <p:ph type="sldNum" sz="quarter" idx="12"/>
          </p:nvPr>
        </p:nvSpPr>
        <p:spPr>
          <a:xfrm>
            <a:off x="7857066" y="6356351"/>
            <a:ext cx="658283" cy="365125"/>
          </a:xfrm>
          <a:prstGeom prst="rect">
            <a:avLst/>
          </a:prstGeom>
        </p:spPr>
        <p:txBody>
          <a:bodyPr/>
          <a:lstStyle/>
          <a:p>
            <a:fld id="{D34C24A4-3ACA-4A7E-A723-41D3A274CF63}" type="slidenum">
              <a:rPr lang="en-US" smtClean="0"/>
              <a:t>‹#›</a:t>
            </a:fld>
            <a:endParaRPr lang="en-US"/>
          </a:p>
        </p:txBody>
      </p:sp>
    </p:spTree>
    <p:extLst>
      <p:ext uri="{BB962C8B-B14F-4D97-AF65-F5344CB8AC3E}">
        <p14:creationId xmlns:p14="http://schemas.microsoft.com/office/powerpoint/2010/main" val="3260501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p:cNvSpPr>
            <a:spLocks noGrp="1"/>
          </p:cNvSpPr>
          <p:nvPr>
            <p:ph type="ftr" sz="quarter" idx="11"/>
          </p:nvPr>
        </p:nvSpPr>
        <p:spPr>
          <a:xfrm>
            <a:off x="4838705" y="6356351"/>
            <a:ext cx="3009900" cy="365125"/>
          </a:xfrm>
          <a:prstGeom prst="rect">
            <a:avLst/>
          </a:prstGeo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11" name="Slide Number Placeholder 5"/>
          <p:cNvSpPr>
            <a:spLocks noGrp="1"/>
          </p:cNvSpPr>
          <p:nvPr>
            <p:ph type="sldNum" sz="quarter" idx="12"/>
          </p:nvPr>
        </p:nvSpPr>
        <p:spPr>
          <a:xfrm>
            <a:off x="7857066" y="6356351"/>
            <a:ext cx="658283" cy="365125"/>
          </a:xfrm>
          <a:prstGeom prst="rect">
            <a:avLst/>
          </a:prstGeom>
        </p:spPr>
        <p:txBody>
          <a:bodyPr/>
          <a:lstStyle/>
          <a:p>
            <a:fld id="{D34C24A4-3ACA-4A7E-A723-41D3A274CF63}" type="slidenum">
              <a:rPr lang="en-US" smtClean="0"/>
              <a:t>‹#›</a:t>
            </a:fld>
            <a:endParaRPr lang="en-US"/>
          </a:p>
        </p:txBody>
      </p:sp>
    </p:spTree>
    <p:extLst>
      <p:ext uri="{BB962C8B-B14F-4D97-AF65-F5344CB8AC3E}">
        <p14:creationId xmlns:p14="http://schemas.microsoft.com/office/powerpoint/2010/main" val="851022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Footer Placeholder 4"/>
          <p:cNvSpPr>
            <a:spLocks noGrp="1"/>
          </p:cNvSpPr>
          <p:nvPr>
            <p:ph type="ftr" sz="quarter" idx="11"/>
          </p:nvPr>
        </p:nvSpPr>
        <p:spPr>
          <a:xfrm>
            <a:off x="4838705" y="6356351"/>
            <a:ext cx="3009900" cy="365125"/>
          </a:xfrm>
          <a:prstGeom prst="rect">
            <a:avLst/>
          </a:prstGeo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7" name="Slide Number Placeholder 5"/>
          <p:cNvSpPr>
            <a:spLocks noGrp="1"/>
          </p:cNvSpPr>
          <p:nvPr>
            <p:ph type="sldNum" sz="quarter" idx="12"/>
          </p:nvPr>
        </p:nvSpPr>
        <p:spPr>
          <a:xfrm>
            <a:off x="7857066" y="6356351"/>
            <a:ext cx="658283" cy="365125"/>
          </a:xfrm>
          <a:prstGeom prst="rect">
            <a:avLst/>
          </a:prstGeom>
        </p:spPr>
        <p:txBody>
          <a:bodyPr/>
          <a:lstStyle/>
          <a:p>
            <a:fld id="{D34C24A4-3ACA-4A7E-A723-41D3A274CF63}" type="slidenum">
              <a:rPr lang="en-US" smtClean="0"/>
              <a:t>‹#›</a:t>
            </a:fld>
            <a:endParaRPr lang="en-US"/>
          </a:p>
        </p:txBody>
      </p:sp>
    </p:spTree>
    <p:extLst>
      <p:ext uri="{BB962C8B-B14F-4D97-AF65-F5344CB8AC3E}">
        <p14:creationId xmlns:p14="http://schemas.microsoft.com/office/powerpoint/2010/main" val="2898154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838705" y="6356351"/>
            <a:ext cx="3009900" cy="365125"/>
          </a:xfrm>
          <a:prstGeom prst="rect">
            <a:avLst/>
          </a:prstGeo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6" name="Slide Number Placeholder 5"/>
          <p:cNvSpPr>
            <a:spLocks noGrp="1"/>
          </p:cNvSpPr>
          <p:nvPr>
            <p:ph type="sldNum" sz="quarter" idx="12"/>
          </p:nvPr>
        </p:nvSpPr>
        <p:spPr>
          <a:xfrm>
            <a:off x="7857066" y="6356351"/>
            <a:ext cx="658283" cy="365125"/>
          </a:xfrm>
          <a:prstGeom prst="rect">
            <a:avLst/>
          </a:prstGeom>
        </p:spPr>
        <p:txBody>
          <a:bodyPr/>
          <a:lstStyle/>
          <a:p>
            <a:fld id="{D34C24A4-3ACA-4A7E-A723-41D3A274CF63}" type="slidenum">
              <a:rPr lang="en-US" smtClean="0"/>
              <a:t>‹#›</a:t>
            </a:fld>
            <a:endParaRPr lang="en-US"/>
          </a:p>
        </p:txBody>
      </p:sp>
    </p:spTree>
    <p:extLst>
      <p:ext uri="{BB962C8B-B14F-4D97-AF65-F5344CB8AC3E}">
        <p14:creationId xmlns:p14="http://schemas.microsoft.com/office/powerpoint/2010/main" val="1265905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p:cNvSpPr>
            <a:spLocks noGrp="1"/>
          </p:cNvSpPr>
          <p:nvPr>
            <p:ph type="ftr" sz="quarter" idx="11"/>
          </p:nvPr>
        </p:nvSpPr>
        <p:spPr>
          <a:xfrm>
            <a:off x="4838705" y="6356351"/>
            <a:ext cx="3009900" cy="365125"/>
          </a:xfrm>
          <a:prstGeom prst="rect">
            <a:avLst/>
          </a:prstGeo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9" name="Slide Number Placeholder 5"/>
          <p:cNvSpPr>
            <a:spLocks noGrp="1"/>
          </p:cNvSpPr>
          <p:nvPr>
            <p:ph type="sldNum" sz="quarter" idx="12"/>
          </p:nvPr>
        </p:nvSpPr>
        <p:spPr>
          <a:xfrm>
            <a:off x="7857066" y="6356351"/>
            <a:ext cx="658283" cy="365125"/>
          </a:xfrm>
          <a:prstGeom prst="rect">
            <a:avLst/>
          </a:prstGeom>
        </p:spPr>
        <p:txBody>
          <a:bodyPr/>
          <a:lstStyle/>
          <a:p>
            <a:fld id="{D34C24A4-3ACA-4A7E-A723-41D3A274CF63}" type="slidenum">
              <a:rPr lang="en-US" smtClean="0"/>
              <a:t>‹#›</a:t>
            </a:fld>
            <a:endParaRPr lang="en-US"/>
          </a:p>
        </p:txBody>
      </p:sp>
    </p:spTree>
    <p:extLst>
      <p:ext uri="{BB962C8B-B14F-4D97-AF65-F5344CB8AC3E}">
        <p14:creationId xmlns:p14="http://schemas.microsoft.com/office/powerpoint/2010/main" val="773212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p:cNvSpPr>
            <a:spLocks noGrp="1"/>
          </p:cNvSpPr>
          <p:nvPr>
            <p:ph type="ftr" sz="quarter" idx="11"/>
          </p:nvPr>
        </p:nvSpPr>
        <p:spPr>
          <a:xfrm>
            <a:off x="4838705" y="6356351"/>
            <a:ext cx="3009900" cy="365125"/>
          </a:xfrm>
          <a:prstGeom prst="rect">
            <a:avLst/>
          </a:prstGeo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9" name="Slide Number Placeholder 5"/>
          <p:cNvSpPr>
            <a:spLocks noGrp="1"/>
          </p:cNvSpPr>
          <p:nvPr>
            <p:ph type="sldNum" sz="quarter" idx="12"/>
          </p:nvPr>
        </p:nvSpPr>
        <p:spPr>
          <a:xfrm>
            <a:off x="7857066" y="6356351"/>
            <a:ext cx="658283" cy="365125"/>
          </a:xfrm>
          <a:prstGeom prst="rect">
            <a:avLst/>
          </a:prstGeom>
        </p:spPr>
        <p:txBody>
          <a:bodyPr/>
          <a:lstStyle/>
          <a:p>
            <a:fld id="{D34C24A4-3ACA-4A7E-A723-41D3A274CF63}" type="slidenum">
              <a:rPr lang="en-US" smtClean="0"/>
              <a:t>‹#›</a:t>
            </a:fld>
            <a:endParaRPr lang="en-US"/>
          </a:p>
        </p:txBody>
      </p:sp>
    </p:spTree>
    <p:extLst>
      <p:ext uri="{BB962C8B-B14F-4D97-AF65-F5344CB8AC3E}">
        <p14:creationId xmlns:p14="http://schemas.microsoft.com/office/powerpoint/2010/main" val="2595554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3"/>
          </p:nvPr>
        </p:nvSpPr>
        <p:spPr>
          <a:xfrm>
            <a:off x="4838705" y="6356351"/>
            <a:ext cx="3009900" cy="365125"/>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2017 EVMP Forum – August 24</a:t>
            </a:r>
            <a:r>
              <a:rPr lang="en-US" baseline="30000"/>
              <a:t>th</a:t>
            </a:r>
            <a:r>
              <a:rPr lang="en-US"/>
              <a:t> &amp; 25</a:t>
            </a:r>
            <a:r>
              <a:rPr lang="en-US" baseline="30000"/>
              <a:t>th</a:t>
            </a:r>
            <a:r>
              <a:rPr lang="en-US"/>
              <a:t> </a:t>
            </a:r>
            <a:endParaRPr lang="en-US" dirty="0"/>
          </a:p>
        </p:txBody>
      </p:sp>
      <p:sp>
        <p:nvSpPr>
          <p:cNvPr id="8" name="Slide Number Placeholder 5"/>
          <p:cNvSpPr>
            <a:spLocks noGrp="1"/>
          </p:cNvSpPr>
          <p:nvPr>
            <p:ph type="sldNum" sz="quarter" idx="4"/>
          </p:nvPr>
        </p:nvSpPr>
        <p:spPr>
          <a:xfrm>
            <a:off x="7857066" y="6356351"/>
            <a:ext cx="658283"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D34C24A4-3ACA-4A7E-A723-41D3A274CF63}" type="slidenum">
              <a:rPr lang="en-US" smtClean="0"/>
              <a:pPr/>
              <a:t>‹#›</a:t>
            </a:fld>
            <a:endParaRPr lang="en-US"/>
          </a:p>
        </p:txBody>
      </p:sp>
    </p:spTree>
    <p:extLst>
      <p:ext uri="{BB962C8B-B14F-4D97-AF65-F5344CB8AC3E}">
        <p14:creationId xmlns:p14="http://schemas.microsoft.com/office/powerpoint/2010/main" val="23241558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676" r:id="rId15"/>
    <p:sldLayoutId id="2147483677" r:id="rId16"/>
    <p:sldLayoutId id="2147483678" r:id="rId17"/>
    <p:sldLayoutId id="2147483679" r:id="rId18"/>
  </p:sldLayoutIdLst>
  <p:hf hdr="0" dt="0"/>
  <p:txStyles>
    <p:titleStyle>
      <a:lvl1pPr algn="l" defTabSz="914400" rtl="0" eaLnBrk="1" latinLnBrk="0" hangingPunct="1">
        <a:lnSpc>
          <a:spcPct val="90000"/>
        </a:lnSpc>
        <a:spcBef>
          <a:spcPct val="0"/>
        </a:spcBef>
        <a:buNone/>
        <a:defRPr sz="4000" kern="1200">
          <a:solidFill>
            <a:srgbClr val="0F3063"/>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BB133E"/>
        </a:buClr>
        <a:buFont typeface="Arial" panose="020B0604020202020204" pitchFamily="34" charset="0"/>
        <a:buChar char="•"/>
        <a:defRPr sz="2800" kern="1200">
          <a:solidFill>
            <a:srgbClr val="29292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B133E"/>
        </a:buClr>
        <a:buFont typeface="Arial" panose="020B0604020202020204" pitchFamily="34" charset="0"/>
        <a:buChar char="•"/>
        <a:defRPr sz="2400" kern="1200">
          <a:solidFill>
            <a:srgbClr val="29292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B133E"/>
        </a:buClr>
        <a:buFont typeface="Arial" panose="020B0604020202020204" pitchFamily="34" charset="0"/>
        <a:buChar char="•"/>
        <a:defRPr sz="2000" kern="1200">
          <a:solidFill>
            <a:srgbClr val="29292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B133E"/>
        </a:buClr>
        <a:buFont typeface="Arial" panose="020B0604020202020204" pitchFamily="34" charset="0"/>
        <a:buChar char="•"/>
        <a:defRPr sz="1800" kern="1200">
          <a:solidFill>
            <a:srgbClr val="29292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B133E"/>
        </a:buClr>
        <a:buFont typeface="Arial" panose="020B0604020202020204" pitchFamily="34" charset="0"/>
        <a:buChar char="•"/>
        <a:defRPr sz="1800" kern="1200">
          <a:solidFill>
            <a:srgbClr val="29292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6.png"/><Relationship Id="rId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17.xml"/><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4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t>Integrated Program Management	</a:t>
            </a:r>
          </a:p>
        </p:txBody>
      </p:sp>
      <p:sp>
        <p:nvSpPr>
          <p:cNvPr id="3" name="Subtitle 2"/>
          <p:cNvSpPr>
            <a:spLocks noGrp="1"/>
          </p:cNvSpPr>
          <p:nvPr>
            <p:ph type="subTitle" idx="1"/>
          </p:nvPr>
        </p:nvSpPr>
        <p:spPr>
          <a:xfrm>
            <a:off x="718956" y="5109987"/>
            <a:ext cx="8152818" cy="508000"/>
          </a:xfrm>
        </p:spPr>
        <p:txBody>
          <a:bodyPr>
            <a:normAutofit fontScale="92500"/>
          </a:bodyPr>
          <a:lstStyle/>
          <a:p>
            <a:r>
              <a:rPr lang="en-US" dirty="0"/>
              <a:t>Travis Stoner – Hexagon PPM, GBD – Projects Performance</a:t>
            </a:r>
          </a:p>
        </p:txBody>
      </p:sp>
      <p:sp>
        <p:nvSpPr>
          <p:cNvPr id="4" name="Footer Placeholder 3"/>
          <p:cNvSpPr>
            <a:spLocks noGrp="1"/>
          </p:cNvSpPr>
          <p:nvPr>
            <p:ph type="ftr" sz="quarter" idx="11"/>
          </p:nvPr>
        </p:nvSpPr>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5" name="Slide Number Placeholder 4"/>
          <p:cNvSpPr>
            <a:spLocks noGrp="1"/>
          </p:cNvSpPr>
          <p:nvPr>
            <p:ph type="sldNum" sz="quarter" idx="12"/>
          </p:nvPr>
        </p:nvSpPr>
        <p:spPr/>
        <p:txBody>
          <a:bodyPr/>
          <a:lstStyle/>
          <a:p>
            <a:fld id="{D34C24A4-3ACA-4A7E-A723-41D3A274CF63}" type="slidenum">
              <a:rPr lang="en-US" smtClean="0"/>
              <a:t>1</a:t>
            </a:fld>
            <a:endParaRPr lang="en-US"/>
          </a:p>
        </p:txBody>
      </p:sp>
    </p:spTree>
    <p:extLst>
      <p:ext uri="{BB962C8B-B14F-4D97-AF65-F5344CB8AC3E}">
        <p14:creationId xmlns:p14="http://schemas.microsoft.com/office/powerpoint/2010/main" val="1020713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250" y="1757956"/>
            <a:ext cx="1200151" cy="3657605"/>
          </a:xfrm>
          <a:prstGeom prst="rect">
            <a:avLst/>
          </a:prstGeom>
        </p:spPr>
      </p:pic>
      <p:sp>
        <p:nvSpPr>
          <p:cNvPr id="5" name="TextBox 4"/>
          <p:cNvSpPr txBox="1"/>
          <p:nvPr/>
        </p:nvSpPr>
        <p:spPr>
          <a:xfrm rot="16200000">
            <a:off x="-220886" y="3355925"/>
            <a:ext cx="2594428" cy="461665"/>
          </a:xfrm>
          <a:prstGeom prst="rect">
            <a:avLst/>
          </a:prstGeom>
          <a:noFill/>
        </p:spPr>
        <p:txBody>
          <a:bodyPr wrap="none" rtlCol="0">
            <a:spAutoFit/>
          </a:bodyPr>
          <a:lstStyle/>
          <a:p>
            <a:r>
              <a:rPr lang="en-US" sz="2400" dirty="0">
                <a:solidFill>
                  <a:schemeClr val="bg1">
                    <a:lumMod val="75000"/>
                  </a:schemeClr>
                </a:solidFill>
                <a:latin typeface="Tahoma" pitchFamily="34" charset="0"/>
                <a:ea typeface="Tahoma" pitchFamily="34" charset="0"/>
                <a:cs typeface="Tahoma" pitchFamily="34" charset="0"/>
              </a:rPr>
              <a:t>Budget over Time</a:t>
            </a:r>
          </a:p>
        </p:txBody>
      </p:sp>
      <p:grpSp>
        <p:nvGrpSpPr>
          <p:cNvPr id="19" name="Group 18"/>
          <p:cNvGrpSpPr/>
          <p:nvPr/>
        </p:nvGrpSpPr>
        <p:grpSpPr>
          <a:xfrm>
            <a:off x="1904999" y="4318284"/>
            <a:ext cx="6949440" cy="780608"/>
            <a:chOff x="1904999" y="3461030"/>
            <a:chExt cx="6949440" cy="780607"/>
          </a:xfrm>
        </p:grpSpPr>
        <p:sp>
          <p:nvSpPr>
            <p:cNvPr id="8" name="Rectangle 7"/>
            <p:cNvSpPr/>
            <p:nvPr/>
          </p:nvSpPr>
          <p:spPr bwMode="auto">
            <a:xfrm>
              <a:off x="1904999" y="3461030"/>
              <a:ext cx="6949440" cy="323165"/>
            </a:xfrm>
            <a:prstGeom prst="rect">
              <a:avLst/>
            </a:prstGeom>
            <a:solidFill>
              <a:srgbClr val="599424">
                <a:alpha val="40000"/>
              </a:srgb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defTabSz="914378" fontAlgn="base">
                <a:spcBef>
                  <a:spcPct val="0"/>
                </a:spcBef>
                <a:spcAft>
                  <a:spcPct val="0"/>
                </a:spcAft>
              </a:pPr>
              <a:endParaRPr lang="en-US" sz="1500" b="1" dirty="0">
                <a:solidFill>
                  <a:schemeClr val="tx1">
                    <a:lumMod val="75000"/>
                  </a:schemeClr>
                </a:solidFill>
                <a:latin typeface="Arial" charset="0"/>
                <a:cs typeface="Arial" charset="0"/>
              </a:endParaRPr>
            </a:p>
          </p:txBody>
        </p:sp>
        <p:sp>
          <p:nvSpPr>
            <p:cNvPr id="10" name="TextBox 9"/>
            <p:cNvSpPr txBox="1"/>
            <p:nvPr/>
          </p:nvSpPr>
          <p:spPr>
            <a:xfrm>
              <a:off x="1904999" y="3826140"/>
              <a:ext cx="1097280" cy="415497"/>
            </a:xfrm>
            <a:prstGeom prst="rect">
              <a:avLst/>
            </a:prstGeom>
            <a:noFill/>
          </p:spPr>
          <p:txBody>
            <a:bodyPr wrap="square" rtlCol="0" anchor="ctr">
              <a:spAutoFit/>
            </a:bodyPr>
            <a:lstStyle/>
            <a:p>
              <a:r>
                <a:rPr lang="en-US" sz="2100" dirty="0">
                  <a:solidFill>
                    <a:schemeClr val="tx1">
                      <a:lumMod val="75000"/>
                    </a:schemeClr>
                  </a:solidFill>
                </a:rPr>
                <a:t>Basics</a:t>
              </a:r>
            </a:p>
          </p:txBody>
        </p:sp>
      </p:grpSp>
      <p:grpSp>
        <p:nvGrpSpPr>
          <p:cNvPr id="20" name="Group 19"/>
          <p:cNvGrpSpPr/>
          <p:nvPr/>
        </p:nvGrpSpPr>
        <p:grpSpPr>
          <a:xfrm>
            <a:off x="1904999" y="1757955"/>
            <a:ext cx="6949440" cy="758170"/>
            <a:chOff x="1904999" y="900705"/>
            <a:chExt cx="6949440" cy="758170"/>
          </a:xfrm>
        </p:grpSpPr>
        <p:sp>
          <p:nvSpPr>
            <p:cNvPr id="16" name="Rectangle 15"/>
            <p:cNvSpPr/>
            <p:nvPr/>
          </p:nvSpPr>
          <p:spPr bwMode="auto">
            <a:xfrm>
              <a:off x="1904999" y="900705"/>
              <a:ext cx="6949440" cy="323165"/>
            </a:xfrm>
            <a:prstGeom prst="rect">
              <a:avLst/>
            </a:prstGeom>
            <a:solidFill>
              <a:schemeClr val="bg2">
                <a:lumMod val="50000"/>
                <a:alpha val="4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defTabSz="914378" fontAlgn="base">
                <a:spcBef>
                  <a:spcPct val="0"/>
                </a:spcBef>
                <a:spcAft>
                  <a:spcPct val="0"/>
                </a:spcAft>
              </a:pPr>
              <a:endParaRPr lang="en-US" sz="1500" b="1">
                <a:solidFill>
                  <a:schemeClr val="tx1">
                    <a:lumMod val="75000"/>
                  </a:schemeClr>
                </a:solidFill>
                <a:latin typeface="Arial" charset="0"/>
                <a:cs typeface="Arial" charset="0"/>
              </a:endParaRPr>
            </a:p>
          </p:txBody>
        </p:sp>
        <p:sp>
          <p:nvSpPr>
            <p:cNvPr id="11" name="TextBox 10"/>
            <p:cNvSpPr txBox="1"/>
            <p:nvPr/>
          </p:nvSpPr>
          <p:spPr>
            <a:xfrm>
              <a:off x="1936375" y="1243377"/>
              <a:ext cx="1463040" cy="415498"/>
            </a:xfrm>
            <a:prstGeom prst="rect">
              <a:avLst/>
            </a:prstGeom>
            <a:noFill/>
          </p:spPr>
          <p:txBody>
            <a:bodyPr wrap="square" rtlCol="0" anchor="ctr">
              <a:spAutoFit/>
            </a:bodyPr>
            <a:lstStyle/>
            <a:p>
              <a:r>
                <a:rPr lang="en-US" sz="2100" dirty="0">
                  <a:solidFill>
                    <a:schemeClr val="tx1">
                      <a:lumMod val="75000"/>
                    </a:schemeClr>
                  </a:solidFill>
                </a:rPr>
                <a:t>Advanced</a:t>
              </a:r>
            </a:p>
          </p:txBody>
        </p:sp>
      </p:grpSp>
      <p:grpSp>
        <p:nvGrpSpPr>
          <p:cNvPr id="18" name="Group 17"/>
          <p:cNvGrpSpPr/>
          <p:nvPr/>
        </p:nvGrpSpPr>
        <p:grpSpPr>
          <a:xfrm>
            <a:off x="1904999" y="3063858"/>
            <a:ext cx="6949440" cy="753979"/>
            <a:chOff x="1904999" y="2206606"/>
            <a:chExt cx="6949440" cy="753978"/>
          </a:xfrm>
        </p:grpSpPr>
        <p:sp>
          <p:nvSpPr>
            <p:cNvPr id="7" name="Rectangle 6"/>
            <p:cNvSpPr/>
            <p:nvPr/>
          </p:nvSpPr>
          <p:spPr bwMode="auto">
            <a:xfrm>
              <a:off x="1904999" y="2206606"/>
              <a:ext cx="6949440" cy="323165"/>
            </a:xfrm>
            <a:prstGeom prst="rect">
              <a:avLst/>
            </a:prstGeom>
            <a:solidFill>
              <a:srgbClr val="0075A7">
                <a:alpha val="40000"/>
              </a:srgb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defTabSz="914378" fontAlgn="base">
                <a:spcBef>
                  <a:spcPct val="0"/>
                </a:spcBef>
                <a:spcAft>
                  <a:spcPct val="0"/>
                </a:spcAft>
              </a:pPr>
              <a:endParaRPr lang="en-US" sz="1500" b="1">
                <a:solidFill>
                  <a:schemeClr val="tx1">
                    <a:lumMod val="75000"/>
                  </a:schemeClr>
                </a:solidFill>
                <a:latin typeface="Arial" charset="0"/>
                <a:cs typeface="Arial" charset="0"/>
              </a:endParaRPr>
            </a:p>
          </p:txBody>
        </p:sp>
        <p:sp>
          <p:nvSpPr>
            <p:cNvPr id="17" name="TextBox 16"/>
            <p:cNvSpPr txBox="1"/>
            <p:nvPr/>
          </p:nvSpPr>
          <p:spPr>
            <a:xfrm>
              <a:off x="1922928" y="2545087"/>
              <a:ext cx="1905002" cy="415497"/>
            </a:xfrm>
            <a:prstGeom prst="rect">
              <a:avLst/>
            </a:prstGeom>
            <a:noFill/>
          </p:spPr>
          <p:txBody>
            <a:bodyPr wrap="square" rtlCol="0" anchor="ctr">
              <a:spAutoFit/>
            </a:bodyPr>
            <a:lstStyle/>
            <a:p>
              <a:r>
                <a:rPr lang="en-US" sz="2100" dirty="0">
                  <a:solidFill>
                    <a:schemeClr val="tx1">
                      <a:lumMod val="75000"/>
                    </a:schemeClr>
                  </a:solidFill>
                </a:rPr>
                <a:t>Intermediate</a:t>
              </a:r>
            </a:p>
          </p:txBody>
        </p:sp>
      </p:grpSp>
      <p:sp>
        <p:nvSpPr>
          <p:cNvPr id="21" name="TextBox 20"/>
          <p:cNvSpPr txBox="1"/>
          <p:nvPr/>
        </p:nvSpPr>
        <p:spPr>
          <a:xfrm>
            <a:off x="4538082" y="4576006"/>
            <a:ext cx="3779521" cy="738664"/>
          </a:xfrm>
          <a:prstGeom prst="rect">
            <a:avLst/>
          </a:prstGeom>
          <a:noFill/>
        </p:spPr>
        <p:txBody>
          <a:bodyPr wrap="square" rtlCol="0">
            <a:spAutoFit/>
          </a:bodyPr>
          <a:lstStyle/>
          <a:p>
            <a:pPr algn="l"/>
            <a:r>
              <a:rPr lang="en-US" sz="2100" dirty="0">
                <a:solidFill>
                  <a:schemeClr val="tx1">
                    <a:lumMod val="75000"/>
                  </a:schemeClr>
                </a:solidFill>
              </a:rPr>
              <a:t>Hours or direct costs</a:t>
            </a:r>
          </a:p>
          <a:p>
            <a:pPr algn="l"/>
            <a:r>
              <a:rPr lang="en-US" sz="2100" dirty="0">
                <a:solidFill>
                  <a:schemeClr val="tx1">
                    <a:lumMod val="75000"/>
                  </a:schemeClr>
                </a:solidFill>
              </a:rPr>
              <a:t>Linear time phasing</a:t>
            </a:r>
          </a:p>
        </p:txBody>
      </p:sp>
      <p:sp>
        <p:nvSpPr>
          <p:cNvPr id="22" name="TextBox 21"/>
          <p:cNvSpPr txBox="1"/>
          <p:nvPr/>
        </p:nvSpPr>
        <p:spPr>
          <a:xfrm>
            <a:off x="4538082" y="3329882"/>
            <a:ext cx="4229100" cy="738664"/>
          </a:xfrm>
          <a:prstGeom prst="rect">
            <a:avLst/>
          </a:prstGeom>
          <a:noFill/>
        </p:spPr>
        <p:txBody>
          <a:bodyPr wrap="square" rtlCol="0">
            <a:spAutoFit/>
          </a:bodyPr>
          <a:lstStyle/>
          <a:p>
            <a:pPr algn="l"/>
            <a:r>
              <a:rPr lang="en-US" sz="2100" dirty="0">
                <a:solidFill>
                  <a:schemeClr val="tx1">
                    <a:lumMod val="75000"/>
                  </a:schemeClr>
                </a:solidFill>
              </a:rPr>
              <a:t>Define time frames w/ </a:t>
            </a:r>
            <a:r>
              <a:rPr lang="en-US" sz="2100" dirty="0" err="1">
                <a:solidFill>
                  <a:schemeClr val="tx1">
                    <a:lumMod val="75000"/>
                  </a:schemeClr>
                </a:solidFill>
              </a:rPr>
              <a:t>sched</a:t>
            </a:r>
            <a:endParaRPr lang="en-US" sz="2100" dirty="0">
              <a:solidFill>
                <a:schemeClr val="tx1">
                  <a:lumMod val="75000"/>
                </a:schemeClr>
              </a:solidFill>
            </a:endParaRPr>
          </a:p>
          <a:p>
            <a:pPr algn="l"/>
            <a:r>
              <a:rPr lang="en-US" sz="2100" dirty="0" err="1">
                <a:solidFill>
                  <a:schemeClr val="tx1">
                    <a:lumMod val="75000"/>
                  </a:schemeClr>
                </a:solidFill>
              </a:rPr>
              <a:t>Add’l</a:t>
            </a:r>
            <a:r>
              <a:rPr lang="en-US" sz="2100" dirty="0">
                <a:solidFill>
                  <a:schemeClr val="tx1">
                    <a:lumMod val="75000"/>
                  </a:schemeClr>
                </a:solidFill>
              </a:rPr>
              <a:t> time-phasing methods</a:t>
            </a:r>
          </a:p>
        </p:txBody>
      </p:sp>
      <p:sp>
        <p:nvSpPr>
          <p:cNvPr id="23" name="TextBox 22"/>
          <p:cNvSpPr txBox="1"/>
          <p:nvPr/>
        </p:nvSpPr>
        <p:spPr>
          <a:xfrm>
            <a:off x="4538082" y="2075762"/>
            <a:ext cx="3779521" cy="415498"/>
          </a:xfrm>
          <a:prstGeom prst="rect">
            <a:avLst/>
          </a:prstGeom>
          <a:noFill/>
        </p:spPr>
        <p:txBody>
          <a:bodyPr wrap="square" rtlCol="0">
            <a:spAutoFit/>
          </a:bodyPr>
          <a:lstStyle/>
          <a:p>
            <a:pPr algn="l"/>
            <a:r>
              <a:rPr lang="en-US" sz="2100" dirty="0">
                <a:solidFill>
                  <a:schemeClr val="tx1">
                    <a:lumMod val="75000"/>
                  </a:schemeClr>
                </a:solidFill>
              </a:rPr>
              <a:t>Resource-loaded schedule</a:t>
            </a:r>
          </a:p>
        </p:txBody>
      </p:sp>
      <p:sp>
        <p:nvSpPr>
          <p:cNvPr id="24" name="Title 1"/>
          <p:cNvSpPr txBox="1">
            <a:spLocks/>
          </p:cNvSpPr>
          <p:nvPr/>
        </p:nvSpPr>
        <p:spPr>
          <a:xfrm>
            <a:off x="38101" y="1121282"/>
            <a:ext cx="7239000" cy="544116"/>
          </a:xfrm>
          <a:prstGeom prst="rect">
            <a:avLst/>
          </a:prstGeom>
        </p:spPr>
        <p:txBody>
          <a:bodyPr vert="horz" lIns="68580" tIns="34290" rIns="68580" bIns="34290" rtlCol="0" anchor="ctr">
            <a:noAutofit/>
          </a:bodyPr>
          <a:lstStyle>
            <a:lvl1pPr marL="0" algn="r" defTabSz="685749" rtl="0" eaLnBrk="1" latinLnBrk="0" hangingPunct="1">
              <a:lnSpc>
                <a:spcPts val="1950"/>
              </a:lnSpc>
              <a:spcBef>
                <a:spcPct val="0"/>
              </a:spcBef>
              <a:buNone/>
              <a:defRPr lang="en-US" sz="3200" b="1" kern="1000" spc="-8">
                <a:solidFill>
                  <a:srgbClr val="0075A7"/>
                </a:solidFill>
                <a:latin typeface="Arial" panose="020B0604020202020204" pitchFamily="34" charset="0"/>
                <a:ea typeface="+mn-ea"/>
                <a:cs typeface="Arial" panose="020B0604020202020204" pitchFamily="34" charset="0"/>
              </a:defRPr>
            </a:lvl1pPr>
          </a:lstStyle>
          <a:p>
            <a:pPr algn="l"/>
            <a:r>
              <a:rPr lang="en-US" sz="2400" dirty="0"/>
              <a:t>Budget over Time</a:t>
            </a:r>
            <a:endParaRPr lang="en-US" sz="2400" dirty="0">
              <a:solidFill>
                <a:schemeClr val="tx1">
                  <a:lumMod val="75000"/>
                </a:schemeClr>
              </a:solidFill>
            </a:endParaRPr>
          </a:p>
        </p:txBody>
      </p:sp>
      <p:sp>
        <p:nvSpPr>
          <p:cNvPr id="25" name="Footer Placeholder 3"/>
          <p:cNvSpPr txBox="1">
            <a:spLocks/>
          </p:cNvSpPr>
          <p:nvPr/>
        </p:nvSpPr>
        <p:spPr>
          <a:xfrm>
            <a:off x="3533937" y="6356352"/>
            <a:ext cx="4314668" cy="28177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2017 EVMP Forum – August 24</a:t>
            </a:r>
            <a:r>
              <a:rPr lang="en-US" sz="1200" baseline="30000"/>
              <a:t>th</a:t>
            </a:r>
            <a:r>
              <a:rPr lang="en-US" sz="1200"/>
              <a:t> &amp; 25</a:t>
            </a:r>
            <a:r>
              <a:rPr lang="en-US" sz="1200" baseline="30000"/>
              <a:t>th</a:t>
            </a:r>
            <a:r>
              <a:rPr lang="en-US" sz="1200"/>
              <a:t> </a:t>
            </a:r>
            <a:endParaRPr lang="en-US" sz="1200" dirty="0"/>
          </a:p>
        </p:txBody>
      </p:sp>
      <p:sp>
        <p:nvSpPr>
          <p:cNvPr id="26" name="Slide Number Placeholder 4"/>
          <p:cNvSpPr>
            <a:spLocks noGrp="1"/>
          </p:cNvSpPr>
          <p:nvPr>
            <p:ph type="sldNum" sz="quarter" idx="4294967295"/>
          </p:nvPr>
        </p:nvSpPr>
        <p:spPr>
          <a:xfrm>
            <a:off x="7571706" y="6356352"/>
            <a:ext cx="943644" cy="281774"/>
          </a:xfrm>
          <a:prstGeom prst="rect">
            <a:avLst/>
          </a:prstGeom>
        </p:spPr>
        <p:txBody>
          <a:bodyPr/>
          <a:lstStyle/>
          <a:p>
            <a:fld id="{D34C24A4-3ACA-4A7E-A723-41D3A274CF63}" type="slidenum">
              <a:rPr lang="en-US" smtClean="0"/>
              <a:t>10</a:t>
            </a:fld>
            <a:endParaRPr lang="en-US"/>
          </a:p>
        </p:txBody>
      </p:sp>
    </p:spTree>
    <p:extLst>
      <p:ext uri="{BB962C8B-B14F-4D97-AF65-F5344CB8AC3E}">
        <p14:creationId xmlns:p14="http://schemas.microsoft.com/office/powerpoint/2010/main" val="23661453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1+#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250" y="1757956"/>
            <a:ext cx="1200151" cy="3657605"/>
          </a:xfrm>
          <a:prstGeom prst="rect">
            <a:avLst/>
          </a:prstGeom>
        </p:spPr>
      </p:pic>
      <p:sp>
        <p:nvSpPr>
          <p:cNvPr id="5" name="TextBox 4"/>
          <p:cNvSpPr txBox="1"/>
          <p:nvPr/>
        </p:nvSpPr>
        <p:spPr>
          <a:xfrm rot="16200000">
            <a:off x="402776" y="3355925"/>
            <a:ext cx="1347100" cy="461665"/>
          </a:xfrm>
          <a:prstGeom prst="rect">
            <a:avLst/>
          </a:prstGeom>
          <a:noFill/>
        </p:spPr>
        <p:txBody>
          <a:bodyPr wrap="none" rtlCol="0">
            <a:spAutoFit/>
          </a:bodyPr>
          <a:lstStyle/>
          <a:p>
            <a:r>
              <a:rPr lang="en-US" sz="2400" dirty="0">
                <a:solidFill>
                  <a:schemeClr val="bg1">
                    <a:lumMod val="75000"/>
                  </a:schemeClr>
                </a:solidFill>
                <a:latin typeface="Tahoma" pitchFamily="34" charset="0"/>
                <a:ea typeface="Tahoma" pitchFamily="34" charset="0"/>
                <a:cs typeface="Tahoma" pitchFamily="34" charset="0"/>
              </a:rPr>
              <a:t>Progress</a:t>
            </a:r>
          </a:p>
        </p:txBody>
      </p:sp>
      <p:grpSp>
        <p:nvGrpSpPr>
          <p:cNvPr id="19" name="Group 18"/>
          <p:cNvGrpSpPr/>
          <p:nvPr/>
        </p:nvGrpSpPr>
        <p:grpSpPr>
          <a:xfrm>
            <a:off x="1904999" y="4318284"/>
            <a:ext cx="6949440" cy="780608"/>
            <a:chOff x="1904999" y="3461030"/>
            <a:chExt cx="6949440" cy="780607"/>
          </a:xfrm>
        </p:grpSpPr>
        <p:sp>
          <p:nvSpPr>
            <p:cNvPr id="8" name="Rectangle 7"/>
            <p:cNvSpPr/>
            <p:nvPr/>
          </p:nvSpPr>
          <p:spPr bwMode="auto">
            <a:xfrm>
              <a:off x="1904999" y="3461030"/>
              <a:ext cx="6949440" cy="323165"/>
            </a:xfrm>
            <a:prstGeom prst="rect">
              <a:avLst/>
            </a:prstGeom>
            <a:solidFill>
              <a:srgbClr val="599424">
                <a:alpha val="40000"/>
              </a:srgb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defTabSz="914378" fontAlgn="base">
                <a:spcBef>
                  <a:spcPct val="0"/>
                </a:spcBef>
                <a:spcAft>
                  <a:spcPct val="0"/>
                </a:spcAft>
              </a:pPr>
              <a:endParaRPr lang="en-US" sz="1500" b="1" dirty="0">
                <a:solidFill>
                  <a:schemeClr val="tx1">
                    <a:lumMod val="75000"/>
                  </a:schemeClr>
                </a:solidFill>
                <a:latin typeface="Arial" charset="0"/>
                <a:cs typeface="Arial" charset="0"/>
              </a:endParaRPr>
            </a:p>
          </p:txBody>
        </p:sp>
        <p:sp>
          <p:nvSpPr>
            <p:cNvPr id="10" name="TextBox 9"/>
            <p:cNvSpPr txBox="1"/>
            <p:nvPr/>
          </p:nvSpPr>
          <p:spPr>
            <a:xfrm>
              <a:off x="1904999" y="3826140"/>
              <a:ext cx="1097280" cy="415497"/>
            </a:xfrm>
            <a:prstGeom prst="rect">
              <a:avLst/>
            </a:prstGeom>
            <a:noFill/>
          </p:spPr>
          <p:txBody>
            <a:bodyPr wrap="square" rtlCol="0" anchor="ctr">
              <a:spAutoFit/>
            </a:bodyPr>
            <a:lstStyle/>
            <a:p>
              <a:r>
                <a:rPr lang="en-US" sz="2100" dirty="0">
                  <a:solidFill>
                    <a:schemeClr val="tx1">
                      <a:lumMod val="75000"/>
                    </a:schemeClr>
                  </a:solidFill>
                </a:rPr>
                <a:t>Basics</a:t>
              </a:r>
            </a:p>
          </p:txBody>
        </p:sp>
      </p:grpSp>
      <p:grpSp>
        <p:nvGrpSpPr>
          <p:cNvPr id="20" name="Group 19"/>
          <p:cNvGrpSpPr/>
          <p:nvPr/>
        </p:nvGrpSpPr>
        <p:grpSpPr>
          <a:xfrm>
            <a:off x="1904999" y="1757955"/>
            <a:ext cx="6949440" cy="758170"/>
            <a:chOff x="1904999" y="900705"/>
            <a:chExt cx="6949440" cy="758170"/>
          </a:xfrm>
        </p:grpSpPr>
        <p:sp>
          <p:nvSpPr>
            <p:cNvPr id="16" name="Rectangle 15"/>
            <p:cNvSpPr/>
            <p:nvPr/>
          </p:nvSpPr>
          <p:spPr bwMode="auto">
            <a:xfrm>
              <a:off x="1904999" y="900705"/>
              <a:ext cx="6949440" cy="323165"/>
            </a:xfrm>
            <a:prstGeom prst="rect">
              <a:avLst/>
            </a:prstGeom>
            <a:solidFill>
              <a:schemeClr val="bg2">
                <a:lumMod val="50000"/>
                <a:alpha val="4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defTabSz="914378" fontAlgn="base">
                <a:spcBef>
                  <a:spcPct val="0"/>
                </a:spcBef>
                <a:spcAft>
                  <a:spcPct val="0"/>
                </a:spcAft>
              </a:pPr>
              <a:endParaRPr lang="en-US" sz="1500" b="1">
                <a:solidFill>
                  <a:schemeClr val="tx1">
                    <a:lumMod val="75000"/>
                  </a:schemeClr>
                </a:solidFill>
                <a:latin typeface="Arial" charset="0"/>
                <a:cs typeface="Arial" charset="0"/>
              </a:endParaRPr>
            </a:p>
          </p:txBody>
        </p:sp>
        <p:sp>
          <p:nvSpPr>
            <p:cNvPr id="11" name="TextBox 10"/>
            <p:cNvSpPr txBox="1"/>
            <p:nvPr/>
          </p:nvSpPr>
          <p:spPr>
            <a:xfrm>
              <a:off x="1936375" y="1243377"/>
              <a:ext cx="1463040" cy="415498"/>
            </a:xfrm>
            <a:prstGeom prst="rect">
              <a:avLst/>
            </a:prstGeom>
            <a:noFill/>
          </p:spPr>
          <p:txBody>
            <a:bodyPr wrap="square" rtlCol="0" anchor="ctr">
              <a:spAutoFit/>
            </a:bodyPr>
            <a:lstStyle/>
            <a:p>
              <a:r>
                <a:rPr lang="en-US" sz="2100" dirty="0">
                  <a:solidFill>
                    <a:schemeClr val="tx1">
                      <a:lumMod val="75000"/>
                    </a:schemeClr>
                  </a:solidFill>
                </a:rPr>
                <a:t>Advanced</a:t>
              </a:r>
            </a:p>
          </p:txBody>
        </p:sp>
      </p:grpSp>
      <p:grpSp>
        <p:nvGrpSpPr>
          <p:cNvPr id="18" name="Group 17"/>
          <p:cNvGrpSpPr/>
          <p:nvPr/>
        </p:nvGrpSpPr>
        <p:grpSpPr>
          <a:xfrm>
            <a:off x="1904999" y="3063858"/>
            <a:ext cx="6949440" cy="753979"/>
            <a:chOff x="1904999" y="2206606"/>
            <a:chExt cx="6949440" cy="753978"/>
          </a:xfrm>
        </p:grpSpPr>
        <p:sp>
          <p:nvSpPr>
            <p:cNvPr id="7" name="Rectangle 6"/>
            <p:cNvSpPr/>
            <p:nvPr/>
          </p:nvSpPr>
          <p:spPr bwMode="auto">
            <a:xfrm>
              <a:off x="1904999" y="2206606"/>
              <a:ext cx="6949440" cy="323165"/>
            </a:xfrm>
            <a:prstGeom prst="rect">
              <a:avLst/>
            </a:prstGeom>
            <a:solidFill>
              <a:srgbClr val="0075A7">
                <a:alpha val="40000"/>
              </a:srgb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defTabSz="914378" fontAlgn="base">
                <a:spcBef>
                  <a:spcPct val="0"/>
                </a:spcBef>
                <a:spcAft>
                  <a:spcPct val="0"/>
                </a:spcAft>
              </a:pPr>
              <a:endParaRPr lang="en-US" sz="1500" b="1">
                <a:solidFill>
                  <a:schemeClr val="tx1">
                    <a:lumMod val="75000"/>
                  </a:schemeClr>
                </a:solidFill>
                <a:latin typeface="Arial" charset="0"/>
                <a:cs typeface="Arial" charset="0"/>
              </a:endParaRPr>
            </a:p>
          </p:txBody>
        </p:sp>
        <p:sp>
          <p:nvSpPr>
            <p:cNvPr id="17" name="TextBox 16"/>
            <p:cNvSpPr txBox="1"/>
            <p:nvPr/>
          </p:nvSpPr>
          <p:spPr>
            <a:xfrm>
              <a:off x="1922928" y="2545087"/>
              <a:ext cx="1905002" cy="415497"/>
            </a:xfrm>
            <a:prstGeom prst="rect">
              <a:avLst/>
            </a:prstGeom>
            <a:noFill/>
          </p:spPr>
          <p:txBody>
            <a:bodyPr wrap="square" rtlCol="0" anchor="ctr">
              <a:spAutoFit/>
            </a:bodyPr>
            <a:lstStyle/>
            <a:p>
              <a:r>
                <a:rPr lang="en-US" sz="2100" dirty="0">
                  <a:solidFill>
                    <a:schemeClr val="tx1">
                      <a:lumMod val="75000"/>
                    </a:schemeClr>
                  </a:solidFill>
                </a:rPr>
                <a:t>Intermediate</a:t>
              </a:r>
            </a:p>
          </p:txBody>
        </p:sp>
      </p:grpSp>
      <p:sp>
        <p:nvSpPr>
          <p:cNvPr id="21" name="TextBox 20"/>
          <p:cNvSpPr txBox="1"/>
          <p:nvPr/>
        </p:nvSpPr>
        <p:spPr>
          <a:xfrm>
            <a:off x="4533901" y="4636087"/>
            <a:ext cx="3779521" cy="415498"/>
          </a:xfrm>
          <a:prstGeom prst="rect">
            <a:avLst/>
          </a:prstGeom>
          <a:noFill/>
        </p:spPr>
        <p:txBody>
          <a:bodyPr wrap="square" rtlCol="0">
            <a:spAutoFit/>
          </a:bodyPr>
          <a:lstStyle/>
          <a:p>
            <a:pPr algn="l"/>
            <a:r>
              <a:rPr lang="en-US" sz="2100" dirty="0">
                <a:solidFill>
                  <a:schemeClr val="tx1">
                    <a:lumMod val="75000"/>
                  </a:schemeClr>
                </a:solidFill>
              </a:rPr>
              <a:t>Percent complete</a:t>
            </a:r>
          </a:p>
        </p:txBody>
      </p:sp>
      <p:sp>
        <p:nvSpPr>
          <p:cNvPr id="22" name="TextBox 21"/>
          <p:cNvSpPr txBox="1"/>
          <p:nvPr/>
        </p:nvSpPr>
        <p:spPr>
          <a:xfrm>
            <a:off x="4533901" y="3338239"/>
            <a:ext cx="3779521" cy="738664"/>
          </a:xfrm>
          <a:prstGeom prst="rect">
            <a:avLst/>
          </a:prstGeom>
          <a:noFill/>
        </p:spPr>
        <p:txBody>
          <a:bodyPr wrap="square" rtlCol="0">
            <a:spAutoFit/>
          </a:bodyPr>
          <a:lstStyle/>
          <a:p>
            <a:pPr algn="l"/>
            <a:r>
              <a:rPr lang="en-US" sz="2100" dirty="0">
                <a:solidFill>
                  <a:schemeClr val="tx1">
                    <a:lumMod val="75000"/>
                  </a:schemeClr>
                </a:solidFill>
              </a:rPr>
              <a:t>Up-front Quantitative Measurements</a:t>
            </a:r>
          </a:p>
        </p:txBody>
      </p:sp>
      <p:sp>
        <p:nvSpPr>
          <p:cNvPr id="23" name="TextBox 22"/>
          <p:cNvSpPr txBox="1"/>
          <p:nvPr/>
        </p:nvSpPr>
        <p:spPr>
          <a:xfrm>
            <a:off x="4533901" y="2024912"/>
            <a:ext cx="3779521" cy="738664"/>
          </a:xfrm>
          <a:prstGeom prst="rect">
            <a:avLst/>
          </a:prstGeom>
          <a:noFill/>
        </p:spPr>
        <p:txBody>
          <a:bodyPr wrap="square" rtlCol="0">
            <a:spAutoFit/>
          </a:bodyPr>
          <a:lstStyle/>
          <a:p>
            <a:pPr algn="l"/>
            <a:r>
              <a:rPr lang="en-US" sz="2100" dirty="0">
                <a:solidFill>
                  <a:schemeClr val="tx1">
                    <a:lumMod val="75000"/>
                  </a:schemeClr>
                </a:solidFill>
              </a:rPr>
              <a:t>Milestones, Backup Data</a:t>
            </a:r>
          </a:p>
          <a:p>
            <a:pPr algn="l"/>
            <a:r>
              <a:rPr lang="en-US" sz="2100" dirty="0">
                <a:solidFill>
                  <a:schemeClr val="tx1">
                    <a:lumMod val="75000"/>
                  </a:schemeClr>
                </a:solidFill>
              </a:rPr>
              <a:t>Workflow for work owners</a:t>
            </a:r>
          </a:p>
        </p:txBody>
      </p:sp>
      <p:sp>
        <p:nvSpPr>
          <p:cNvPr id="24" name="Title 1"/>
          <p:cNvSpPr txBox="1">
            <a:spLocks/>
          </p:cNvSpPr>
          <p:nvPr/>
        </p:nvSpPr>
        <p:spPr>
          <a:xfrm>
            <a:off x="38101" y="1079465"/>
            <a:ext cx="7239000" cy="544116"/>
          </a:xfrm>
          <a:prstGeom prst="rect">
            <a:avLst/>
          </a:prstGeom>
        </p:spPr>
        <p:txBody>
          <a:bodyPr vert="horz" lIns="68580" tIns="34290" rIns="68580" bIns="34290" rtlCol="0" anchor="ctr">
            <a:noAutofit/>
          </a:bodyPr>
          <a:lstStyle>
            <a:lvl1pPr marL="0" algn="r" defTabSz="685749" rtl="0" eaLnBrk="1" latinLnBrk="0" hangingPunct="1">
              <a:lnSpc>
                <a:spcPts val="1950"/>
              </a:lnSpc>
              <a:spcBef>
                <a:spcPct val="0"/>
              </a:spcBef>
              <a:buNone/>
              <a:defRPr lang="en-US" sz="3200" b="1" kern="1000" spc="-8">
                <a:solidFill>
                  <a:srgbClr val="0075A7"/>
                </a:solidFill>
                <a:latin typeface="Arial" panose="020B0604020202020204" pitchFamily="34" charset="0"/>
                <a:ea typeface="+mn-ea"/>
                <a:cs typeface="Arial" panose="020B0604020202020204" pitchFamily="34" charset="0"/>
              </a:defRPr>
            </a:lvl1pPr>
          </a:lstStyle>
          <a:p>
            <a:pPr algn="l"/>
            <a:r>
              <a:rPr lang="en-US" sz="2400" dirty="0"/>
              <a:t>Progress</a:t>
            </a:r>
            <a:endParaRPr lang="en-US" sz="2400" dirty="0">
              <a:solidFill>
                <a:schemeClr val="tx1">
                  <a:lumMod val="75000"/>
                </a:schemeClr>
              </a:solidFill>
            </a:endParaRPr>
          </a:p>
        </p:txBody>
      </p:sp>
      <p:sp>
        <p:nvSpPr>
          <p:cNvPr id="25" name="Footer Placeholder 3"/>
          <p:cNvSpPr txBox="1">
            <a:spLocks/>
          </p:cNvSpPr>
          <p:nvPr/>
        </p:nvSpPr>
        <p:spPr>
          <a:xfrm>
            <a:off x="3533937" y="6356352"/>
            <a:ext cx="4314668" cy="28177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2017 EVMP Forum – August 24</a:t>
            </a:r>
            <a:r>
              <a:rPr lang="en-US" sz="1200" baseline="30000"/>
              <a:t>th</a:t>
            </a:r>
            <a:r>
              <a:rPr lang="en-US" sz="1200"/>
              <a:t> &amp; 25</a:t>
            </a:r>
            <a:r>
              <a:rPr lang="en-US" sz="1200" baseline="30000"/>
              <a:t>th</a:t>
            </a:r>
            <a:r>
              <a:rPr lang="en-US" sz="1200"/>
              <a:t> </a:t>
            </a:r>
            <a:endParaRPr lang="en-US" sz="1200" dirty="0"/>
          </a:p>
        </p:txBody>
      </p:sp>
      <p:sp>
        <p:nvSpPr>
          <p:cNvPr id="26" name="Slide Number Placeholder 4"/>
          <p:cNvSpPr>
            <a:spLocks noGrp="1"/>
          </p:cNvSpPr>
          <p:nvPr>
            <p:ph type="sldNum" sz="quarter" idx="4294967295"/>
          </p:nvPr>
        </p:nvSpPr>
        <p:spPr>
          <a:xfrm>
            <a:off x="7571706" y="6356352"/>
            <a:ext cx="943644" cy="281774"/>
          </a:xfrm>
          <a:prstGeom prst="rect">
            <a:avLst/>
          </a:prstGeom>
        </p:spPr>
        <p:txBody>
          <a:bodyPr/>
          <a:lstStyle/>
          <a:p>
            <a:fld id="{D34C24A4-3ACA-4A7E-A723-41D3A274CF63}" type="slidenum">
              <a:rPr lang="en-US" smtClean="0"/>
              <a:t>11</a:t>
            </a:fld>
            <a:endParaRPr lang="en-US"/>
          </a:p>
        </p:txBody>
      </p:sp>
    </p:spTree>
    <p:extLst>
      <p:ext uri="{BB962C8B-B14F-4D97-AF65-F5344CB8AC3E}">
        <p14:creationId xmlns:p14="http://schemas.microsoft.com/office/powerpoint/2010/main" val="52005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1+#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250" y="1757956"/>
            <a:ext cx="1200151" cy="3657605"/>
          </a:xfrm>
          <a:prstGeom prst="rect">
            <a:avLst/>
          </a:prstGeom>
        </p:spPr>
      </p:pic>
      <p:sp>
        <p:nvSpPr>
          <p:cNvPr id="5" name="TextBox 4"/>
          <p:cNvSpPr txBox="1"/>
          <p:nvPr/>
        </p:nvSpPr>
        <p:spPr>
          <a:xfrm rot="16200000">
            <a:off x="154440" y="3355925"/>
            <a:ext cx="1843774" cy="461665"/>
          </a:xfrm>
          <a:prstGeom prst="rect">
            <a:avLst/>
          </a:prstGeom>
          <a:noFill/>
        </p:spPr>
        <p:txBody>
          <a:bodyPr wrap="none" rtlCol="0">
            <a:spAutoFit/>
          </a:bodyPr>
          <a:lstStyle/>
          <a:p>
            <a:r>
              <a:rPr lang="en-US" sz="2400" dirty="0">
                <a:solidFill>
                  <a:schemeClr val="bg1">
                    <a:lumMod val="75000"/>
                  </a:schemeClr>
                </a:solidFill>
                <a:latin typeface="Tahoma" pitchFamily="34" charset="0"/>
                <a:ea typeface="Tahoma" pitchFamily="34" charset="0"/>
                <a:cs typeface="Tahoma" pitchFamily="34" charset="0"/>
              </a:rPr>
              <a:t>Actual Costs</a:t>
            </a:r>
          </a:p>
        </p:txBody>
      </p:sp>
      <p:grpSp>
        <p:nvGrpSpPr>
          <p:cNvPr id="19" name="Group 18"/>
          <p:cNvGrpSpPr/>
          <p:nvPr/>
        </p:nvGrpSpPr>
        <p:grpSpPr>
          <a:xfrm>
            <a:off x="1904999" y="4318284"/>
            <a:ext cx="6949440" cy="780608"/>
            <a:chOff x="1904999" y="3461030"/>
            <a:chExt cx="6949440" cy="780607"/>
          </a:xfrm>
        </p:grpSpPr>
        <p:sp>
          <p:nvSpPr>
            <p:cNvPr id="8" name="Rectangle 7"/>
            <p:cNvSpPr/>
            <p:nvPr/>
          </p:nvSpPr>
          <p:spPr bwMode="auto">
            <a:xfrm>
              <a:off x="1904999" y="3461030"/>
              <a:ext cx="6949440" cy="323165"/>
            </a:xfrm>
            <a:prstGeom prst="rect">
              <a:avLst/>
            </a:prstGeom>
            <a:solidFill>
              <a:srgbClr val="599424">
                <a:alpha val="40000"/>
              </a:srgb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defTabSz="914378" fontAlgn="base">
                <a:spcBef>
                  <a:spcPct val="0"/>
                </a:spcBef>
                <a:spcAft>
                  <a:spcPct val="0"/>
                </a:spcAft>
              </a:pPr>
              <a:endParaRPr lang="en-US" sz="1500" b="1" dirty="0">
                <a:solidFill>
                  <a:schemeClr val="tx1">
                    <a:lumMod val="75000"/>
                  </a:schemeClr>
                </a:solidFill>
                <a:latin typeface="Arial" charset="0"/>
                <a:cs typeface="Arial" charset="0"/>
              </a:endParaRPr>
            </a:p>
          </p:txBody>
        </p:sp>
        <p:sp>
          <p:nvSpPr>
            <p:cNvPr id="10" name="TextBox 9"/>
            <p:cNvSpPr txBox="1"/>
            <p:nvPr/>
          </p:nvSpPr>
          <p:spPr>
            <a:xfrm>
              <a:off x="1904999" y="3826140"/>
              <a:ext cx="1097280" cy="415497"/>
            </a:xfrm>
            <a:prstGeom prst="rect">
              <a:avLst/>
            </a:prstGeom>
            <a:noFill/>
          </p:spPr>
          <p:txBody>
            <a:bodyPr wrap="square" rtlCol="0" anchor="ctr">
              <a:spAutoFit/>
            </a:bodyPr>
            <a:lstStyle/>
            <a:p>
              <a:r>
                <a:rPr lang="en-US" sz="2100" dirty="0">
                  <a:solidFill>
                    <a:schemeClr val="tx1">
                      <a:lumMod val="75000"/>
                    </a:schemeClr>
                  </a:solidFill>
                </a:rPr>
                <a:t>Basics</a:t>
              </a:r>
            </a:p>
          </p:txBody>
        </p:sp>
      </p:grpSp>
      <p:grpSp>
        <p:nvGrpSpPr>
          <p:cNvPr id="20" name="Group 19"/>
          <p:cNvGrpSpPr/>
          <p:nvPr/>
        </p:nvGrpSpPr>
        <p:grpSpPr>
          <a:xfrm>
            <a:off x="1904999" y="1757955"/>
            <a:ext cx="6949440" cy="758170"/>
            <a:chOff x="1904999" y="900705"/>
            <a:chExt cx="6949440" cy="758170"/>
          </a:xfrm>
        </p:grpSpPr>
        <p:sp>
          <p:nvSpPr>
            <p:cNvPr id="16" name="Rectangle 15"/>
            <p:cNvSpPr/>
            <p:nvPr/>
          </p:nvSpPr>
          <p:spPr bwMode="auto">
            <a:xfrm>
              <a:off x="1904999" y="900705"/>
              <a:ext cx="6949440" cy="323165"/>
            </a:xfrm>
            <a:prstGeom prst="rect">
              <a:avLst/>
            </a:prstGeom>
            <a:solidFill>
              <a:schemeClr val="bg2">
                <a:lumMod val="50000"/>
                <a:alpha val="4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defTabSz="914378" fontAlgn="base">
                <a:spcBef>
                  <a:spcPct val="0"/>
                </a:spcBef>
                <a:spcAft>
                  <a:spcPct val="0"/>
                </a:spcAft>
              </a:pPr>
              <a:endParaRPr lang="en-US" sz="1500" b="1">
                <a:solidFill>
                  <a:schemeClr val="tx1">
                    <a:lumMod val="75000"/>
                  </a:schemeClr>
                </a:solidFill>
                <a:latin typeface="Arial" charset="0"/>
                <a:cs typeface="Arial" charset="0"/>
              </a:endParaRPr>
            </a:p>
          </p:txBody>
        </p:sp>
        <p:sp>
          <p:nvSpPr>
            <p:cNvPr id="11" name="TextBox 10"/>
            <p:cNvSpPr txBox="1"/>
            <p:nvPr/>
          </p:nvSpPr>
          <p:spPr>
            <a:xfrm>
              <a:off x="1936375" y="1243377"/>
              <a:ext cx="1463040" cy="415498"/>
            </a:xfrm>
            <a:prstGeom prst="rect">
              <a:avLst/>
            </a:prstGeom>
            <a:noFill/>
          </p:spPr>
          <p:txBody>
            <a:bodyPr wrap="square" rtlCol="0" anchor="ctr">
              <a:spAutoFit/>
            </a:bodyPr>
            <a:lstStyle/>
            <a:p>
              <a:r>
                <a:rPr lang="en-US" sz="2100" dirty="0">
                  <a:solidFill>
                    <a:schemeClr val="tx1">
                      <a:lumMod val="75000"/>
                    </a:schemeClr>
                  </a:solidFill>
                </a:rPr>
                <a:t>Advanced</a:t>
              </a:r>
            </a:p>
          </p:txBody>
        </p:sp>
      </p:grpSp>
      <p:grpSp>
        <p:nvGrpSpPr>
          <p:cNvPr id="18" name="Group 17"/>
          <p:cNvGrpSpPr/>
          <p:nvPr/>
        </p:nvGrpSpPr>
        <p:grpSpPr>
          <a:xfrm>
            <a:off x="1904999" y="3063858"/>
            <a:ext cx="6949440" cy="753979"/>
            <a:chOff x="1904999" y="2206606"/>
            <a:chExt cx="6949440" cy="753978"/>
          </a:xfrm>
        </p:grpSpPr>
        <p:sp>
          <p:nvSpPr>
            <p:cNvPr id="7" name="Rectangle 6"/>
            <p:cNvSpPr/>
            <p:nvPr/>
          </p:nvSpPr>
          <p:spPr bwMode="auto">
            <a:xfrm>
              <a:off x="1904999" y="2206606"/>
              <a:ext cx="6949440" cy="323165"/>
            </a:xfrm>
            <a:prstGeom prst="rect">
              <a:avLst/>
            </a:prstGeom>
            <a:solidFill>
              <a:srgbClr val="0075A7">
                <a:alpha val="40000"/>
              </a:srgb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defTabSz="914378" fontAlgn="base">
                <a:spcBef>
                  <a:spcPct val="0"/>
                </a:spcBef>
                <a:spcAft>
                  <a:spcPct val="0"/>
                </a:spcAft>
              </a:pPr>
              <a:endParaRPr lang="en-US" sz="1500" b="1">
                <a:solidFill>
                  <a:schemeClr val="tx1">
                    <a:lumMod val="75000"/>
                  </a:schemeClr>
                </a:solidFill>
                <a:latin typeface="Arial" charset="0"/>
                <a:cs typeface="Arial" charset="0"/>
              </a:endParaRPr>
            </a:p>
          </p:txBody>
        </p:sp>
        <p:sp>
          <p:nvSpPr>
            <p:cNvPr id="17" name="TextBox 16"/>
            <p:cNvSpPr txBox="1"/>
            <p:nvPr/>
          </p:nvSpPr>
          <p:spPr>
            <a:xfrm>
              <a:off x="1922928" y="2545087"/>
              <a:ext cx="1905002" cy="415497"/>
            </a:xfrm>
            <a:prstGeom prst="rect">
              <a:avLst/>
            </a:prstGeom>
            <a:noFill/>
          </p:spPr>
          <p:txBody>
            <a:bodyPr wrap="square" rtlCol="0" anchor="ctr">
              <a:spAutoFit/>
            </a:bodyPr>
            <a:lstStyle/>
            <a:p>
              <a:r>
                <a:rPr lang="en-US" sz="2100" dirty="0">
                  <a:solidFill>
                    <a:schemeClr val="tx1">
                      <a:lumMod val="75000"/>
                    </a:schemeClr>
                  </a:solidFill>
                </a:rPr>
                <a:t>Intermediate</a:t>
              </a:r>
            </a:p>
          </p:txBody>
        </p:sp>
      </p:grpSp>
      <p:sp>
        <p:nvSpPr>
          <p:cNvPr id="21" name="TextBox 20"/>
          <p:cNvSpPr txBox="1"/>
          <p:nvPr/>
        </p:nvSpPr>
        <p:spPr>
          <a:xfrm>
            <a:off x="4550150" y="4619452"/>
            <a:ext cx="3779521" cy="415498"/>
          </a:xfrm>
          <a:prstGeom prst="rect">
            <a:avLst/>
          </a:prstGeom>
          <a:noFill/>
        </p:spPr>
        <p:txBody>
          <a:bodyPr wrap="square" rtlCol="0">
            <a:spAutoFit/>
          </a:bodyPr>
          <a:lstStyle/>
          <a:p>
            <a:pPr algn="l"/>
            <a:r>
              <a:rPr lang="en-US" sz="2100" dirty="0">
                <a:solidFill>
                  <a:schemeClr val="tx1">
                    <a:lumMod val="75000"/>
                  </a:schemeClr>
                </a:solidFill>
              </a:rPr>
              <a:t>High level hours/dollars</a:t>
            </a:r>
          </a:p>
        </p:txBody>
      </p:sp>
      <p:sp>
        <p:nvSpPr>
          <p:cNvPr id="22" name="TextBox 21"/>
          <p:cNvSpPr txBox="1"/>
          <p:nvPr/>
        </p:nvSpPr>
        <p:spPr>
          <a:xfrm>
            <a:off x="4550150" y="3355925"/>
            <a:ext cx="3779521" cy="415498"/>
          </a:xfrm>
          <a:prstGeom prst="rect">
            <a:avLst/>
          </a:prstGeom>
          <a:noFill/>
        </p:spPr>
        <p:txBody>
          <a:bodyPr wrap="square" rtlCol="0">
            <a:spAutoFit/>
          </a:bodyPr>
          <a:lstStyle/>
          <a:p>
            <a:pPr algn="l"/>
            <a:r>
              <a:rPr lang="en-US" sz="2100" dirty="0">
                <a:solidFill>
                  <a:schemeClr val="tx1">
                    <a:lumMod val="75000"/>
                  </a:schemeClr>
                </a:solidFill>
              </a:rPr>
              <a:t>Detail targeted areas</a:t>
            </a:r>
          </a:p>
        </p:txBody>
      </p:sp>
      <p:sp>
        <p:nvSpPr>
          <p:cNvPr id="23" name="TextBox 22"/>
          <p:cNvSpPr txBox="1"/>
          <p:nvPr/>
        </p:nvSpPr>
        <p:spPr>
          <a:xfrm>
            <a:off x="4550150" y="2041640"/>
            <a:ext cx="3779521" cy="738664"/>
          </a:xfrm>
          <a:prstGeom prst="rect">
            <a:avLst/>
          </a:prstGeom>
          <a:noFill/>
        </p:spPr>
        <p:txBody>
          <a:bodyPr wrap="square" rtlCol="0">
            <a:spAutoFit/>
          </a:bodyPr>
          <a:lstStyle/>
          <a:p>
            <a:pPr algn="l"/>
            <a:r>
              <a:rPr lang="en-US" sz="2100" dirty="0">
                <a:solidFill>
                  <a:schemeClr val="tx1">
                    <a:lumMod val="75000"/>
                  </a:schemeClr>
                </a:solidFill>
              </a:rPr>
              <a:t>Hours/dollars at work package level</a:t>
            </a:r>
          </a:p>
        </p:txBody>
      </p:sp>
      <p:sp>
        <p:nvSpPr>
          <p:cNvPr id="24" name="Title 1"/>
          <p:cNvSpPr txBox="1">
            <a:spLocks/>
          </p:cNvSpPr>
          <p:nvPr/>
        </p:nvSpPr>
        <p:spPr>
          <a:xfrm>
            <a:off x="38101" y="1079465"/>
            <a:ext cx="7239000" cy="544116"/>
          </a:xfrm>
          <a:prstGeom prst="rect">
            <a:avLst/>
          </a:prstGeom>
        </p:spPr>
        <p:txBody>
          <a:bodyPr vert="horz" lIns="68580" tIns="34290" rIns="68580" bIns="34290" rtlCol="0" anchor="ctr">
            <a:noAutofit/>
          </a:bodyPr>
          <a:lstStyle>
            <a:lvl1pPr marL="0" algn="r" defTabSz="685749" rtl="0" eaLnBrk="1" latinLnBrk="0" hangingPunct="1">
              <a:lnSpc>
                <a:spcPts val="1950"/>
              </a:lnSpc>
              <a:spcBef>
                <a:spcPct val="0"/>
              </a:spcBef>
              <a:buNone/>
              <a:defRPr lang="en-US" sz="3200" b="1" kern="1000" spc="-8">
                <a:solidFill>
                  <a:srgbClr val="0075A7"/>
                </a:solidFill>
                <a:latin typeface="Arial" panose="020B0604020202020204" pitchFamily="34" charset="0"/>
                <a:ea typeface="+mn-ea"/>
                <a:cs typeface="Arial" panose="020B0604020202020204" pitchFamily="34" charset="0"/>
              </a:defRPr>
            </a:lvl1pPr>
          </a:lstStyle>
          <a:p>
            <a:pPr algn="l"/>
            <a:r>
              <a:rPr lang="en-US" sz="2400" dirty="0"/>
              <a:t>Actual Costs</a:t>
            </a:r>
            <a:endParaRPr lang="en-US" sz="2400" dirty="0">
              <a:solidFill>
                <a:schemeClr val="tx1">
                  <a:lumMod val="75000"/>
                </a:schemeClr>
              </a:solidFill>
            </a:endParaRPr>
          </a:p>
        </p:txBody>
      </p:sp>
      <p:sp>
        <p:nvSpPr>
          <p:cNvPr id="25" name="Footer Placeholder 3"/>
          <p:cNvSpPr txBox="1">
            <a:spLocks/>
          </p:cNvSpPr>
          <p:nvPr/>
        </p:nvSpPr>
        <p:spPr>
          <a:xfrm>
            <a:off x="3533937" y="6356352"/>
            <a:ext cx="4314668" cy="28177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2017 EVMP Forum – August 24</a:t>
            </a:r>
            <a:r>
              <a:rPr lang="en-US" sz="1200" baseline="30000"/>
              <a:t>th</a:t>
            </a:r>
            <a:r>
              <a:rPr lang="en-US" sz="1200"/>
              <a:t> &amp; 25</a:t>
            </a:r>
            <a:r>
              <a:rPr lang="en-US" sz="1200" baseline="30000"/>
              <a:t>th</a:t>
            </a:r>
            <a:r>
              <a:rPr lang="en-US" sz="1200"/>
              <a:t> </a:t>
            </a:r>
            <a:endParaRPr lang="en-US" sz="1200" dirty="0"/>
          </a:p>
        </p:txBody>
      </p:sp>
      <p:sp>
        <p:nvSpPr>
          <p:cNvPr id="26" name="Slide Number Placeholder 4"/>
          <p:cNvSpPr>
            <a:spLocks noGrp="1"/>
          </p:cNvSpPr>
          <p:nvPr>
            <p:ph type="sldNum" sz="quarter" idx="4294967295"/>
          </p:nvPr>
        </p:nvSpPr>
        <p:spPr>
          <a:xfrm>
            <a:off x="7571706" y="6356352"/>
            <a:ext cx="943644" cy="281774"/>
          </a:xfrm>
          <a:prstGeom prst="rect">
            <a:avLst/>
          </a:prstGeom>
        </p:spPr>
        <p:txBody>
          <a:bodyPr/>
          <a:lstStyle/>
          <a:p>
            <a:fld id="{D34C24A4-3ACA-4A7E-A723-41D3A274CF63}" type="slidenum">
              <a:rPr lang="en-US" smtClean="0"/>
              <a:t>12</a:t>
            </a:fld>
            <a:endParaRPr lang="en-US"/>
          </a:p>
        </p:txBody>
      </p:sp>
    </p:spTree>
    <p:extLst>
      <p:ext uri="{BB962C8B-B14F-4D97-AF65-F5344CB8AC3E}">
        <p14:creationId xmlns:p14="http://schemas.microsoft.com/office/powerpoint/2010/main" val="16770710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1+#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250" y="1757956"/>
            <a:ext cx="1200151" cy="3657605"/>
          </a:xfrm>
          <a:prstGeom prst="rect">
            <a:avLst/>
          </a:prstGeom>
        </p:spPr>
      </p:pic>
      <p:sp>
        <p:nvSpPr>
          <p:cNvPr id="5" name="TextBox 4"/>
          <p:cNvSpPr txBox="1"/>
          <p:nvPr/>
        </p:nvSpPr>
        <p:spPr>
          <a:xfrm rot="16200000">
            <a:off x="-39103" y="3355925"/>
            <a:ext cx="2230867" cy="461665"/>
          </a:xfrm>
          <a:prstGeom prst="rect">
            <a:avLst/>
          </a:prstGeom>
          <a:noFill/>
        </p:spPr>
        <p:txBody>
          <a:bodyPr wrap="none" rtlCol="0">
            <a:spAutoFit/>
          </a:bodyPr>
          <a:lstStyle/>
          <a:p>
            <a:r>
              <a:rPr lang="en-US" sz="2400" dirty="0">
                <a:solidFill>
                  <a:schemeClr val="bg1">
                    <a:lumMod val="75000"/>
                  </a:schemeClr>
                </a:solidFill>
                <a:latin typeface="Tahoma" pitchFamily="34" charset="0"/>
                <a:ea typeface="Tahoma" pitchFamily="34" charset="0"/>
                <a:cs typeface="Tahoma" pitchFamily="34" charset="0"/>
              </a:rPr>
              <a:t>Work Packages</a:t>
            </a:r>
          </a:p>
        </p:txBody>
      </p:sp>
      <p:grpSp>
        <p:nvGrpSpPr>
          <p:cNvPr id="19" name="Group 18"/>
          <p:cNvGrpSpPr/>
          <p:nvPr/>
        </p:nvGrpSpPr>
        <p:grpSpPr>
          <a:xfrm>
            <a:off x="1904999" y="4318284"/>
            <a:ext cx="6949440" cy="780608"/>
            <a:chOff x="1904999" y="3461030"/>
            <a:chExt cx="6949440" cy="780607"/>
          </a:xfrm>
        </p:grpSpPr>
        <p:sp>
          <p:nvSpPr>
            <p:cNvPr id="8" name="Rectangle 7"/>
            <p:cNvSpPr/>
            <p:nvPr/>
          </p:nvSpPr>
          <p:spPr bwMode="auto">
            <a:xfrm>
              <a:off x="1904999" y="3461030"/>
              <a:ext cx="6949440" cy="323165"/>
            </a:xfrm>
            <a:prstGeom prst="rect">
              <a:avLst/>
            </a:prstGeom>
            <a:solidFill>
              <a:srgbClr val="599424">
                <a:alpha val="40000"/>
              </a:srgb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defTabSz="914378" fontAlgn="base">
                <a:spcBef>
                  <a:spcPct val="0"/>
                </a:spcBef>
                <a:spcAft>
                  <a:spcPct val="0"/>
                </a:spcAft>
              </a:pPr>
              <a:endParaRPr lang="en-US" sz="1500" b="1" dirty="0">
                <a:solidFill>
                  <a:schemeClr val="tx1">
                    <a:lumMod val="75000"/>
                  </a:schemeClr>
                </a:solidFill>
                <a:latin typeface="Arial" charset="0"/>
                <a:cs typeface="Arial" charset="0"/>
              </a:endParaRPr>
            </a:p>
          </p:txBody>
        </p:sp>
        <p:sp>
          <p:nvSpPr>
            <p:cNvPr id="10" name="TextBox 9"/>
            <p:cNvSpPr txBox="1"/>
            <p:nvPr/>
          </p:nvSpPr>
          <p:spPr>
            <a:xfrm>
              <a:off x="1904999" y="3826140"/>
              <a:ext cx="1097280" cy="415497"/>
            </a:xfrm>
            <a:prstGeom prst="rect">
              <a:avLst/>
            </a:prstGeom>
            <a:noFill/>
          </p:spPr>
          <p:txBody>
            <a:bodyPr wrap="square" rtlCol="0" anchor="ctr">
              <a:spAutoFit/>
            </a:bodyPr>
            <a:lstStyle/>
            <a:p>
              <a:r>
                <a:rPr lang="en-US" sz="2100" dirty="0">
                  <a:solidFill>
                    <a:schemeClr val="tx1">
                      <a:lumMod val="75000"/>
                    </a:schemeClr>
                  </a:solidFill>
                </a:rPr>
                <a:t>Basics</a:t>
              </a:r>
            </a:p>
          </p:txBody>
        </p:sp>
      </p:grpSp>
      <p:grpSp>
        <p:nvGrpSpPr>
          <p:cNvPr id="20" name="Group 19"/>
          <p:cNvGrpSpPr/>
          <p:nvPr/>
        </p:nvGrpSpPr>
        <p:grpSpPr>
          <a:xfrm>
            <a:off x="1904999" y="1757955"/>
            <a:ext cx="6949440" cy="758170"/>
            <a:chOff x="1904999" y="900705"/>
            <a:chExt cx="6949440" cy="758170"/>
          </a:xfrm>
        </p:grpSpPr>
        <p:sp>
          <p:nvSpPr>
            <p:cNvPr id="16" name="Rectangle 15"/>
            <p:cNvSpPr/>
            <p:nvPr/>
          </p:nvSpPr>
          <p:spPr bwMode="auto">
            <a:xfrm>
              <a:off x="1904999" y="900705"/>
              <a:ext cx="6949440" cy="323165"/>
            </a:xfrm>
            <a:prstGeom prst="rect">
              <a:avLst/>
            </a:prstGeom>
            <a:solidFill>
              <a:schemeClr val="bg2">
                <a:lumMod val="50000"/>
                <a:alpha val="4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defTabSz="914378" fontAlgn="base">
                <a:spcBef>
                  <a:spcPct val="0"/>
                </a:spcBef>
                <a:spcAft>
                  <a:spcPct val="0"/>
                </a:spcAft>
              </a:pPr>
              <a:endParaRPr lang="en-US" sz="1500" b="1">
                <a:solidFill>
                  <a:schemeClr val="tx1">
                    <a:lumMod val="75000"/>
                  </a:schemeClr>
                </a:solidFill>
                <a:latin typeface="Arial" charset="0"/>
                <a:cs typeface="Arial" charset="0"/>
              </a:endParaRPr>
            </a:p>
          </p:txBody>
        </p:sp>
        <p:sp>
          <p:nvSpPr>
            <p:cNvPr id="11" name="TextBox 10"/>
            <p:cNvSpPr txBox="1"/>
            <p:nvPr/>
          </p:nvSpPr>
          <p:spPr>
            <a:xfrm>
              <a:off x="1936375" y="1243377"/>
              <a:ext cx="1463040" cy="415498"/>
            </a:xfrm>
            <a:prstGeom prst="rect">
              <a:avLst/>
            </a:prstGeom>
            <a:noFill/>
          </p:spPr>
          <p:txBody>
            <a:bodyPr wrap="square" rtlCol="0" anchor="ctr">
              <a:spAutoFit/>
            </a:bodyPr>
            <a:lstStyle/>
            <a:p>
              <a:r>
                <a:rPr lang="en-US" sz="2100" dirty="0">
                  <a:solidFill>
                    <a:schemeClr val="tx1">
                      <a:lumMod val="75000"/>
                    </a:schemeClr>
                  </a:solidFill>
                </a:rPr>
                <a:t>Advanced</a:t>
              </a:r>
            </a:p>
          </p:txBody>
        </p:sp>
      </p:grpSp>
      <p:grpSp>
        <p:nvGrpSpPr>
          <p:cNvPr id="18" name="Group 17"/>
          <p:cNvGrpSpPr/>
          <p:nvPr/>
        </p:nvGrpSpPr>
        <p:grpSpPr>
          <a:xfrm>
            <a:off x="1904999" y="3063858"/>
            <a:ext cx="6949440" cy="753979"/>
            <a:chOff x="1904999" y="2206606"/>
            <a:chExt cx="6949440" cy="753978"/>
          </a:xfrm>
        </p:grpSpPr>
        <p:sp>
          <p:nvSpPr>
            <p:cNvPr id="7" name="Rectangle 6"/>
            <p:cNvSpPr/>
            <p:nvPr/>
          </p:nvSpPr>
          <p:spPr bwMode="auto">
            <a:xfrm>
              <a:off x="1904999" y="2206606"/>
              <a:ext cx="6949440" cy="323165"/>
            </a:xfrm>
            <a:prstGeom prst="rect">
              <a:avLst/>
            </a:prstGeom>
            <a:solidFill>
              <a:srgbClr val="0075A7">
                <a:alpha val="40000"/>
              </a:srgb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defTabSz="914378" fontAlgn="base">
                <a:spcBef>
                  <a:spcPct val="0"/>
                </a:spcBef>
                <a:spcAft>
                  <a:spcPct val="0"/>
                </a:spcAft>
              </a:pPr>
              <a:endParaRPr lang="en-US" sz="1500" b="1">
                <a:solidFill>
                  <a:schemeClr val="tx1">
                    <a:lumMod val="75000"/>
                  </a:schemeClr>
                </a:solidFill>
                <a:latin typeface="Arial" charset="0"/>
                <a:cs typeface="Arial" charset="0"/>
              </a:endParaRPr>
            </a:p>
          </p:txBody>
        </p:sp>
        <p:sp>
          <p:nvSpPr>
            <p:cNvPr id="17" name="TextBox 16"/>
            <p:cNvSpPr txBox="1"/>
            <p:nvPr/>
          </p:nvSpPr>
          <p:spPr>
            <a:xfrm>
              <a:off x="1922928" y="2545087"/>
              <a:ext cx="1905002" cy="415497"/>
            </a:xfrm>
            <a:prstGeom prst="rect">
              <a:avLst/>
            </a:prstGeom>
            <a:noFill/>
          </p:spPr>
          <p:txBody>
            <a:bodyPr wrap="square" rtlCol="0" anchor="ctr">
              <a:spAutoFit/>
            </a:bodyPr>
            <a:lstStyle/>
            <a:p>
              <a:r>
                <a:rPr lang="en-US" sz="2100" dirty="0">
                  <a:solidFill>
                    <a:schemeClr val="tx1">
                      <a:lumMod val="75000"/>
                    </a:schemeClr>
                  </a:solidFill>
                </a:rPr>
                <a:t>Intermediate</a:t>
              </a:r>
            </a:p>
          </p:txBody>
        </p:sp>
      </p:grpSp>
      <p:sp>
        <p:nvSpPr>
          <p:cNvPr id="21" name="TextBox 20"/>
          <p:cNvSpPr txBox="1"/>
          <p:nvPr/>
        </p:nvSpPr>
        <p:spPr>
          <a:xfrm>
            <a:off x="4550150" y="4619452"/>
            <a:ext cx="3779521" cy="415498"/>
          </a:xfrm>
          <a:prstGeom prst="rect">
            <a:avLst/>
          </a:prstGeom>
          <a:noFill/>
        </p:spPr>
        <p:txBody>
          <a:bodyPr wrap="square" rtlCol="0">
            <a:spAutoFit/>
          </a:bodyPr>
          <a:lstStyle/>
          <a:p>
            <a:pPr algn="l"/>
            <a:r>
              <a:rPr lang="en-US" sz="2100" dirty="0">
                <a:solidFill>
                  <a:schemeClr val="tx1">
                    <a:lumMod val="75000"/>
                  </a:schemeClr>
                </a:solidFill>
              </a:rPr>
              <a:t>Incorporate Changes</a:t>
            </a:r>
          </a:p>
        </p:txBody>
      </p:sp>
      <p:sp>
        <p:nvSpPr>
          <p:cNvPr id="22" name="TextBox 21"/>
          <p:cNvSpPr txBox="1"/>
          <p:nvPr/>
        </p:nvSpPr>
        <p:spPr>
          <a:xfrm>
            <a:off x="4550150" y="3321672"/>
            <a:ext cx="3779521" cy="738664"/>
          </a:xfrm>
          <a:prstGeom prst="rect">
            <a:avLst/>
          </a:prstGeom>
          <a:noFill/>
        </p:spPr>
        <p:txBody>
          <a:bodyPr wrap="square" rtlCol="0">
            <a:spAutoFit/>
          </a:bodyPr>
          <a:lstStyle/>
          <a:p>
            <a:pPr algn="l"/>
            <a:r>
              <a:rPr lang="en-US" sz="2100" dirty="0">
                <a:solidFill>
                  <a:schemeClr val="tx1">
                    <a:lumMod val="75000"/>
                  </a:schemeClr>
                </a:solidFill>
              </a:rPr>
              <a:t>Capture Change Approvals, Formal change tracking log</a:t>
            </a:r>
          </a:p>
        </p:txBody>
      </p:sp>
      <p:sp>
        <p:nvSpPr>
          <p:cNvPr id="23" name="TextBox 22"/>
          <p:cNvSpPr txBox="1"/>
          <p:nvPr/>
        </p:nvSpPr>
        <p:spPr>
          <a:xfrm>
            <a:off x="4550150" y="2012368"/>
            <a:ext cx="4038600" cy="738664"/>
          </a:xfrm>
          <a:prstGeom prst="rect">
            <a:avLst/>
          </a:prstGeom>
          <a:noFill/>
        </p:spPr>
        <p:txBody>
          <a:bodyPr wrap="square" rtlCol="0">
            <a:spAutoFit/>
          </a:bodyPr>
          <a:lstStyle/>
          <a:p>
            <a:pPr algn="l"/>
            <a:r>
              <a:rPr lang="en-US" sz="2100" dirty="0">
                <a:solidFill>
                  <a:schemeClr val="tx1">
                    <a:lumMod val="75000"/>
                  </a:schemeClr>
                </a:solidFill>
              </a:rPr>
              <a:t>Workflows for change approvals &amp; e-signature</a:t>
            </a:r>
          </a:p>
        </p:txBody>
      </p:sp>
      <p:sp>
        <p:nvSpPr>
          <p:cNvPr id="24" name="Title 1"/>
          <p:cNvSpPr txBox="1">
            <a:spLocks/>
          </p:cNvSpPr>
          <p:nvPr/>
        </p:nvSpPr>
        <p:spPr>
          <a:xfrm>
            <a:off x="38101" y="1079465"/>
            <a:ext cx="7239000" cy="544116"/>
          </a:xfrm>
          <a:prstGeom prst="rect">
            <a:avLst/>
          </a:prstGeom>
        </p:spPr>
        <p:txBody>
          <a:bodyPr vert="horz" lIns="68580" tIns="34290" rIns="68580" bIns="34290" rtlCol="0" anchor="ctr">
            <a:noAutofit/>
          </a:bodyPr>
          <a:lstStyle>
            <a:lvl1pPr marL="0" algn="r" defTabSz="685749" rtl="0" eaLnBrk="1" latinLnBrk="0" hangingPunct="1">
              <a:lnSpc>
                <a:spcPts val="1950"/>
              </a:lnSpc>
              <a:spcBef>
                <a:spcPct val="0"/>
              </a:spcBef>
              <a:buNone/>
              <a:defRPr lang="en-US" sz="3200" b="1" kern="1000" spc="-8">
                <a:solidFill>
                  <a:srgbClr val="0075A7"/>
                </a:solidFill>
                <a:latin typeface="Arial" panose="020B0604020202020204" pitchFamily="34" charset="0"/>
                <a:ea typeface="+mn-ea"/>
                <a:cs typeface="Arial" panose="020B0604020202020204" pitchFamily="34" charset="0"/>
              </a:defRPr>
            </a:lvl1pPr>
          </a:lstStyle>
          <a:p>
            <a:pPr algn="l"/>
            <a:r>
              <a:rPr lang="en-US" sz="2400" dirty="0"/>
              <a:t>Work Packages</a:t>
            </a:r>
            <a:endParaRPr lang="en-US" sz="2400" dirty="0">
              <a:solidFill>
                <a:schemeClr val="tx1">
                  <a:lumMod val="75000"/>
                </a:schemeClr>
              </a:solidFill>
            </a:endParaRPr>
          </a:p>
        </p:txBody>
      </p:sp>
      <p:sp>
        <p:nvSpPr>
          <p:cNvPr id="29" name="Footer Placeholder 3"/>
          <p:cNvSpPr txBox="1">
            <a:spLocks/>
          </p:cNvSpPr>
          <p:nvPr/>
        </p:nvSpPr>
        <p:spPr>
          <a:xfrm>
            <a:off x="3533937" y="6356352"/>
            <a:ext cx="4314668" cy="28177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2017 EVMP Forum – August 24</a:t>
            </a:r>
            <a:r>
              <a:rPr lang="en-US" sz="1200" baseline="30000"/>
              <a:t>th</a:t>
            </a:r>
            <a:r>
              <a:rPr lang="en-US" sz="1200"/>
              <a:t> &amp; 25</a:t>
            </a:r>
            <a:r>
              <a:rPr lang="en-US" sz="1200" baseline="30000"/>
              <a:t>th</a:t>
            </a:r>
            <a:r>
              <a:rPr lang="en-US" sz="1200"/>
              <a:t> </a:t>
            </a:r>
            <a:endParaRPr lang="en-US" sz="1200" dirty="0"/>
          </a:p>
        </p:txBody>
      </p:sp>
      <p:sp>
        <p:nvSpPr>
          <p:cNvPr id="30" name="Slide Number Placeholder 4"/>
          <p:cNvSpPr>
            <a:spLocks noGrp="1"/>
          </p:cNvSpPr>
          <p:nvPr>
            <p:ph type="sldNum" sz="quarter" idx="4294967295"/>
          </p:nvPr>
        </p:nvSpPr>
        <p:spPr>
          <a:xfrm>
            <a:off x="7571706" y="6356352"/>
            <a:ext cx="943644" cy="281774"/>
          </a:xfrm>
          <a:prstGeom prst="rect">
            <a:avLst/>
          </a:prstGeom>
        </p:spPr>
        <p:txBody>
          <a:bodyPr/>
          <a:lstStyle/>
          <a:p>
            <a:fld id="{D34C24A4-3ACA-4A7E-A723-41D3A274CF63}" type="slidenum">
              <a:rPr lang="en-US" smtClean="0"/>
              <a:t>13</a:t>
            </a:fld>
            <a:endParaRPr lang="en-US"/>
          </a:p>
        </p:txBody>
      </p:sp>
    </p:spTree>
    <p:extLst>
      <p:ext uri="{BB962C8B-B14F-4D97-AF65-F5344CB8AC3E}">
        <p14:creationId xmlns:p14="http://schemas.microsoft.com/office/powerpoint/2010/main" val="515330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1+#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Maturity Considerations</a:t>
            </a:r>
          </a:p>
        </p:txBody>
      </p:sp>
      <p:sp>
        <p:nvSpPr>
          <p:cNvPr id="4" name="Content Placeholder 3"/>
          <p:cNvSpPr>
            <a:spLocks noGrp="1"/>
          </p:cNvSpPr>
          <p:nvPr>
            <p:ph idx="1"/>
          </p:nvPr>
        </p:nvSpPr>
        <p:spPr/>
        <p:txBody>
          <a:bodyPr/>
          <a:lstStyle/>
          <a:p>
            <a:pPr>
              <a:spcBef>
                <a:spcPts val="0"/>
              </a:spcBef>
              <a:spcAft>
                <a:spcPts val="1200"/>
              </a:spcAft>
            </a:pPr>
            <a:r>
              <a:rPr lang="en-US" dirty="0"/>
              <a:t>Work Authorization</a:t>
            </a:r>
          </a:p>
          <a:p>
            <a:pPr>
              <a:spcBef>
                <a:spcPts val="0"/>
              </a:spcBef>
              <a:spcAft>
                <a:spcPts val="1200"/>
              </a:spcAft>
            </a:pPr>
            <a:r>
              <a:rPr lang="en-US" dirty="0"/>
              <a:t>Explanation of Variance/Recovery</a:t>
            </a:r>
          </a:p>
          <a:p>
            <a:pPr>
              <a:spcBef>
                <a:spcPts val="0"/>
              </a:spcBef>
              <a:spcAft>
                <a:spcPts val="1200"/>
              </a:spcAft>
            </a:pPr>
            <a:r>
              <a:rPr lang="en-US" dirty="0"/>
              <a:t>Commitments</a:t>
            </a:r>
          </a:p>
          <a:p>
            <a:pPr>
              <a:spcBef>
                <a:spcPts val="0"/>
              </a:spcBef>
              <a:spcAft>
                <a:spcPts val="1200"/>
              </a:spcAft>
            </a:pPr>
            <a:r>
              <a:rPr lang="en-US" dirty="0"/>
              <a:t>Forecasting</a:t>
            </a:r>
          </a:p>
          <a:p>
            <a:pPr>
              <a:spcBef>
                <a:spcPts val="0"/>
              </a:spcBef>
              <a:spcAft>
                <a:spcPts val="1200"/>
              </a:spcAft>
            </a:pPr>
            <a:r>
              <a:rPr lang="en-US" dirty="0"/>
              <a:t>Budget Burdens</a:t>
            </a:r>
          </a:p>
        </p:txBody>
      </p:sp>
      <p:sp>
        <p:nvSpPr>
          <p:cNvPr id="3" name="Slide Number Placeholder 2"/>
          <p:cNvSpPr>
            <a:spLocks noGrp="1"/>
          </p:cNvSpPr>
          <p:nvPr>
            <p:ph type="sldNum" sz="quarter" idx="10"/>
          </p:nvPr>
        </p:nvSpPr>
        <p:spPr/>
        <p:txBody>
          <a:bodyPr/>
          <a:lstStyle/>
          <a:p>
            <a:pPr>
              <a:defRPr/>
            </a:pPr>
            <a:endParaRPr lang="en-US" dirty="0"/>
          </a:p>
        </p:txBody>
      </p:sp>
      <p:sp>
        <p:nvSpPr>
          <p:cNvPr id="5" name="Footer Placeholder 3"/>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6" name="Slide Number Placeholder 4"/>
          <p:cNvSpPr>
            <a:spLocks noGrp="1"/>
          </p:cNvSpPr>
          <p:nvPr>
            <p:ph type="sldNum" sz="quarter" idx="12"/>
          </p:nvPr>
        </p:nvSpPr>
        <p:spPr>
          <a:xfrm>
            <a:off x="7857066" y="6356351"/>
            <a:ext cx="658283" cy="365125"/>
          </a:xfrm>
        </p:spPr>
        <p:txBody>
          <a:bodyPr/>
          <a:lstStyle/>
          <a:p>
            <a:fld id="{D34C24A4-3ACA-4A7E-A723-41D3A274CF63}" type="slidenum">
              <a:rPr lang="en-US" smtClean="0"/>
              <a:t>14</a:t>
            </a:fld>
            <a:endParaRPr lang="en-US"/>
          </a:p>
        </p:txBody>
      </p:sp>
    </p:spTree>
    <p:extLst>
      <p:ext uri="{BB962C8B-B14F-4D97-AF65-F5344CB8AC3E}">
        <p14:creationId xmlns:p14="http://schemas.microsoft.com/office/powerpoint/2010/main" val="1071215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kingarthurflour.com/item-img/5158_07_10_2012__18_06_27_4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050" y="3657600"/>
            <a:ext cx="1974372" cy="1974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EVM Right!</a:t>
            </a:r>
          </a:p>
        </p:txBody>
      </p:sp>
      <p:sp>
        <p:nvSpPr>
          <p:cNvPr id="3" name="Content Placeholder 2"/>
          <p:cNvSpPr>
            <a:spLocks noGrp="1"/>
          </p:cNvSpPr>
          <p:nvPr>
            <p:ph idx="1"/>
          </p:nvPr>
        </p:nvSpPr>
        <p:spPr/>
        <p:txBody>
          <a:bodyPr>
            <a:normAutofit/>
          </a:bodyPr>
          <a:lstStyle/>
          <a:p>
            <a:pPr marL="0" indent="0">
              <a:lnSpc>
                <a:spcPct val="114000"/>
              </a:lnSpc>
              <a:spcBef>
                <a:spcPts val="600"/>
              </a:spcBef>
              <a:buNone/>
            </a:pPr>
            <a:r>
              <a:rPr lang="en-US" dirty="0"/>
              <a:t>Right-sized EVM can be achieved with:</a:t>
            </a:r>
          </a:p>
          <a:p>
            <a:pPr>
              <a:lnSpc>
                <a:spcPct val="114000"/>
              </a:lnSpc>
              <a:spcBef>
                <a:spcPts val="600"/>
              </a:spcBef>
              <a:buFont typeface="+mj-lt"/>
              <a:buAutoNum type="arabicPeriod"/>
            </a:pPr>
            <a:r>
              <a:rPr lang="en-US" sz="1500" dirty="0"/>
              <a:t>Establishing a solid platform for budgeting, forecasting, change management.</a:t>
            </a:r>
          </a:p>
          <a:p>
            <a:pPr>
              <a:lnSpc>
                <a:spcPct val="114000"/>
              </a:lnSpc>
              <a:spcBef>
                <a:spcPts val="600"/>
              </a:spcBef>
              <a:buFont typeface="+mj-lt"/>
              <a:buAutoNum type="arabicPeriod"/>
            </a:pPr>
            <a:r>
              <a:rPr lang="en-US" sz="1500" dirty="0"/>
              <a:t>Defining EVM approach appropriate for contract type, project size, and/or discipline</a:t>
            </a:r>
          </a:p>
          <a:p>
            <a:pPr>
              <a:lnSpc>
                <a:spcPct val="114000"/>
              </a:lnSpc>
              <a:spcBef>
                <a:spcPts val="600"/>
              </a:spcBef>
              <a:buFont typeface="+mj-lt"/>
              <a:buAutoNum type="arabicPeriod"/>
            </a:pPr>
            <a:r>
              <a:rPr lang="en-US" sz="1500" dirty="0"/>
              <a:t>Scoping to the appropriate level of management and control</a:t>
            </a:r>
          </a:p>
          <a:p>
            <a:pPr>
              <a:lnSpc>
                <a:spcPct val="114000"/>
              </a:lnSpc>
              <a:spcBef>
                <a:spcPts val="600"/>
              </a:spcBef>
              <a:buFont typeface="+mj-lt"/>
              <a:buAutoNum type="arabicPeriod"/>
            </a:pPr>
            <a:r>
              <a:rPr lang="en-US" sz="1500" dirty="0"/>
              <a:t>Performing accurate and timely Progress Measurement based on standard templates and approaches.  </a:t>
            </a:r>
          </a:p>
          <a:p>
            <a:pPr>
              <a:lnSpc>
                <a:spcPct val="114000"/>
              </a:lnSpc>
              <a:spcBef>
                <a:spcPts val="600"/>
              </a:spcBef>
              <a:buFont typeface="+mj-lt"/>
              <a:buAutoNum type="arabicPeriod"/>
            </a:pPr>
            <a:r>
              <a:rPr lang="en-US" sz="1500" dirty="0"/>
              <a:t>Pulling from an integrated source of Actual Costs </a:t>
            </a:r>
          </a:p>
          <a:p>
            <a:pPr>
              <a:lnSpc>
                <a:spcPct val="114000"/>
              </a:lnSpc>
              <a:spcBef>
                <a:spcPts val="600"/>
              </a:spcBef>
              <a:buFont typeface="+mj-lt"/>
              <a:buAutoNum type="arabicPeriod"/>
            </a:pPr>
            <a:r>
              <a:rPr lang="en-US" sz="1500" dirty="0"/>
              <a:t>Ensuring change management integrated into EVM</a:t>
            </a:r>
          </a:p>
          <a:p>
            <a:pPr>
              <a:lnSpc>
                <a:spcPct val="114000"/>
              </a:lnSpc>
              <a:spcBef>
                <a:spcPts val="600"/>
              </a:spcBef>
              <a:buFont typeface="+mj-lt"/>
              <a:buAutoNum type="arabicPeriod"/>
            </a:pPr>
            <a:r>
              <a:rPr lang="en-US" sz="1500" dirty="0"/>
              <a:t>Matching terminology to organization culture </a:t>
            </a:r>
            <a:br>
              <a:rPr lang="en-US" sz="1500" dirty="0"/>
            </a:br>
            <a:r>
              <a:rPr lang="en-US" sz="1500" dirty="0"/>
              <a:t>(ex:  “CPI”, “Earned/Burned”, “Productivity”)</a:t>
            </a:r>
          </a:p>
        </p:txBody>
      </p:sp>
      <p:sp>
        <p:nvSpPr>
          <p:cNvPr id="9" name="Footer Placeholder 3"/>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10" name="Slide Number Placeholder 4"/>
          <p:cNvSpPr>
            <a:spLocks noGrp="1"/>
          </p:cNvSpPr>
          <p:nvPr>
            <p:ph type="sldNum" sz="quarter" idx="12"/>
          </p:nvPr>
        </p:nvSpPr>
        <p:spPr>
          <a:xfrm>
            <a:off x="7857066" y="6356351"/>
            <a:ext cx="658283" cy="365125"/>
          </a:xfrm>
        </p:spPr>
        <p:txBody>
          <a:bodyPr/>
          <a:lstStyle/>
          <a:p>
            <a:fld id="{D34C24A4-3ACA-4A7E-A723-41D3A274CF63}" type="slidenum">
              <a:rPr lang="en-US" smtClean="0"/>
              <a:t>15</a:t>
            </a:fld>
            <a:endParaRPr lang="en-US"/>
          </a:p>
        </p:txBody>
      </p:sp>
    </p:spTree>
    <p:extLst>
      <p:ext uri="{BB962C8B-B14F-4D97-AF65-F5344CB8AC3E}">
        <p14:creationId xmlns:p14="http://schemas.microsoft.com/office/powerpoint/2010/main" val="6686313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3380775"/>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p:txBody>
          <a:bodyPr/>
          <a:lstStyle/>
          <a:p>
            <a:r>
              <a:rPr lang="en-US"/>
              <a:t>2017 EVMP Forum – August 24</a:t>
            </a:r>
            <a:r>
              <a:rPr lang="en-US" baseline="30000"/>
              <a:t>th</a:t>
            </a:r>
            <a:r>
              <a:rPr lang="en-US"/>
              <a:t> &amp; 25</a:t>
            </a:r>
            <a:r>
              <a:rPr lang="en-US" baseline="30000"/>
              <a:t>th</a:t>
            </a:r>
            <a:r>
              <a:rPr lang="en-US"/>
              <a:t> </a:t>
            </a:r>
            <a:endParaRPr lang="en-US" dirty="0"/>
          </a:p>
        </p:txBody>
      </p:sp>
      <p:sp>
        <p:nvSpPr>
          <p:cNvPr id="5" name="Slide Number Placeholder 4"/>
          <p:cNvSpPr>
            <a:spLocks noGrp="1"/>
          </p:cNvSpPr>
          <p:nvPr>
            <p:ph type="sldNum" sz="quarter" idx="12"/>
          </p:nvPr>
        </p:nvSpPr>
        <p:spPr/>
        <p:txBody>
          <a:bodyPr/>
          <a:lstStyle/>
          <a:p>
            <a:fld id="{D34C24A4-3ACA-4A7E-A723-41D3A274CF63}" type="slidenum">
              <a:rPr lang="en-US" smtClean="0"/>
              <a:t>16</a:t>
            </a:fld>
            <a:endParaRPr lang="en-US"/>
          </a:p>
        </p:txBody>
      </p:sp>
    </p:spTree>
    <p:extLst>
      <p:ext uri="{BB962C8B-B14F-4D97-AF65-F5344CB8AC3E}">
        <p14:creationId xmlns:p14="http://schemas.microsoft.com/office/powerpoint/2010/main" val="15586497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857250"/>
            <a:ext cx="9144000" cy="3383280"/>
          </a:xfrm>
          <a:prstGeom prst="rect">
            <a:avLst/>
          </a:prstGeom>
          <a:gradFill>
            <a:gsLst>
              <a:gs pos="0">
                <a:schemeClr val="accent5"/>
              </a:gs>
              <a:gs pos="100000">
                <a:schemeClr val="accent1"/>
              </a:gs>
            </a:gsLst>
            <a:lin ang="16200000" scaled="1"/>
          </a:gradFill>
          <a:ln w="15875">
            <a:noFill/>
          </a:ln>
          <a:effectLst>
            <a:innerShdw blurRad="190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7" name="TextBox 6"/>
          <p:cNvSpPr txBox="1"/>
          <p:nvPr/>
        </p:nvSpPr>
        <p:spPr>
          <a:xfrm>
            <a:off x="791580" y="842316"/>
            <a:ext cx="7560840" cy="3193637"/>
          </a:xfrm>
          <a:prstGeom prst="rect">
            <a:avLst/>
          </a:prstGeom>
          <a:noFill/>
        </p:spPr>
        <p:txBody>
          <a:bodyPr wrap="square" rtlCol="0" anchor="ctr" anchorCtr="0">
            <a:noAutofit/>
          </a:bodyPr>
          <a:lstStyle/>
          <a:p>
            <a:pPr algn="ctr">
              <a:buNone/>
            </a:pPr>
            <a:r>
              <a:rPr lang="en-US" sz="3200" dirty="0">
                <a:solidFill>
                  <a:schemeClr val="bg1"/>
                </a:solidFill>
                <a:effectLst>
                  <a:outerShdw blurRad="50800" dist="38100" dir="2700000" algn="tl" rotWithShape="0">
                    <a:prstClr val="black">
                      <a:alpha val="40000"/>
                    </a:prstClr>
                  </a:outerShdw>
                </a:effectLst>
                <a:latin typeface="+mj-lt"/>
                <a:cs typeface="Arial" pitchFamily="34" charset="0"/>
              </a:rPr>
              <a:t>Firms tend to use multiple software platforms that are manually monitored and disconnected, which severely compromises their effectiveness.</a:t>
            </a:r>
            <a:endParaRPr lang="en-GB" sz="3200" dirty="0">
              <a:solidFill>
                <a:schemeClr val="bg1"/>
              </a:solidFill>
              <a:effectLst>
                <a:outerShdw blurRad="50800" dist="38100" dir="2700000" algn="tl" rotWithShape="0">
                  <a:prstClr val="black">
                    <a:alpha val="40000"/>
                  </a:prstClr>
                </a:outerShdw>
              </a:effectLst>
              <a:latin typeface="+mj-lt"/>
              <a:cs typeface="Arial" pitchFamily="34" charset="0"/>
            </a:endParaRPr>
          </a:p>
        </p:txBody>
      </p:sp>
      <p:sp>
        <p:nvSpPr>
          <p:cNvPr id="8" name="TextBox 7"/>
          <p:cNvSpPr txBox="1"/>
          <p:nvPr/>
        </p:nvSpPr>
        <p:spPr>
          <a:xfrm>
            <a:off x="3456361" y="4437112"/>
            <a:ext cx="5562618" cy="369332"/>
          </a:xfrm>
          <a:prstGeom prst="rect">
            <a:avLst/>
          </a:prstGeom>
          <a:noFill/>
        </p:spPr>
        <p:txBody>
          <a:bodyPr wrap="square" rtlCol="0" anchor="ctr" anchorCtr="0">
            <a:spAutoFit/>
          </a:bodyPr>
          <a:lstStyle/>
          <a:p>
            <a:pPr algn="r">
              <a:buNone/>
            </a:pPr>
            <a:r>
              <a:rPr lang="en-GB" b="1" dirty="0">
                <a:solidFill>
                  <a:schemeClr val="accent1"/>
                </a:solidFill>
                <a:latin typeface="+mj-lt"/>
                <a:cs typeface="Arial" pitchFamily="34" charset="0"/>
              </a:rPr>
              <a:t>Geno Armstrong</a:t>
            </a:r>
          </a:p>
        </p:txBody>
      </p:sp>
      <p:sp>
        <p:nvSpPr>
          <p:cNvPr id="9" name="TextBox 8"/>
          <p:cNvSpPr txBox="1"/>
          <p:nvPr/>
        </p:nvSpPr>
        <p:spPr>
          <a:xfrm>
            <a:off x="3456361" y="4804410"/>
            <a:ext cx="5562618" cy="784830"/>
          </a:xfrm>
          <a:prstGeom prst="rect">
            <a:avLst/>
          </a:prstGeom>
          <a:noFill/>
        </p:spPr>
        <p:txBody>
          <a:bodyPr wrap="square" rtlCol="0" anchor="t" anchorCtr="0">
            <a:spAutoFit/>
          </a:bodyPr>
          <a:lstStyle/>
          <a:p>
            <a:pPr algn="r">
              <a:buNone/>
            </a:pPr>
            <a:r>
              <a:rPr lang="en-GB" sz="1500" dirty="0">
                <a:cs typeface="Arial" pitchFamily="34" charset="0"/>
              </a:rPr>
              <a:t>International Sector Leader, </a:t>
            </a:r>
            <a:br>
              <a:rPr lang="en-GB" sz="1500" dirty="0">
                <a:cs typeface="Arial" pitchFamily="34" charset="0"/>
              </a:rPr>
            </a:br>
            <a:r>
              <a:rPr lang="en-GB" sz="1500" dirty="0">
                <a:cs typeface="Arial" pitchFamily="34" charset="0"/>
              </a:rPr>
              <a:t>Engineering and Construction</a:t>
            </a:r>
            <a:br>
              <a:rPr lang="en-GB" sz="1500" dirty="0">
                <a:cs typeface="Arial" pitchFamily="34" charset="0"/>
              </a:rPr>
            </a:br>
            <a:r>
              <a:rPr lang="en-GB" sz="1500" dirty="0">
                <a:cs typeface="Arial" pitchFamily="34" charset="0"/>
              </a:rPr>
              <a:t>KPMG</a:t>
            </a:r>
          </a:p>
        </p:txBody>
      </p:sp>
      <p:grpSp>
        <p:nvGrpSpPr>
          <p:cNvPr id="10" name="Group 9"/>
          <p:cNvGrpSpPr/>
          <p:nvPr/>
        </p:nvGrpSpPr>
        <p:grpSpPr>
          <a:xfrm>
            <a:off x="298191" y="1484784"/>
            <a:ext cx="432048" cy="318920"/>
            <a:chOff x="395536" y="1340768"/>
            <a:chExt cx="753988" cy="556563"/>
          </a:xfrm>
          <a:effectLst>
            <a:outerShdw blurRad="63500" sx="102000" sy="102000" algn="ctr" rotWithShape="0">
              <a:prstClr val="black">
                <a:alpha val="40000"/>
              </a:prstClr>
            </a:outerShdw>
          </a:effectLst>
        </p:grpSpPr>
        <p:sp>
          <p:nvSpPr>
            <p:cNvPr id="11" name="Oval 4"/>
            <p:cNvSpPr/>
            <p:nvPr/>
          </p:nvSpPr>
          <p:spPr>
            <a:xfrm>
              <a:off x="395536" y="1340768"/>
              <a:ext cx="360040" cy="556563"/>
            </a:xfrm>
            <a:custGeom>
              <a:avLst/>
              <a:gdLst/>
              <a:ahLst/>
              <a:cxnLst/>
              <a:rect l="l" t="t" r="r" b="b"/>
              <a:pathLst>
                <a:path w="360040" h="556563">
                  <a:moveTo>
                    <a:pt x="257632" y="0"/>
                  </a:moveTo>
                  <a:lnTo>
                    <a:pt x="313240" y="45748"/>
                  </a:lnTo>
                  <a:lnTo>
                    <a:pt x="188495" y="197377"/>
                  </a:lnTo>
                  <a:cubicBezTo>
                    <a:pt x="283998" y="201161"/>
                    <a:pt x="360040" y="279972"/>
                    <a:pt x="360040" y="376543"/>
                  </a:cubicBezTo>
                  <a:cubicBezTo>
                    <a:pt x="360040" y="475965"/>
                    <a:pt x="279442" y="556563"/>
                    <a:pt x="180020" y="556563"/>
                  </a:cubicBezTo>
                  <a:cubicBezTo>
                    <a:pt x="80598" y="556563"/>
                    <a:pt x="0" y="475965"/>
                    <a:pt x="0" y="376543"/>
                  </a:cubicBezTo>
                  <a:cubicBezTo>
                    <a:pt x="0" y="341669"/>
                    <a:pt x="9917" y="309110"/>
                    <a:pt x="29814" y="283234"/>
                  </a:cubicBezTo>
                  <a:lnTo>
                    <a:pt x="26714" y="28068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Oval 4"/>
            <p:cNvSpPr/>
            <p:nvPr/>
          </p:nvSpPr>
          <p:spPr>
            <a:xfrm>
              <a:off x="789484" y="1340768"/>
              <a:ext cx="360040" cy="556563"/>
            </a:xfrm>
            <a:custGeom>
              <a:avLst/>
              <a:gdLst/>
              <a:ahLst/>
              <a:cxnLst/>
              <a:rect l="l" t="t" r="r" b="b"/>
              <a:pathLst>
                <a:path w="360040" h="556563">
                  <a:moveTo>
                    <a:pt x="257632" y="0"/>
                  </a:moveTo>
                  <a:lnTo>
                    <a:pt x="313240" y="45748"/>
                  </a:lnTo>
                  <a:lnTo>
                    <a:pt x="188495" y="197377"/>
                  </a:lnTo>
                  <a:cubicBezTo>
                    <a:pt x="283998" y="201161"/>
                    <a:pt x="360040" y="279972"/>
                    <a:pt x="360040" y="376543"/>
                  </a:cubicBezTo>
                  <a:cubicBezTo>
                    <a:pt x="360040" y="475965"/>
                    <a:pt x="279442" y="556563"/>
                    <a:pt x="180020" y="556563"/>
                  </a:cubicBezTo>
                  <a:cubicBezTo>
                    <a:pt x="80598" y="556563"/>
                    <a:pt x="0" y="475965"/>
                    <a:pt x="0" y="376543"/>
                  </a:cubicBezTo>
                  <a:cubicBezTo>
                    <a:pt x="0" y="341669"/>
                    <a:pt x="9917" y="309110"/>
                    <a:pt x="29814" y="283234"/>
                  </a:cubicBezTo>
                  <a:lnTo>
                    <a:pt x="26714" y="28068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16" name="Group 15"/>
          <p:cNvGrpSpPr/>
          <p:nvPr/>
        </p:nvGrpSpPr>
        <p:grpSpPr>
          <a:xfrm rot="10800000">
            <a:off x="8413761" y="3140968"/>
            <a:ext cx="432048" cy="318920"/>
            <a:chOff x="395536" y="1340768"/>
            <a:chExt cx="753988" cy="556563"/>
          </a:xfrm>
          <a:effectLst>
            <a:outerShdw blurRad="63500" sx="102000" sy="102000" algn="ctr" rotWithShape="0">
              <a:prstClr val="black">
                <a:alpha val="40000"/>
              </a:prstClr>
            </a:outerShdw>
          </a:effectLst>
        </p:grpSpPr>
        <p:sp>
          <p:nvSpPr>
            <p:cNvPr id="17" name="Oval 4"/>
            <p:cNvSpPr/>
            <p:nvPr/>
          </p:nvSpPr>
          <p:spPr>
            <a:xfrm>
              <a:off x="395536" y="1340768"/>
              <a:ext cx="360040" cy="556563"/>
            </a:xfrm>
            <a:custGeom>
              <a:avLst/>
              <a:gdLst/>
              <a:ahLst/>
              <a:cxnLst/>
              <a:rect l="l" t="t" r="r" b="b"/>
              <a:pathLst>
                <a:path w="360040" h="556563">
                  <a:moveTo>
                    <a:pt x="257632" y="0"/>
                  </a:moveTo>
                  <a:lnTo>
                    <a:pt x="313240" y="45748"/>
                  </a:lnTo>
                  <a:lnTo>
                    <a:pt x="188495" y="197377"/>
                  </a:lnTo>
                  <a:cubicBezTo>
                    <a:pt x="283998" y="201161"/>
                    <a:pt x="360040" y="279972"/>
                    <a:pt x="360040" y="376543"/>
                  </a:cubicBezTo>
                  <a:cubicBezTo>
                    <a:pt x="360040" y="475965"/>
                    <a:pt x="279442" y="556563"/>
                    <a:pt x="180020" y="556563"/>
                  </a:cubicBezTo>
                  <a:cubicBezTo>
                    <a:pt x="80598" y="556563"/>
                    <a:pt x="0" y="475965"/>
                    <a:pt x="0" y="376543"/>
                  </a:cubicBezTo>
                  <a:cubicBezTo>
                    <a:pt x="0" y="341669"/>
                    <a:pt x="9917" y="309110"/>
                    <a:pt x="29814" y="283234"/>
                  </a:cubicBezTo>
                  <a:lnTo>
                    <a:pt x="26714" y="28068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Oval 4"/>
            <p:cNvSpPr/>
            <p:nvPr/>
          </p:nvSpPr>
          <p:spPr>
            <a:xfrm>
              <a:off x="789484" y="1340768"/>
              <a:ext cx="360040" cy="556563"/>
            </a:xfrm>
            <a:custGeom>
              <a:avLst/>
              <a:gdLst/>
              <a:ahLst/>
              <a:cxnLst/>
              <a:rect l="l" t="t" r="r" b="b"/>
              <a:pathLst>
                <a:path w="360040" h="556563">
                  <a:moveTo>
                    <a:pt x="257632" y="0"/>
                  </a:moveTo>
                  <a:lnTo>
                    <a:pt x="313240" y="45748"/>
                  </a:lnTo>
                  <a:lnTo>
                    <a:pt x="188495" y="197377"/>
                  </a:lnTo>
                  <a:cubicBezTo>
                    <a:pt x="283998" y="201161"/>
                    <a:pt x="360040" y="279972"/>
                    <a:pt x="360040" y="376543"/>
                  </a:cubicBezTo>
                  <a:cubicBezTo>
                    <a:pt x="360040" y="475965"/>
                    <a:pt x="279442" y="556563"/>
                    <a:pt x="180020" y="556563"/>
                  </a:cubicBezTo>
                  <a:cubicBezTo>
                    <a:pt x="80598" y="556563"/>
                    <a:pt x="0" y="475965"/>
                    <a:pt x="0" y="376543"/>
                  </a:cubicBezTo>
                  <a:cubicBezTo>
                    <a:pt x="0" y="341669"/>
                    <a:pt x="9917" y="309110"/>
                    <a:pt x="29814" y="283234"/>
                  </a:cubicBezTo>
                  <a:lnTo>
                    <a:pt x="26714" y="28068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13" name="Footer Placeholder 3"/>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14" name="Slide Number Placeholder 4"/>
          <p:cNvSpPr>
            <a:spLocks noGrp="1"/>
          </p:cNvSpPr>
          <p:nvPr>
            <p:ph type="sldNum" sz="quarter" idx="12"/>
          </p:nvPr>
        </p:nvSpPr>
        <p:spPr>
          <a:xfrm>
            <a:off x="7857066" y="6356351"/>
            <a:ext cx="658283" cy="365125"/>
          </a:xfrm>
        </p:spPr>
        <p:txBody>
          <a:bodyPr/>
          <a:lstStyle/>
          <a:p>
            <a:fld id="{D34C24A4-3ACA-4A7E-A723-41D3A274CF63}" type="slidenum">
              <a:rPr lang="en-US" smtClean="0"/>
              <a:t>17</a:t>
            </a:fld>
            <a:endParaRPr lang="en-US"/>
          </a:p>
        </p:txBody>
      </p:sp>
    </p:spTree>
    <p:extLst>
      <p:ext uri="{BB962C8B-B14F-4D97-AF65-F5344CB8AC3E}">
        <p14:creationId xmlns:p14="http://schemas.microsoft.com/office/powerpoint/2010/main" val="30180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500"/>
                            </p:stCondLst>
                            <p:childTnLst>
                              <p:par>
                                <p:cTn id="15" presetID="53" presetClass="entr" presetSubtype="528"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fltVal val="0.5"/>
                                          </p:val>
                                        </p:tav>
                                        <p:tav tm="100000">
                                          <p:val>
                                            <p:strVal val="#ppt_x"/>
                                          </p:val>
                                        </p:tav>
                                      </p:tavLst>
                                    </p:anim>
                                    <p:anim calcmode="lin" valueType="num">
                                      <p:cBhvr>
                                        <p:cTn id="21" dur="500" fill="hold"/>
                                        <p:tgtEl>
                                          <p:spTgt spid="16"/>
                                        </p:tgtEl>
                                        <p:attrNameLst>
                                          <p:attrName>ppt_y</p:attrName>
                                        </p:attrNameLst>
                                      </p:cBhvr>
                                      <p:tavLst>
                                        <p:tav tm="0">
                                          <p:val>
                                            <p:fltVal val="0.5"/>
                                          </p:val>
                                        </p:tav>
                                        <p:tav tm="100000">
                                          <p:val>
                                            <p:strVal val="#ppt_y"/>
                                          </p:val>
                                        </p:tav>
                                      </p:tavLst>
                                    </p:anim>
                                  </p:childTnLst>
                                </p:cTn>
                              </p:par>
                              <p:par>
                                <p:cTn id="22" presetID="53" presetClass="entr" presetSubtype="52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fltVal val="0.5"/>
                                          </p:val>
                                        </p:tav>
                                        <p:tav tm="100000">
                                          <p:val>
                                            <p:strVal val="#ppt_x"/>
                                          </p:val>
                                        </p:tav>
                                      </p:tavLst>
                                    </p:anim>
                                    <p:anim calcmode="lin" valueType="num">
                                      <p:cBhvr>
                                        <p:cTn id="28" dur="500" fill="hold"/>
                                        <p:tgtEl>
                                          <p:spTgt spid="10"/>
                                        </p:tgtEl>
                                        <p:attrNameLst>
                                          <p:attrName>ppt_y</p:attrName>
                                        </p:attrNameLst>
                                      </p:cBhvr>
                                      <p:tavLst>
                                        <p:tav tm="0">
                                          <p:val>
                                            <p:fltVal val="0.5"/>
                                          </p:val>
                                        </p:tav>
                                        <p:tav tm="100000">
                                          <p:val>
                                            <p:strVal val="#ppt_y"/>
                                          </p:val>
                                        </p:tav>
                                      </p:tavLst>
                                    </p:anim>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0" y="60325"/>
            <a:ext cx="7519988" cy="581025"/>
          </a:xfrm>
        </p:spPr>
        <p:txBody>
          <a:bodyPr/>
          <a:lstStyle/>
          <a:p>
            <a:pPr marL="0" indent="0">
              <a:buNone/>
            </a:pPr>
            <a:r>
              <a:rPr lang="en-US" dirty="0">
                <a:solidFill>
                  <a:schemeClr val="tx1"/>
                </a:solidFill>
              </a:rPr>
              <a:t>Disconnected People &amp; Systems</a:t>
            </a:r>
          </a:p>
        </p:txBody>
      </p:sp>
      <p:graphicFrame>
        <p:nvGraphicFramePr>
          <p:cNvPr id="3" name="Chart 2"/>
          <p:cNvGraphicFramePr/>
          <p:nvPr>
            <p:extLst/>
          </p:nvPr>
        </p:nvGraphicFramePr>
        <p:xfrm>
          <a:off x="1475657" y="1778826"/>
          <a:ext cx="2439925" cy="195244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2235388" y="1484784"/>
            <a:ext cx="4673224" cy="338554"/>
          </a:xfrm>
          <a:prstGeom prst="rect">
            <a:avLst/>
          </a:prstGeom>
          <a:noFill/>
        </p:spPr>
        <p:txBody>
          <a:bodyPr wrap="square" rtlCol="0">
            <a:spAutoFit/>
          </a:bodyPr>
          <a:lstStyle/>
          <a:p>
            <a:pPr algn="ctr"/>
            <a:r>
              <a:rPr lang="en-US" sz="1600" b="1" dirty="0">
                <a:solidFill>
                  <a:schemeClr val="tx1">
                    <a:lumMod val="50000"/>
                    <a:lumOff val="50000"/>
                  </a:schemeClr>
                </a:solidFill>
                <a:latin typeface="+mj-lt"/>
                <a:cs typeface="Segoe UI Light" panose="020B0502040204020203" pitchFamily="34" charset="0"/>
              </a:rPr>
              <a:t>Access to Real-time Project Data?</a:t>
            </a:r>
          </a:p>
        </p:txBody>
      </p:sp>
      <p:graphicFrame>
        <p:nvGraphicFramePr>
          <p:cNvPr id="5" name="Chart 4"/>
          <p:cNvGraphicFramePr/>
          <p:nvPr>
            <p:extLst/>
          </p:nvPr>
        </p:nvGraphicFramePr>
        <p:xfrm>
          <a:off x="5220073" y="1727147"/>
          <a:ext cx="2534437" cy="1946358"/>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2235388" y="3645024"/>
            <a:ext cx="4673224" cy="338554"/>
          </a:xfrm>
          <a:prstGeom prst="rect">
            <a:avLst/>
          </a:prstGeom>
          <a:noFill/>
        </p:spPr>
        <p:txBody>
          <a:bodyPr wrap="square" rtlCol="0">
            <a:spAutoFit/>
          </a:bodyPr>
          <a:lstStyle/>
          <a:p>
            <a:pPr algn="ctr"/>
            <a:r>
              <a:rPr lang="en-US" sz="1600" b="1" dirty="0">
                <a:solidFill>
                  <a:schemeClr val="tx1">
                    <a:lumMod val="50000"/>
                    <a:lumOff val="50000"/>
                  </a:schemeClr>
                </a:solidFill>
                <a:latin typeface="+mj-lt"/>
                <a:cs typeface="Segoe UI Light" panose="020B0502040204020203" pitchFamily="34" charset="0"/>
              </a:rPr>
              <a:t>Fully Integrated Project Controls System?</a:t>
            </a:r>
          </a:p>
        </p:txBody>
      </p:sp>
      <p:graphicFrame>
        <p:nvGraphicFramePr>
          <p:cNvPr id="9" name="Chart 8"/>
          <p:cNvGraphicFramePr/>
          <p:nvPr>
            <p:extLst/>
          </p:nvPr>
        </p:nvGraphicFramePr>
        <p:xfrm>
          <a:off x="1475657" y="4010515"/>
          <a:ext cx="2439925" cy="1828449"/>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p:cNvSpPr txBox="1"/>
          <p:nvPr/>
        </p:nvSpPr>
        <p:spPr>
          <a:xfrm>
            <a:off x="310711" y="1778826"/>
            <a:ext cx="1020936" cy="307777"/>
          </a:xfrm>
          <a:prstGeom prst="rect">
            <a:avLst/>
          </a:prstGeom>
          <a:noFill/>
        </p:spPr>
        <p:txBody>
          <a:bodyPr wrap="square" rtlCol="0">
            <a:spAutoFit/>
          </a:bodyPr>
          <a:lstStyle/>
          <a:p>
            <a:r>
              <a:rPr lang="en-US" sz="1400" dirty="0">
                <a:solidFill>
                  <a:schemeClr val="accent1"/>
                </a:solidFill>
                <a:latin typeface="Segoe UI" panose="020B0502040204020203" pitchFamily="34" charset="0"/>
                <a:ea typeface="Segoe UI" panose="020B0502040204020203" pitchFamily="34" charset="0"/>
                <a:cs typeface="Segoe UI" panose="020B0502040204020203" pitchFamily="34" charset="0"/>
              </a:rPr>
              <a:t>Owners</a:t>
            </a:r>
          </a:p>
        </p:txBody>
      </p:sp>
      <p:sp>
        <p:nvSpPr>
          <p:cNvPr id="12" name="TextBox 11"/>
          <p:cNvSpPr txBox="1"/>
          <p:nvPr/>
        </p:nvSpPr>
        <p:spPr>
          <a:xfrm>
            <a:off x="7236296" y="1778826"/>
            <a:ext cx="1230548" cy="307777"/>
          </a:xfrm>
          <a:prstGeom prst="rect">
            <a:avLst/>
          </a:prstGeom>
          <a:noFill/>
        </p:spPr>
        <p:txBody>
          <a:bodyPr wrap="square" rtlCol="0">
            <a:spAutoFit/>
          </a:bodyPr>
          <a:lstStyle/>
          <a:p>
            <a:r>
              <a:rPr lang="en-US" sz="1400" dirty="0">
                <a:solidFill>
                  <a:schemeClr val="accent1"/>
                </a:solidFill>
                <a:latin typeface="Segoe UI" panose="020B0502040204020203" pitchFamily="34" charset="0"/>
                <a:ea typeface="Segoe UI" panose="020B0502040204020203" pitchFamily="34" charset="0"/>
                <a:cs typeface="Segoe UI" panose="020B0502040204020203" pitchFamily="34" charset="0"/>
              </a:rPr>
              <a:t>Contractors</a:t>
            </a:r>
          </a:p>
        </p:txBody>
      </p:sp>
      <p:graphicFrame>
        <p:nvGraphicFramePr>
          <p:cNvPr id="13" name="Chart 12"/>
          <p:cNvGraphicFramePr/>
          <p:nvPr>
            <p:extLst/>
          </p:nvPr>
        </p:nvGraphicFramePr>
        <p:xfrm>
          <a:off x="5299627" y="4065837"/>
          <a:ext cx="2439925" cy="1828449"/>
        </p:xfrm>
        <a:graphic>
          <a:graphicData uri="http://schemas.openxmlformats.org/drawingml/2006/chart">
            <c:chart xmlns:c="http://schemas.openxmlformats.org/drawingml/2006/chart" xmlns:r="http://schemas.openxmlformats.org/officeDocument/2006/relationships" r:id="rId6"/>
          </a:graphicData>
        </a:graphic>
      </p:graphicFrame>
      <p:sp>
        <p:nvSpPr>
          <p:cNvPr id="14" name="Rectangle 13"/>
          <p:cNvSpPr/>
          <p:nvPr/>
        </p:nvSpPr>
        <p:spPr>
          <a:xfrm>
            <a:off x="4355976" y="5713512"/>
            <a:ext cx="4680520" cy="276999"/>
          </a:xfrm>
          <a:prstGeom prst="rect">
            <a:avLst/>
          </a:prstGeom>
        </p:spPr>
        <p:txBody>
          <a:bodyPr wrap="square">
            <a:spAutoFit/>
          </a:bodyPr>
          <a:lstStyle/>
          <a:p>
            <a:pPr algn="r"/>
            <a:r>
              <a:rPr lang="en-US" sz="1200" i="1" dirty="0"/>
              <a:t>KPMG: Global Construction Survey</a:t>
            </a:r>
          </a:p>
        </p:txBody>
      </p:sp>
      <p:sp>
        <p:nvSpPr>
          <p:cNvPr id="15" name="Footer Placeholder 3"/>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16" name="Slide Number Placeholder 4"/>
          <p:cNvSpPr>
            <a:spLocks noGrp="1"/>
          </p:cNvSpPr>
          <p:nvPr>
            <p:ph type="sldNum" sz="quarter" idx="12"/>
          </p:nvPr>
        </p:nvSpPr>
        <p:spPr>
          <a:xfrm>
            <a:off x="7857066" y="6356351"/>
            <a:ext cx="658283" cy="365125"/>
          </a:xfrm>
        </p:spPr>
        <p:txBody>
          <a:bodyPr/>
          <a:lstStyle/>
          <a:p>
            <a:fld id="{D34C24A4-3ACA-4A7E-A723-41D3A274CF63}" type="slidenum">
              <a:rPr lang="en-US" smtClean="0"/>
              <a:t>18</a:t>
            </a:fld>
            <a:endParaRPr lang="en-US"/>
          </a:p>
        </p:txBody>
      </p:sp>
    </p:spTree>
    <p:extLst>
      <p:ext uri="{BB962C8B-B14F-4D97-AF65-F5344CB8AC3E}">
        <p14:creationId xmlns:p14="http://schemas.microsoft.com/office/powerpoint/2010/main" val="388899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fade">
                                      <p:cBhvr>
                                        <p:cTn id="19" dur="500"/>
                                        <p:tgtEl>
                                          <p:spTgt spid="3">
                                            <p:graphicEl>
                                              <a:chart seriesIdx="-3" categoryIdx="-3" bldStep="gridLegend"/>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fade">
                                      <p:cBhvr>
                                        <p:cTn id="22" dur="500"/>
                                        <p:tgtEl>
                                          <p:spTgt spid="3">
                                            <p:graphicEl>
                                              <a:chart seriesIdx="-4" categoryIdx="0" bldStep="category"/>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fade">
                                      <p:cBhvr>
                                        <p:cTn id="25" dur="500"/>
                                        <p:tgtEl>
                                          <p:spTgt spid="3">
                                            <p:graphicEl>
                                              <a:chart seriesIdx="-4" categoryIdx="1" bldStep="category"/>
                                            </p:graphicEl>
                                          </p:spTgt>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29" dur="500"/>
                                        <p:tgtEl>
                                          <p:spTgt spid="5">
                                            <p:graphicEl>
                                              <a:chart seriesIdx="-3" categoryIdx="-3" bldStep="gridLegend"/>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fade">
                                      <p:cBhvr>
                                        <p:cTn id="32" dur="500"/>
                                        <p:tgtEl>
                                          <p:spTgt spid="5">
                                            <p:graphicEl>
                                              <a:chart seriesIdx="-4" categoryIdx="0" bldStep="category"/>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fade">
                                      <p:cBhvr>
                                        <p:cTn id="35" dur="500"/>
                                        <p:tgtEl>
                                          <p:spTgt spid="5">
                                            <p:graphicEl>
                                              <a:chart seriesIdx="-4" categoryIdx="1" bldStep="category"/>
                                            </p:graphicEl>
                                          </p:spTgt>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fade">
                                      <p:cBhvr>
                                        <p:cTn id="43" dur="500"/>
                                        <p:tgtEl>
                                          <p:spTgt spid="9">
                                            <p:graphicEl>
                                              <a:chart seriesIdx="-3" categoryIdx="-3" bldStep="gridLegend"/>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graphicEl>
                                              <a:chart seriesIdx="-4" categoryIdx="0" bldStep="category"/>
                                            </p:graphicEl>
                                          </p:spTgt>
                                        </p:tgtEl>
                                        <p:attrNameLst>
                                          <p:attrName>style.visibility</p:attrName>
                                        </p:attrNameLst>
                                      </p:cBhvr>
                                      <p:to>
                                        <p:strVal val="visible"/>
                                      </p:to>
                                    </p:set>
                                    <p:animEffect transition="in" filter="fade">
                                      <p:cBhvr>
                                        <p:cTn id="46" dur="500"/>
                                        <p:tgtEl>
                                          <p:spTgt spid="9">
                                            <p:graphicEl>
                                              <a:chart seriesIdx="-4" categoryIdx="0" bldStep="category"/>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
                                            <p:graphicEl>
                                              <a:chart seriesIdx="-4" categoryIdx="1" bldStep="category"/>
                                            </p:graphicEl>
                                          </p:spTgt>
                                        </p:tgtEl>
                                        <p:attrNameLst>
                                          <p:attrName>style.visibility</p:attrName>
                                        </p:attrNameLst>
                                      </p:cBhvr>
                                      <p:to>
                                        <p:strVal val="visible"/>
                                      </p:to>
                                    </p:set>
                                    <p:animEffect transition="in" filter="fade">
                                      <p:cBhvr>
                                        <p:cTn id="49" dur="500"/>
                                        <p:tgtEl>
                                          <p:spTgt spid="9">
                                            <p:graphicEl>
                                              <a:chart seriesIdx="-4" categoryIdx="1" bldStep="category"/>
                                            </p:graphicEl>
                                          </p:spTgt>
                                        </p:tgtEl>
                                      </p:cBhvr>
                                    </p:animEffect>
                                  </p:childTnLst>
                                </p:cTn>
                              </p:par>
                            </p:childTnLst>
                          </p:cTn>
                        </p:par>
                        <p:par>
                          <p:cTn id="50" fill="hold">
                            <p:stCondLst>
                              <p:cond delay="3500"/>
                            </p:stCondLst>
                            <p:childTnLst>
                              <p:par>
                                <p:cTn id="51" presetID="10" presetClass="entr" presetSubtype="0" fill="hold" grpId="0" nodeType="afterEffect">
                                  <p:stCondLst>
                                    <p:cond delay="0"/>
                                  </p:stCondLst>
                                  <p:childTnLst>
                                    <p:set>
                                      <p:cBhvr>
                                        <p:cTn id="52" dur="1" fill="hold">
                                          <p:stCondLst>
                                            <p:cond delay="0"/>
                                          </p:stCondLst>
                                        </p:cTn>
                                        <p:tgtEl>
                                          <p:spTgt spid="13">
                                            <p:graphicEl>
                                              <a:chart seriesIdx="-3" categoryIdx="-3" bldStep="gridLegend"/>
                                            </p:graphicEl>
                                          </p:spTgt>
                                        </p:tgtEl>
                                        <p:attrNameLst>
                                          <p:attrName>style.visibility</p:attrName>
                                        </p:attrNameLst>
                                      </p:cBhvr>
                                      <p:to>
                                        <p:strVal val="visible"/>
                                      </p:to>
                                    </p:set>
                                    <p:animEffect transition="in" filter="fade">
                                      <p:cBhvr>
                                        <p:cTn id="53" dur="500"/>
                                        <p:tgtEl>
                                          <p:spTgt spid="13">
                                            <p:graphicEl>
                                              <a:chart seriesIdx="-3" categoryIdx="-3" bldStep="gridLegend"/>
                                            </p:graphic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
                                            <p:graphicEl>
                                              <a:chart seriesIdx="-4" categoryIdx="0" bldStep="category"/>
                                            </p:graphicEl>
                                          </p:spTgt>
                                        </p:tgtEl>
                                        <p:attrNameLst>
                                          <p:attrName>style.visibility</p:attrName>
                                        </p:attrNameLst>
                                      </p:cBhvr>
                                      <p:to>
                                        <p:strVal val="visible"/>
                                      </p:to>
                                    </p:set>
                                    <p:animEffect transition="in" filter="fade">
                                      <p:cBhvr>
                                        <p:cTn id="56" dur="500"/>
                                        <p:tgtEl>
                                          <p:spTgt spid="13">
                                            <p:graphicEl>
                                              <a:chart seriesIdx="-4" categoryIdx="0" bldStep="category"/>
                                            </p:graphic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3">
                                            <p:graphicEl>
                                              <a:chart seriesIdx="-4" categoryIdx="1" bldStep="category"/>
                                            </p:graphicEl>
                                          </p:spTgt>
                                        </p:tgtEl>
                                        <p:attrNameLst>
                                          <p:attrName>style.visibility</p:attrName>
                                        </p:attrNameLst>
                                      </p:cBhvr>
                                      <p:to>
                                        <p:strVal val="visible"/>
                                      </p:to>
                                    </p:set>
                                    <p:animEffect transition="in" filter="fade">
                                      <p:cBhvr>
                                        <p:cTn id="59" dur="500"/>
                                        <p:tgtEl>
                                          <p:spTgt spid="13">
                                            <p:graphicEl>
                                              <a:chart seriesIdx="-4" categoryIdx="1"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Chart bld="category"/>
        </p:bldSub>
      </p:bldGraphic>
      <p:bldP spid="4" grpId="0"/>
      <p:bldGraphic spid="5" grpId="0" uiExpand="1">
        <p:bldSub>
          <a:bldChart bld="category"/>
        </p:bldSub>
      </p:bldGraphic>
      <p:bldP spid="7" grpId="0"/>
      <p:bldGraphic spid="9" grpId="0" uiExpand="1">
        <p:bldSub>
          <a:bldChart bld="category"/>
        </p:bldSub>
      </p:bldGraphic>
      <p:bldP spid="11" grpId="0"/>
      <p:bldP spid="12" grpId="0"/>
      <p:bldGraphic spid="13" grpId="0" uiExpand="1">
        <p:bldSub>
          <a:bldChart bld="category"/>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10203"/>
          <a:stretch/>
        </p:blipFill>
        <p:spPr>
          <a:xfrm>
            <a:off x="0" y="2497842"/>
            <a:ext cx="9144000" cy="3503660"/>
          </a:xfrm>
          <a:prstGeom prst="rect">
            <a:avLst/>
          </a:prstGeom>
        </p:spPr>
      </p:pic>
      <p:sp>
        <p:nvSpPr>
          <p:cNvPr id="497" name="Rectangle 496"/>
          <p:cNvSpPr/>
          <p:nvPr/>
        </p:nvSpPr>
        <p:spPr>
          <a:xfrm>
            <a:off x="3353206" y="2802873"/>
            <a:ext cx="2358393" cy="1447612"/>
          </a:xfrm>
          <a:prstGeom prst="rect">
            <a:avLst/>
          </a:prstGeom>
          <a:blipFill>
            <a:blip r:embed="rId4"/>
            <a:stretch>
              <a:fillRect/>
            </a:stretch>
          </a:blipFill>
          <a:ln>
            <a:noFill/>
          </a:ln>
          <a:effectLst>
            <a:innerShdw blurRad="228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tIns="242968" rtlCol="0" anchor="ctr"/>
          <a:lstStyle/>
          <a:p>
            <a:pPr algn="ctr" defTabSz="685834"/>
            <a:r>
              <a:rPr lang="en-GB" sz="5175" dirty="0">
                <a:solidFill>
                  <a:srgbClr val="000000"/>
                </a:solidFill>
                <a:effectLst>
                  <a:outerShdw blurRad="38100" dist="38100" dir="2700000" algn="tl">
                    <a:srgbClr val="000000">
                      <a:alpha val="43137"/>
                    </a:srgbClr>
                  </a:outerShdw>
                </a:effectLst>
              </a:rPr>
              <a:t>?</a:t>
            </a:r>
          </a:p>
        </p:txBody>
      </p:sp>
      <p:sp>
        <p:nvSpPr>
          <p:cNvPr id="498" name="Rectangle 497"/>
          <p:cNvSpPr/>
          <p:nvPr/>
        </p:nvSpPr>
        <p:spPr>
          <a:xfrm>
            <a:off x="3367578" y="2804924"/>
            <a:ext cx="2331056" cy="353802"/>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4"/>
            <a:r>
              <a:rPr lang="en-GB" sz="1050" dirty="0">
                <a:solidFill>
                  <a:srgbClr val="FFFFFF"/>
                </a:solidFill>
              </a:rPr>
              <a:t>PROGRESS &amp; PERFORMANCE</a:t>
            </a:r>
          </a:p>
        </p:txBody>
      </p:sp>
      <p:sp>
        <p:nvSpPr>
          <p:cNvPr id="6" name="TextBox 5"/>
          <p:cNvSpPr txBox="1"/>
          <p:nvPr/>
        </p:nvSpPr>
        <p:spPr>
          <a:xfrm>
            <a:off x="1818440" y="3837055"/>
            <a:ext cx="863888" cy="375869"/>
          </a:xfrm>
          <a:prstGeom prst="rect">
            <a:avLst/>
          </a:prstGeom>
          <a:solidFill>
            <a:schemeClr val="accent4"/>
          </a:solidFill>
          <a:effectLst/>
        </p:spPr>
        <p:txBody>
          <a:bodyPr wrap="square" lIns="67491" rIns="67491" rtlCol="0" anchor="ctr">
            <a:noAutofit/>
          </a:bodyPr>
          <a:lstStyle/>
          <a:p>
            <a:pPr defTabSz="685834"/>
            <a:r>
              <a:rPr lang="en-US" sz="938" dirty="0">
                <a:solidFill>
                  <a:srgbClr val="FFFFFF"/>
                </a:solidFill>
                <a:cs typeface="Arial" charset="0"/>
              </a:rPr>
              <a:t>Design &amp; Engineering</a:t>
            </a:r>
          </a:p>
        </p:txBody>
      </p:sp>
      <p:sp>
        <p:nvSpPr>
          <p:cNvPr id="8" name="TextBox 7"/>
          <p:cNvSpPr txBox="1"/>
          <p:nvPr/>
        </p:nvSpPr>
        <p:spPr>
          <a:xfrm>
            <a:off x="6547960" y="3837055"/>
            <a:ext cx="863888" cy="375869"/>
          </a:xfrm>
          <a:prstGeom prst="rect">
            <a:avLst/>
          </a:prstGeom>
          <a:solidFill>
            <a:schemeClr val="accent4"/>
          </a:solidFill>
          <a:effectLst/>
        </p:spPr>
        <p:txBody>
          <a:bodyPr wrap="square" lIns="67491" rIns="67491" rtlCol="0" anchor="ctr">
            <a:noAutofit/>
          </a:bodyPr>
          <a:lstStyle/>
          <a:p>
            <a:pPr defTabSz="685834"/>
            <a:r>
              <a:rPr lang="en-US" sz="938" dirty="0">
                <a:solidFill>
                  <a:srgbClr val="FFFFFF"/>
                </a:solidFill>
                <a:cs typeface="Arial" charset="0"/>
              </a:rPr>
              <a:t>Construction</a:t>
            </a:r>
          </a:p>
        </p:txBody>
      </p:sp>
      <p:sp>
        <p:nvSpPr>
          <p:cNvPr id="7" name="TextBox 6"/>
          <p:cNvSpPr txBox="1"/>
          <p:nvPr/>
        </p:nvSpPr>
        <p:spPr>
          <a:xfrm>
            <a:off x="8000488" y="2523612"/>
            <a:ext cx="863888" cy="375869"/>
          </a:xfrm>
          <a:prstGeom prst="rect">
            <a:avLst/>
          </a:prstGeom>
          <a:solidFill>
            <a:schemeClr val="accent1"/>
          </a:solidFill>
          <a:effectLst/>
        </p:spPr>
        <p:txBody>
          <a:bodyPr wrap="square" lIns="67491" rIns="67491" rtlCol="0" anchor="ctr">
            <a:noAutofit/>
          </a:bodyPr>
          <a:lstStyle/>
          <a:p>
            <a:pPr defTabSz="685834"/>
            <a:r>
              <a:rPr lang="en-US" sz="938" dirty="0">
                <a:solidFill>
                  <a:srgbClr val="FFFFFF"/>
                </a:solidFill>
                <a:cs typeface="Arial" charset="0"/>
              </a:rPr>
              <a:t>Procurement</a:t>
            </a:r>
          </a:p>
        </p:txBody>
      </p:sp>
      <p:sp>
        <p:nvSpPr>
          <p:cNvPr id="5" name="TextBox 4"/>
          <p:cNvSpPr txBox="1"/>
          <p:nvPr/>
        </p:nvSpPr>
        <p:spPr>
          <a:xfrm>
            <a:off x="803131" y="3834291"/>
            <a:ext cx="863888" cy="375869"/>
          </a:xfrm>
          <a:prstGeom prst="rect">
            <a:avLst/>
          </a:prstGeom>
          <a:solidFill>
            <a:schemeClr val="accent2">
              <a:lumMod val="75000"/>
            </a:schemeClr>
          </a:solidFill>
          <a:effectLst/>
        </p:spPr>
        <p:txBody>
          <a:bodyPr wrap="square" lIns="67491" rIns="67491" rtlCol="0" anchor="ctr">
            <a:noAutofit/>
          </a:bodyPr>
          <a:lstStyle/>
          <a:p>
            <a:pPr defTabSz="685834"/>
            <a:r>
              <a:rPr lang="en-US" sz="938" dirty="0">
                <a:solidFill>
                  <a:srgbClr val="FFFFFF"/>
                </a:solidFill>
                <a:cs typeface="Arial" charset="0"/>
              </a:rPr>
              <a:t>Project Forecasts</a:t>
            </a:r>
          </a:p>
        </p:txBody>
      </p:sp>
      <p:sp>
        <p:nvSpPr>
          <p:cNvPr id="4" name="TextBox 3"/>
          <p:cNvSpPr txBox="1"/>
          <p:nvPr/>
        </p:nvSpPr>
        <p:spPr>
          <a:xfrm>
            <a:off x="1326024" y="2523612"/>
            <a:ext cx="863888" cy="375869"/>
          </a:xfrm>
          <a:prstGeom prst="rect">
            <a:avLst/>
          </a:prstGeom>
          <a:solidFill>
            <a:schemeClr val="accent3"/>
          </a:solidFill>
          <a:effectLst/>
        </p:spPr>
        <p:txBody>
          <a:bodyPr wrap="square" lIns="67491" rIns="67491" rtlCol="0" anchor="ctr">
            <a:noAutofit/>
          </a:bodyPr>
          <a:lstStyle/>
          <a:p>
            <a:pPr defTabSz="685834"/>
            <a:r>
              <a:rPr lang="en-US" sz="938" dirty="0">
                <a:solidFill>
                  <a:srgbClr val="FFFFFF"/>
                </a:solidFill>
                <a:cs typeface="Arial" charset="0"/>
              </a:rPr>
              <a:t>Project Budgets</a:t>
            </a:r>
          </a:p>
        </p:txBody>
      </p:sp>
      <p:sp>
        <p:nvSpPr>
          <p:cNvPr id="9" name="TextBox 8"/>
          <p:cNvSpPr txBox="1"/>
          <p:nvPr/>
        </p:nvSpPr>
        <p:spPr>
          <a:xfrm>
            <a:off x="7552242" y="3837055"/>
            <a:ext cx="863888" cy="375869"/>
          </a:xfrm>
          <a:prstGeom prst="rect">
            <a:avLst/>
          </a:prstGeom>
          <a:solidFill>
            <a:schemeClr val="accent2">
              <a:lumMod val="75000"/>
            </a:schemeClr>
          </a:solidFill>
          <a:effectLst/>
        </p:spPr>
        <p:txBody>
          <a:bodyPr wrap="square" lIns="67491" rIns="67491" rtlCol="0" anchor="ctr">
            <a:noAutofit/>
          </a:bodyPr>
          <a:lstStyle/>
          <a:p>
            <a:pPr defTabSz="685834"/>
            <a:r>
              <a:rPr lang="en-US" sz="938" dirty="0">
                <a:solidFill>
                  <a:srgbClr val="FFFFFF"/>
                </a:solidFill>
                <a:cs typeface="Arial" charset="0"/>
              </a:rPr>
              <a:t>Finance</a:t>
            </a:r>
          </a:p>
        </p:txBody>
      </p:sp>
      <p:sp>
        <p:nvSpPr>
          <p:cNvPr id="3" name="TextBox 2"/>
          <p:cNvSpPr txBox="1"/>
          <p:nvPr/>
        </p:nvSpPr>
        <p:spPr>
          <a:xfrm>
            <a:off x="307737" y="2523612"/>
            <a:ext cx="863888" cy="375869"/>
          </a:xfrm>
          <a:prstGeom prst="rect">
            <a:avLst/>
          </a:prstGeom>
          <a:solidFill>
            <a:schemeClr val="accent1"/>
          </a:solidFill>
          <a:effectLst/>
        </p:spPr>
        <p:txBody>
          <a:bodyPr wrap="square" lIns="67491" rIns="67491" rtlCol="0" anchor="ctr">
            <a:noAutofit/>
          </a:bodyPr>
          <a:lstStyle/>
          <a:p>
            <a:pPr defTabSz="685834"/>
            <a:r>
              <a:rPr lang="en-US" sz="938" dirty="0">
                <a:solidFill>
                  <a:srgbClr val="FFFFFF"/>
                </a:solidFill>
                <a:cs typeface="Arial" charset="0"/>
              </a:rPr>
              <a:t>Departmental  </a:t>
            </a:r>
          </a:p>
          <a:p>
            <a:pPr defTabSz="685834"/>
            <a:r>
              <a:rPr lang="en-US" sz="938" dirty="0">
                <a:solidFill>
                  <a:srgbClr val="FFFFFF"/>
                </a:solidFill>
                <a:cs typeface="Arial" charset="0"/>
              </a:rPr>
              <a:t>Budgets</a:t>
            </a:r>
          </a:p>
        </p:txBody>
      </p:sp>
      <p:grpSp>
        <p:nvGrpSpPr>
          <p:cNvPr id="163" name="Group 162"/>
          <p:cNvGrpSpPr/>
          <p:nvPr/>
        </p:nvGrpSpPr>
        <p:grpSpPr>
          <a:xfrm>
            <a:off x="307737" y="1666803"/>
            <a:ext cx="869666" cy="820030"/>
            <a:chOff x="2771800" y="1617713"/>
            <a:chExt cx="1436488" cy="1354502"/>
          </a:xfrm>
        </p:grpSpPr>
        <p:sp>
          <p:nvSpPr>
            <p:cNvPr id="164" name="Rectangle 163"/>
            <p:cNvSpPr/>
            <p:nvPr/>
          </p:nvSpPr>
          <p:spPr>
            <a:xfrm>
              <a:off x="2771800" y="1617713"/>
              <a:ext cx="1436488" cy="1354502"/>
            </a:xfrm>
            <a:prstGeom prst="rect">
              <a:avLst/>
            </a:prstGeom>
            <a:solidFill>
              <a:schemeClr val="bg1">
                <a:lumMod val="95000"/>
              </a:schemeClr>
            </a:solidFill>
            <a:ln>
              <a:noFill/>
            </a:ln>
            <a:effectLst>
              <a:outerShdw blurRad="63500" sx="101000" sy="101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3993" tIns="53993" rIns="53993" bIns="53993" rtlCol="0" anchor="ctr"/>
            <a:lstStyle/>
            <a:p>
              <a:pPr algn="ctr" defTabSz="685834"/>
              <a:endParaRPr lang="en-GB" sz="525" dirty="0">
                <a:solidFill>
                  <a:srgbClr val="FFFFFF"/>
                </a:solidFill>
              </a:endParaRPr>
            </a:p>
          </p:txBody>
        </p:sp>
        <p:grpSp>
          <p:nvGrpSpPr>
            <p:cNvPr id="165" name="Group 164"/>
            <p:cNvGrpSpPr/>
            <p:nvPr/>
          </p:nvGrpSpPr>
          <p:grpSpPr>
            <a:xfrm flipH="1" flipV="1">
              <a:off x="3046301" y="1759954"/>
              <a:ext cx="887482" cy="1024317"/>
              <a:chOff x="6586537" y="342900"/>
              <a:chExt cx="1441452" cy="1663701"/>
            </a:xfrm>
          </p:grpSpPr>
          <p:sp>
            <p:nvSpPr>
              <p:cNvPr id="166" name="Freeform 6"/>
              <p:cNvSpPr>
                <a:spLocks/>
              </p:cNvSpPr>
              <p:nvPr/>
            </p:nvSpPr>
            <p:spPr bwMode="auto">
              <a:xfrm>
                <a:off x="6586537" y="1173162"/>
                <a:ext cx="719138" cy="833438"/>
              </a:xfrm>
              <a:custGeom>
                <a:avLst/>
                <a:gdLst>
                  <a:gd name="T0" fmla="*/ 453 w 453"/>
                  <a:gd name="T1" fmla="*/ 0 h 525"/>
                  <a:gd name="T2" fmla="*/ 0 w 453"/>
                  <a:gd name="T3" fmla="*/ 263 h 525"/>
                  <a:gd name="T4" fmla="*/ 0 w 453"/>
                  <a:gd name="T5" fmla="*/ 263 h 525"/>
                  <a:gd name="T6" fmla="*/ 453 w 453"/>
                  <a:gd name="T7" fmla="*/ 525 h 525"/>
                  <a:gd name="T8" fmla="*/ 453 w 453"/>
                  <a:gd name="T9" fmla="*/ 0 h 525"/>
                  <a:gd name="T10" fmla="*/ 453 w 453"/>
                  <a:gd name="T11" fmla="*/ 0 h 525"/>
                </a:gdLst>
                <a:ahLst/>
                <a:cxnLst>
                  <a:cxn ang="0">
                    <a:pos x="T0" y="T1"/>
                  </a:cxn>
                  <a:cxn ang="0">
                    <a:pos x="T2" y="T3"/>
                  </a:cxn>
                  <a:cxn ang="0">
                    <a:pos x="T4" y="T5"/>
                  </a:cxn>
                  <a:cxn ang="0">
                    <a:pos x="T6" y="T7"/>
                  </a:cxn>
                  <a:cxn ang="0">
                    <a:pos x="T8" y="T9"/>
                  </a:cxn>
                  <a:cxn ang="0">
                    <a:pos x="T10" y="T11"/>
                  </a:cxn>
                </a:cxnLst>
                <a:rect l="0" t="0" r="r" b="b"/>
                <a:pathLst>
                  <a:path w="453" h="525">
                    <a:moveTo>
                      <a:pt x="453" y="0"/>
                    </a:moveTo>
                    <a:lnTo>
                      <a:pt x="0" y="263"/>
                    </a:lnTo>
                    <a:lnTo>
                      <a:pt x="0" y="263"/>
                    </a:lnTo>
                    <a:lnTo>
                      <a:pt x="453" y="525"/>
                    </a:lnTo>
                    <a:lnTo>
                      <a:pt x="453" y="0"/>
                    </a:lnTo>
                    <a:lnTo>
                      <a:pt x="453" y="0"/>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67" name="Freeform 7"/>
              <p:cNvSpPr>
                <a:spLocks/>
              </p:cNvSpPr>
              <p:nvPr/>
            </p:nvSpPr>
            <p:spPr bwMode="auto">
              <a:xfrm>
                <a:off x="6586538" y="758825"/>
                <a:ext cx="719138" cy="831850"/>
              </a:xfrm>
              <a:custGeom>
                <a:avLst/>
                <a:gdLst>
                  <a:gd name="T0" fmla="*/ 0 w 453"/>
                  <a:gd name="T1" fmla="*/ 0 h 524"/>
                  <a:gd name="T2" fmla="*/ 0 w 453"/>
                  <a:gd name="T3" fmla="*/ 0 h 524"/>
                  <a:gd name="T4" fmla="*/ 0 w 453"/>
                  <a:gd name="T5" fmla="*/ 524 h 524"/>
                  <a:gd name="T6" fmla="*/ 453 w 453"/>
                  <a:gd name="T7" fmla="*/ 261 h 524"/>
                  <a:gd name="T8" fmla="*/ 0 w 453"/>
                  <a:gd name="T9" fmla="*/ 0 h 524"/>
                </a:gdLst>
                <a:ahLst/>
                <a:cxnLst>
                  <a:cxn ang="0">
                    <a:pos x="T0" y="T1"/>
                  </a:cxn>
                  <a:cxn ang="0">
                    <a:pos x="T2" y="T3"/>
                  </a:cxn>
                  <a:cxn ang="0">
                    <a:pos x="T4" y="T5"/>
                  </a:cxn>
                  <a:cxn ang="0">
                    <a:pos x="T6" y="T7"/>
                  </a:cxn>
                  <a:cxn ang="0">
                    <a:pos x="T8" y="T9"/>
                  </a:cxn>
                </a:cxnLst>
                <a:rect l="0" t="0" r="r" b="b"/>
                <a:pathLst>
                  <a:path w="453" h="524">
                    <a:moveTo>
                      <a:pt x="0" y="0"/>
                    </a:moveTo>
                    <a:lnTo>
                      <a:pt x="0" y="0"/>
                    </a:lnTo>
                    <a:lnTo>
                      <a:pt x="0" y="524"/>
                    </a:lnTo>
                    <a:lnTo>
                      <a:pt x="453" y="261"/>
                    </a:lnTo>
                    <a:lnTo>
                      <a:pt x="0" y="0"/>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68" name="Freeform 8"/>
              <p:cNvSpPr>
                <a:spLocks/>
              </p:cNvSpPr>
              <p:nvPr/>
            </p:nvSpPr>
            <p:spPr bwMode="auto">
              <a:xfrm>
                <a:off x="6586538" y="342900"/>
                <a:ext cx="719138" cy="830263"/>
              </a:xfrm>
              <a:custGeom>
                <a:avLst/>
                <a:gdLst>
                  <a:gd name="T0" fmla="*/ 453 w 453"/>
                  <a:gd name="T1" fmla="*/ 523 h 523"/>
                  <a:gd name="T2" fmla="*/ 453 w 453"/>
                  <a:gd name="T3" fmla="*/ 0 h 523"/>
                  <a:gd name="T4" fmla="*/ 0 w 453"/>
                  <a:gd name="T5" fmla="*/ 262 h 523"/>
                  <a:gd name="T6" fmla="*/ 453 w 453"/>
                  <a:gd name="T7" fmla="*/ 523 h 523"/>
                  <a:gd name="T8" fmla="*/ 453 w 453"/>
                  <a:gd name="T9" fmla="*/ 523 h 523"/>
                </a:gdLst>
                <a:ahLst/>
                <a:cxnLst>
                  <a:cxn ang="0">
                    <a:pos x="T0" y="T1"/>
                  </a:cxn>
                  <a:cxn ang="0">
                    <a:pos x="T2" y="T3"/>
                  </a:cxn>
                  <a:cxn ang="0">
                    <a:pos x="T4" y="T5"/>
                  </a:cxn>
                  <a:cxn ang="0">
                    <a:pos x="T6" y="T7"/>
                  </a:cxn>
                  <a:cxn ang="0">
                    <a:pos x="T8" y="T9"/>
                  </a:cxn>
                </a:cxnLst>
                <a:rect l="0" t="0" r="r" b="b"/>
                <a:pathLst>
                  <a:path w="453" h="523">
                    <a:moveTo>
                      <a:pt x="453" y="523"/>
                    </a:moveTo>
                    <a:lnTo>
                      <a:pt x="453" y="0"/>
                    </a:lnTo>
                    <a:lnTo>
                      <a:pt x="0" y="262"/>
                    </a:lnTo>
                    <a:lnTo>
                      <a:pt x="453" y="523"/>
                    </a:lnTo>
                    <a:lnTo>
                      <a:pt x="453" y="523"/>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69" name="Rectangle 9"/>
              <p:cNvSpPr>
                <a:spLocks noChangeArrowheads="1"/>
              </p:cNvSpPr>
              <p:nvPr/>
            </p:nvSpPr>
            <p:spPr bwMode="auto">
              <a:xfrm>
                <a:off x="7305676" y="1173163"/>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70" name="Freeform 10"/>
              <p:cNvSpPr>
                <a:spLocks/>
              </p:cNvSpPr>
              <p:nvPr/>
            </p:nvSpPr>
            <p:spPr bwMode="auto">
              <a:xfrm>
                <a:off x="7305676" y="1173163"/>
                <a:ext cx="722313" cy="833438"/>
              </a:xfrm>
              <a:custGeom>
                <a:avLst/>
                <a:gdLst>
                  <a:gd name="T0" fmla="*/ 0 w 455"/>
                  <a:gd name="T1" fmla="*/ 525 h 525"/>
                  <a:gd name="T2" fmla="*/ 455 w 455"/>
                  <a:gd name="T3" fmla="*/ 263 h 525"/>
                  <a:gd name="T4" fmla="*/ 455 w 455"/>
                  <a:gd name="T5" fmla="*/ 263 h 525"/>
                  <a:gd name="T6" fmla="*/ 0 w 455"/>
                  <a:gd name="T7" fmla="*/ 0 h 525"/>
                  <a:gd name="T8" fmla="*/ 0 w 455"/>
                  <a:gd name="T9" fmla="*/ 525 h 525"/>
                </a:gdLst>
                <a:ahLst/>
                <a:cxnLst>
                  <a:cxn ang="0">
                    <a:pos x="T0" y="T1"/>
                  </a:cxn>
                  <a:cxn ang="0">
                    <a:pos x="T2" y="T3"/>
                  </a:cxn>
                  <a:cxn ang="0">
                    <a:pos x="T4" y="T5"/>
                  </a:cxn>
                  <a:cxn ang="0">
                    <a:pos x="T6" y="T7"/>
                  </a:cxn>
                  <a:cxn ang="0">
                    <a:pos x="T8" y="T9"/>
                  </a:cxn>
                </a:cxnLst>
                <a:rect l="0" t="0" r="r" b="b"/>
                <a:pathLst>
                  <a:path w="455" h="525">
                    <a:moveTo>
                      <a:pt x="0" y="525"/>
                    </a:moveTo>
                    <a:lnTo>
                      <a:pt x="455" y="263"/>
                    </a:lnTo>
                    <a:lnTo>
                      <a:pt x="455" y="263"/>
                    </a:lnTo>
                    <a:lnTo>
                      <a:pt x="0" y="0"/>
                    </a:lnTo>
                    <a:lnTo>
                      <a:pt x="0" y="525"/>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71" name="Freeform 11"/>
              <p:cNvSpPr>
                <a:spLocks/>
              </p:cNvSpPr>
              <p:nvPr/>
            </p:nvSpPr>
            <p:spPr bwMode="auto">
              <a:xfrm>
                <a:off x="7305676" y="342900"/>
                <a:ext cx="719138" cy="830263"/>
              </a:xfrm>
              <a:custGeom>
                <a:avLst/>
                <a:gdLst>
                  <a:gd name="T0" fmla="*/ 0 w 453"/>
                  <a:gd name="T1" fmla="*/ 523 h 523"/>
                  <a:gd name="T2" fmla="*/ 453 w 453"/>
                  <a:gd name="T3" fmla="*/ 262 h 523"/>
                  <a:gd name="T4" fmla="*/ 0 w 453"/>
                  <a:gd name="T5" fmla="*/ 0 h 523"/>
                  <a:gd name="T6" fmla="*/ 0 w 453"/>
                  <a:gd name="T7" fmla="*/ 523 h 523"/>
                </a:gdLst>
                <a:ahLst/>
                <a:cxnLst>
                  <a:cxn ang="0">
                    <a:pos x="T0" y="T1"/>
                  </a:cxn>
                  <a:cxn ang="0">
                    <a:pos x="T2" y="T3"/>
                  </a:cxn>
                  <a:cxn ang="0">
                    <a:pos x="T4" y="T5"/>
                  </a:cxn>
                  <a:cxn ang="0">
                    <a:pos x="T6" y="T7"/>
                  </a:cxn>
                </a:cxnLst>
                <a:rect l="0" t="0" r="r" b="b"/>
                <a:pathLst>
                  <a:path w="453" h="523">
                    <a:moveTo>
                      <a:pt x="0" y="523"/>
                    </a:moveTo>
                    <a:lnTo>
                      <a:pt x="453" y="262"/>
                    </a:lnTo>
                    <a:lnTo>
                      <a:pt x="0" y="0"/>
                    </a:lnTo>
                    <a:lnTo>
                      <a:pt x="0" y="523"/>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72" name="Freeform 12"/>
              <p:cNvSpPr>
                <a:spLocks/>
              </p:cNvSpPr>
              <p:nvPr/>
            </p:nvSpPr>
            <p:spPr bwMode="auto">
              <a:xfrm>
                <a:off x="7305676" y="758825"/>
                <a:ext cx="722313" cy="831850"/>
              </a:xfrm>
              <a:custGeom>
                <a:avLst/>
                <a:gdLst>
                  <a:gd name="T0" fmla="*/ 0 w 455"/>
                  <a:gd name="T1" fmla="*/ 261 h 524"/>
                  <a:gd name="T2" fmla="*/ 455 w 455"/>
                  <a:gd name="T3" fmla="*/ 524 h 524"/>
                  <a:gd name="T4" fmla="*/ 455 w 455"/>
                  <a:gd name="T5" fmla="*/ 0 h 524"/>
                  <a:gd name="T6" fmla="*/ 453 w 455"/>
                  <a:gd name="T7" fmla="*/ 0 h 524"/>
                  <a:gd name="T8" fmla="*/ 0 w 455"/>
                  <a:gd name="T9" fmla="*/ 261 h 524"/>
                  <a:gd name="T10" fmla="*/ 0 w 455"/>
                  <a:gd name="T11" fmla="*/ 261 h 524"/>
                </a:gdLst>
                <a:ahLst/>
                <a:cxnLst>
                  <a:cxn ang="0">
                    <a:pos x="T0" y="T1"/>
                  </a:cxn>
                  <a:cxn ang="0">
                    <a:pos x="T2" y="T3"/>
                  </a:cxn>
                  <a:cxn ang="0">
                    <a:pos x="T4" y="T5"/>
                  </a:cxn>
                  <a:cxn ang="0">
                    <a:pos x="T6" y="T7"/>
                  </a:cxn>
                  <a:cxn ang="0">
                    <a:pos x="T8" y="T9"/>
                  </a:cxn>
                  <a:cxn ang="0">
                    <a:pos x="T10" y="T11"/>
                  </a:cxn>
                </a:cxnLst>
                <a:rect l="0" t="0" r="r" b="b"/>
                <a:pathLst>
                  <a:path w="455" h="524">
                    <a:moveTo>
                      <a:pt x="0" y="261"/>
                    </a:moveTo>
                    <a:lnTo>
                      <a:pt x="455" y="524"/>
                    </a:lnTo>
                    <a:lnTo>
                      <a:pt x="455" y="0"/>
                    </a:lnTo>
                    <a:lnTo>
                      <a:pt x="453" y="0"/>
                    </a:lnTo>
                    <a:lnTo>
                      <a:pt x="0" y="261"/>
                    </a:lnTo>
                    <a:lnTo>
                      <a:pt x="0" y="261"/>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grpSp>
      </p:grpSp>
      <p:grpSp>
        <p:nvGrpSpPr>
          <p:cNvPr id="12" name="Group 11"/>
          <p:cNvGrpSpPr/>
          <p:nvPr/>
        </p:nvGrpSpPr>
        <p:grpSpPr>
          <a:xfrm>
            <a:off x="398836" y="1733087"/>
            <a:ext cx="687468" cy="687465"/>
            <a:chOff x="1063700" y="2734533"/>
            <a:chExt cx="1833488" cy="1833478"/>
          </a:xfrm>
        </p:grpSpPr>
        <p:sp>
          <p:nvSpPr>
            <p:cNvPr id="173" name="Rectangle 28"/>
            <p:cNvSpPr/>
            <p:nvPr/>
          </p:nvSpPr>
          <p:spPr>
            <a:xfrm>
              <a:off x="1063700" y="2734533"/>
              <a:ext cx="1833488" cy="1833478"/>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3" tIns="53993" rIns="53993" bIns="53993" numCol="1" spcCol="0" rtlCol="0" fromWordArt="0" anchor="ctr" anchorCtr="0" forceAA="0" compatLnSpc="1">
              <a:prstTxWarp prst="textNoShape">
                <a:avLst/>
              </a:prstTxWarp>
              <a:noAutofit/>
            </a:bodyPr>
            <a:lstStyle/>
            <a:p>
              <a:pPr algn="ctr" defTabSz="685834">
                <a:lnSpc>
                  <a:spcPct val="90000"/>
                </a:lnSpc>
              </a:pPr>
              <a:endParaRPr lang="en-GB" sz="2700" dirty="0">
                <a:solidFill>
                  <a:srgbClr val="FFFFFF"/>
                </a:solidFill>
              </a:endParaRPr>
            </a:p>
          </p:txBody>
        </p:sp>
        <p:grpSp>
          <p:nvGrpSpPr>
            <p:cNvPr id="215" name="Group 214"/>
            <p:cNvGrpSpPr>
              <a:grpSpLocks noChangeAspect="1"/>
            </p:cNvGrpSpPr>
            <p:nvPr/>
          </p:nvGrpSpPr>
          <p:grpSpPr>
            <a:xfrm>
              <a:off x="1331415" y="3165272"/>
              <a:ext cx="1298059" cy="972000"/>
              <a:chOff x="4676083" y="7168629"/>
              <a:chExt cx="1709517" cy="1272517"/>
            </a:xfrm>
          </p:grpSpPr>
          <p:grpSp>
            <p:nvGrpSpPr>
              <p:cNvPr id="213" name="Group 212"/>
              <p:cNvGrpSpPr/>
              <p:nvPr/>
            </p:nvGrpSpPr>
            <p:grpSpPr>
              <a:xfrm>
                <a:off x="4676083" y="7168629"/>
                <a:ext cx="1709517" cy="560463"/>
                <a:chOff x="4680396" y="7168629"/>
                <a:chExt cx="1709517" cy="560463"/>
              </a:xfrm>
            </p:grpSpPr>
            <p:grpSp>
              <p:nvGrpSpPr>
                <p:cNvPr id="195" name="Group 194"/>
                <p:cNvGrpSpPr/>
                <p:nvPr/>
              </p:nvGrpSpPr>
              <p:grpSpPr>
                <a:xfrm>
                  <a:off x="4680396" y="7168629"/>
                  <a:ext cx="442595" cy="560463"/>
                  <a:chOff x="-876300" y="2003425"/>
                  <a:chExt cx="900113" cy="1139825"/>
                </a:xfrm>
                <a:solidFill>
                  <a:schemeClr val="bg1"/>
                </a:solidFill>
              </p:grpSpPr>
              <p:sp>
                <p:nvSpPr>
                  <p:cNvPr id="196" name="Freeform 6"/>
                  <p:cNvSpPr>
                    <a:spLocks noEditPoints="1"/>
                  </p:cNvSpPr>
                  <p:nvPr/>
                </p:nvSpPr>
                <p:spPr bwMode="auto">
                  <a:xfrm>
                    <a:off x="-876300" y="2003425"/>
                    <a:ext cx="900113" cy="1139825"/>
                  </a:xfrm>
                  <a:custGeom>
                    <a:avLst/>
                    <a:gdLst>
                      <a:gd name="T0" fmla="*/ 80 w 240"/>
                      <a:gd name="T1" fmla="*/ 0 h 304"/>
                      <a:gd name="T2" fmla="*/ 64 w 240"/>
                      <a:gd name="T3" fmla="*/ 80 h 304"/>
                      <a:gd name="T4" fmla="*/ 0 w 240"/>
                      <a:gd name="T5" fmla="*/ 296 h 304"/>
                      <a:gd name="T6" fmla="*/ 232 w 240"/>
                      <a:gd name="T7" fmla="*/ 304 h 304"/>
                      <a:gd name="T8" fmla="*/ 240 w 240"/>
                      <a:gd name="T9" fmla="*/ 8 h 304"/>
                      <a:gd name="T10" fmla="*/ 108 w 240"/>
                      <a:gd name="T11" fmla="*/ 280 h 304"/>
                      <a:gd name="T12" fmla="*/ 28 w 240"/>
                      <a:gd name="T13" fmla="*/ 280 h 304"/>
                      <a:gd name="T14" fmla="*/ 28 w 240"/>
                      <a:gd name="T15" fmla="*/ 200 h 304"/>
                      <a:gd name="T16" fmla="*/ 44 w 240"/>
                      <a:gd name="T17" fmla="*/ 264 h 304"/>
                      <a:gd name="T18" fmla="*/ 108 w 240"/>
                      <a:gd name="T19" fmla="*/ 280 h 304"/>
                      <a:gd name="T20" fmla="*/ 108 w 240"/>
                      <a:gd name="T21" fmla="*/ 232 h 304"/>
                      <a:gd name="T22" fmla="*/ 100 w 240"/>
                      <a:gd name="T23" fmla="*/ 214 h 304"/>
                      <a:gd name="T24" fmla="*/ 53 w 240"/>
                      <a:gd name="T25" fmla="*/ 249 h 304"/>
                      <a:gd name="T26" fmla="*/ 76 w 240"/>
                      <a:gd name="T27" fmla="*/ 208 h 304"/>
                      <a:gd name="T28" fmla="*/ 100 w 240"/>
                      <a:gd name="T29" fmla="*/ 200 h 304"/>
                      <a:gd name="T30" fmla="*/ 108 w 240"/>
                      <a:gd name="T31" fmla="*/ 208 h 304"/>
                      <a:gd name="T32" fmla="*/ 28 w 240"/>
                      <a:gd name="T33" fmla="*/ 176 h 304"/>
                      <a:gd name="T34" fmla="*/ 108 w 240"/>
                      <a:gd name="T35" fmla="*/ 160 h 304"/>
                      <a:gd name="T36" fmla="*/ 108 w 240"/>
                      <a:gd name="T37" fmla="*/ 144 h 304"/>
                      <a:gd name="T38" fmla="*/ 28 w 240"/>
                      <a:gd name="T39" fmla="*/ 128 h 304"/>
                      <a:gd name="T40" fmla="*/ 108 w 240"/>
                      <a:gd name="T41" fmla="*/ 144 h 304"/>
                      <a:gd name="T42" fmla="*/ 28 w 240"/>
                      <a:gd name="T43" fmla="*/ 112 h 304"/>
                      <a:gd name="T44" fmla="*/ 108 w 240"/>
                      <a:gd name="T45" fmla="*/ 96 h 304"/>
                      <a:gd name="T46" fmla="*/ 128 w 240"/>
                      <a:gd name="T47" fmla="*/ 132 h 304"/>
                      <a:gd name="T48" fmla="*/ 168 w 240"/>
                      <a:gd name="T49" fmla="*/ 132 h 304"/>
                      <a:gd name="T50" fmla="*/ 132 w 240"/>
                      <a:gd name="T51" fmla="*/ 136 h 304"/>
                      <a:gd name="T52" fmla="*/ 172 w 240"/>
                      <a:gd name="T53" fmla="*/ 97 h 304"/>
                      <a:gd name="T54" fmla="*/ 172 w 240"/>
                      <a:gd name="T55" fmla="*/ 177 h 304"/>
                      <a:gd name="T56" fmla="*/ 132 w 240"/>
                      <a:gd name="T57" fmla="*/ 136 h 304"/>
                      <a:gd name="T58" fmla="*/ 132 w 240"/>
                      <a:gd name="T59" fmla="*/ 280 h 304"/>
                      <a:gd name="T60" fmla="*/ 212 w 240"/>
                      <a:gd name="T61" fmla="*/ 264 h 304"/>
                      <a:gd name="T62" fmla="*/ 212 w 240"/>
                      <a:gd name="T63" fmla="*/ 248 h 304"/>
                      <a:gd name="T64" fmla="*/ 132 w 240"/>
                      <a:gd name="T65" fmla="*/ 232 h 304"/>
                      <a:gd name="T66" fmla="*/ 212 w 240"/>
                      <a:gd name="T67" fmla="*/ 248 h 304"/>
                      <a:gd name="T68" fmla="*/ 132 w 240"/>
                      <a:gd name="T69" fmla="*/ 216 h 304"/>
                      <a:gd name="T70" fmla="*/ 212 w 240"/>
                      <a:gd name="T71" fmla="*/ 200 h 304"/>
                      <a:gd name="T72" fmla="*/ 212 w 240"/>
                      <a:gd name="T73" fmla="*/ 72 h 304"/>
                      <a:gd name="T74" fmla="*/ 132 w 240"/>
                      <a:gd name="T75" fmla="*/ 56 h 304"/>
                      <a:gd name="T76" fmla="*/ 212 w 240"/>
                      <a:gd name="T77" fmla="*/ 72 h 304"/>
                      <a:gd name="T78" fmla="*/ 132 w 240"/>
                      <a:gd name="T79" fmla="*/ 40 h 304"/>
                      <a:gd name="T80" fmla="*/ 212 w 240"/>
                      <a:gd name="T81" fmla="*/ 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304">
                        <a:moveTo>
                          <a:pt x="232" y="0"/>
                        </a:moveTo>
                        <a:cubicBezTo>
                          <a:pt x="80" y="0"/>
                          <a:pt x="80" y="0"/>
                          <a:pt x="80" y="0"/>
                        </a:cubicBezTo>
                        <a:cubicBezTo>
                          <a:pt x="80" y="64"/>
                          <a:pt x="80" y="64"/>
                          <a:pt x="80" y="64"/>
                        </a:cubicBezTo>
                        <a:cubicBezTo>
                          <a:pt x="80" y="73"/>
                          <a:pt x="72" y="80"/>
                          <a:pt x="64" y="80"/>
                        </a:cubicBezTo>
                        <a:cubicBezTo>
                          <a:pt x="0" y="80"/>
                          <a:pt x="0" y="80"/>
                          <a:pt x="0" y="80"/>
                        </a:cubicBezTo>
                        <a:cubicBezTo>
                          <a:pt x="0" y="296"/>
                          <a:pt x="0" y="296"/>
                          <a:pt x="0" y="296"/>
                        </a:cubicBezTo>
                        <a:cubicBezTo>
                          <a:pt x="0" y="300"/>
                          <a:pt x="3" y="304"/>
                          <a:pt x="8" y="304"/>
                        </a:cubicBezTo>
                        <a:cubicBezTo>
                          <a:pt x="232" y="304"/>
                          <a:pt x="232" y="304"/>
                          <a:pt x="232" y="304"/>
                        </a:cubicBezTo>
                        <a:cubicBezTo>
                          <a:pt x="236" y="304"/>
                          <a:pt x="240" y="300"/>
                          <a:pt x="240" y="296"/>
                        </a:cubicBezTo>
                        <a:cubicBezTo>
                          <a:pt x="240" y="8"/>
                          <a:pt x="240" y="8"/>
                          <a:pt x="240" y="8"/>
                        </a:cubicBezTo>
                        <a:cubicBezTo>
                          <a:pt x="240" y="4"/>
                          <a:pt x="236" y="0"/>
                          <a:pt x="232" y="0"/>
                        </a:cubicBezTo>
                        <a:close/>
                        <a:moveTo>
                          <a:pt x="108" y="280"/>
                        </a:moveTo>
                        <a:cubicBezTo>
                          <a:pt x="44" y="280"/>
                          <a:pt x="44" y="280"/>
                          <a:pt x="44" y="280"/>
                        </a:cubicBezTo>
                        <a:cubicBezTo>
                          <a:pt x="28" y="280"/>
                          <a:pt x="28" y="280"/>
                          <a:pt x="28" y="280"/>
                        </a:cubicBezTo>
                        <a:cubicBezTo>
                          <a:pt x="28" y="264"/>
                          <a:pt x="28" y="264"/>
                          <a:pt x="28" y="264"/>
                        </a:cubicBezTo>
                        <a:cubicBezTo>
                          <a:pt x="28" y="200"/>
                          <a:pt x="28" y="200"/>
                          <a:pt x="28" y="200"/>
                        </a:cubicBezTo>
                        <a:cubicBezTo>
                          <a:pt x="44" y="200"/>
                          <a:pt x="44" y="200"/>
                          <a:pt x="44" y="200"/>
                        </a:cubicBezTo>
                        <a:cubicBezTo>
                          <a:pt x="44" y="264"/>
                          <a:pt x="44" y="264"/>
                          <a:pt x="44" y="264"/>
                        </a:cubicBezTo>
                        <a:cubicBezTo>
                          <a:pt x="108" y="264"/>
                          <a:pt x="108" y="264"/>
                          <a:pt x="108" y="264"/>
                        </a:cubicBezTo>
                        <a:lnTo>
                          <a:pt x="108" y="280"/>
                        </a:lnTo>
                        <a:close/>
                        <a:moveTo>
                          <a:pt x="108" y="208"/>
                        </a:moveTo>
                        <a:cubicBezTo>
                          <a:pt x="108" y="232"/>
                          <a:pt x="108" y="232"/>
                          <a:pt x="108" y="232"/>
                        </a:cubicBezTo>
                        <a:cubicBezTo>
                          <a:pt x="100" y="232"/>
                          <a:pt x="100" y="232"/>
                          <a:pt x="100" y="232"/>
                        </a:cubicBezTo>
                        <a:cubicBezTo>
                          <a:pt x="100" y="214"/>
                          <a:pt x="100" y="214"/>
                          <a:pt x="100" y="214"/>
                        </a:cubicBezTo>
                        <a:cubicBezTo>
                          <a:pt x="58" y="255"/>
                          <a:pt x="58" y="255"/>
                          <a:pt x="58" y="255"/>
                        </a:cubicBezTo>
                        <a:cubicBezTo>
                          <a:pt x="53" y="249"/>
                          <a:pt x="53" y="249"/>
                          <a:pt x="53" y="249"/>
                        </a:cubicBezTo>
                        <a:cubicBezTo>
                          <a:pt x="94" y="208"/>
                          <a:pt x="94" y="208"/>
                          <a:pt x="94" y="208"/>
                        </a:cubicBezTo>
                        <a:cubicBezTo>
                          <a:pt x="76" y="208"/>
                          <a:pt x="76" y="208"/>
                          <a:pt x="76" y="208"/>
                        </a:cubicBezTo>
                        <a:cubicBezTo>
                          <a:pt x="76" y="200"/>
                          <a:pt x="76" y="200"/>
                          <a:pt x="76" y="200"/>
                        </a:cubicBezTo>
                        <a:cubicBezTo>
                          <a:pt x="100" y="200"/>
                          <a:pt x="100" y="200"/>
                          <a:pt x="100" y="200"/>
                        </a:cubicBezTo>
                        <a:cubicBezTo>
                          <a:pt x="108" y="200"/>
                          <a:pt x="108" y="200"/>
                          <a:pt x="108" y="200"/>
                        </a:cubicBezTo>
                        <a:lnTo>
                          <a:pt x="108" y="208"/>
                        </a:lnTo>
                        <a:close/>
                        <a:moveTo>
                          <a:pt x="108" y="176"/>
                        </a:moveTo>
                        <a:cubicBezTo>
                          <a:pt x="28" y="176"/>
                          <a:pt x="28" y="176"/>
                          <a:pt x="28" y="176"/>
                        </a:cubicBezTo>
                        <a:cubicBezTo>
                          <a:pt x="28" y="160"/>
                          <a:pt x="28" y="160"/>
                          <a:pt x="28" y="160"/>
                        </a:cubicBezTo>
                        <a:cubicBezTo>
                          <a:pt x="108" y="160"/>
                          <a:pt x="108" y="160"/>
                          <a:pt x="108" y="160"/>
                        </a:cubicBezTo>
                        <a:lnTo>
                          <a:pt x="108" y="176"/>
                        </a:lnTo>
                        <a:close/>
                        <a:moveTo>
                          <a:pt x="108" y="144"/>
                        </a:moveTo>
                        <a:cubicBezTo>
                          <a:pt x="28" y="144"/>
                          <a:pt x="28" y="144"/>
                          <a:pt x="28" y="144"/>
                        </a:cubicBezTo>
                        <a:cubicBezTo>
                          <a:pt x="28" y="128"/>
                          <a:pt x="28" y="128"/>
                          <a:pt x="28" y="128"/>
                        </a:cubicBezTo>
                        <a:cubicBezTo>
                          <a:pt x="108" y="128"/>
                          <a:pt x="108" y="128"/>
                          <a:pt x="108" y="128"/>
                        </a:cubicBezTo>
                        <a:lnTo>
                          <a:pt x="108" y="144"/>
                        </a:lnTo>
                        <a:close/>
                        <a:moveTo>
                          <a:pt x="108" y="112"/>
                        </a:moveTo>
                        <a:cubicBezTo>
                          <a:pt x="28" y="112"/>
                          <a:pt x="28" y="112"/>
                          <a:pt x="28" y="112"/>
                        </a:cubicBezTo>
                        <a:cubicBezTo>
                          <a:pt x="28" y="96"/>
                          <a:pt x="28" y="96"/>
                          <a:pt x="28" y="96"/>
                        </a:cubicBezTo>
                        <a:cubicBezTo>
                          <a:pt x="108" y="96"/>
                          <a:pt x="108" y="96"/>
                          <a:pt x="108" y="96"/>
                        </a:cubicBezTo>
                        <a:lnTo>
                          <a:pt x="108" y="112"/>
                        </a:lnTo>
                        <a:close/>
                        <a:moveTo>
                          <a:pt x="128" y="132"/>
                        </a:moveTo>
                        <a:cubicBezTo>
                          <a:pt x="128" y="112"/>
                          <a:pt x="148" y="93"/>
                          <a:pt x="168" y="93"/>
                        </a:cubicBezTo>
                        <a:cubicBezTo>
                          <a:pt x="168" y="132"/>
                          <a:pt x="168" y="132"/>
                          <a:pt x="168" y="132"/>
                        </a:cubicBezTo>
                        <a:lnTo>
                          <a:pt x="128" y="132"/>
                        </a:lnTo>
                        <a:close/>
                        <a:moveTo>
                          <a:pt x="132" y="136"/>
                        </a:moveTo>
                        <a:cubicBezTo>
                          <a:pt x="172" y="136"/>
                          <a:pt x="172" y="136"/>
                          <a:pt x="172" y="136"/>
                        </a:cubicBezTo>
                        <a:cubicBezTo>
                          <a:pt x="172" y="97"/>
                          <a:pt x="172" y="97"/>
                          <a:pt x="172" y="97"/>
                        </a:cubicBezTo>
                        <a:cubicBezTo>
                          <a:pt x="196" y="97"/>
                          <a:pt x="212" y="115"/>
                          <a:pt x="212" y="137"/>
                        </a:cubicBezTo>
                        <a:cubicBezTo>
                          <a:pt x="212" y="159"/>
                          <a:pt x="194" y="177"/>
                          <a:pt x="172" y="177"/>
                        </a:cubicBezTo>
                        <a:cubicBezTo>
                          <a:pt x="150" y="177"/>
                          <a:pt x="132" y="159"/>
                          <a:pt x="132" y="137"/>
                        </a:cubicBezTo>
                        <a:cubicBezTo>
                          <a:pt x="132" y="137"/>
                          <a:pt x="132" y="136"/>
                          <a:pt x="132" y="136"/>
                        </a:cubicBezTo>
                        <a:close/>
                        <a:moveTo>
                          <a:pt x="212" y="280"/>
                        </a:moveTo>
                        <a:cubicBezTo>
                          <a:pt x="132" y="280"/>
                          <a:pt x="132" y="280"/>
                          <a:pt x="132" y="280"/>
                        </a:cubicBezTo>
                        <a:cubicBezTo>
                          <a:pt x="132" y="264"/>
                          <a:pt x="132" y="264"/>
                          <a:pt x="132" y="264"/>
                        </a:cubicBezTo>
                        <a:cubicBezTo>
                          <a:pt x="212" y="264"/>
                          <a:pt x="212" y="264"/>
                          <a:pt x="212" y="264"/>
                        </a:cubicBezTo>
                        <a:lnTo>
                          <a:pt x="212" y="280"/>
                        </a:lnTo>
                        <a:close/>
                        <a:moveTo>
                          <a:pt x="212" y="248"/>
                        </a:moveTo>
                        <a:cubicBezTo>
                          <a:pt x="132" y="248"/>
                          <a:pt x="132" y="248"/>
                          <a:pt x="132" y="248"/>
                        </a:cubicBezTo>
                        <a:cubicBezTo>
                          <a:pt x="132" y="232"/>
                          <a:pt x="132" y="232"/>
                          <a:pt x="132" y="232"/>
                        </a:cubicBezTo>
                        <a:cubicBezTo>
                          <a:pt x="212" y="232"/>
                          <a:pt x="212" y="232"/>
                          <a:pt x="212" y="232"/>
                        </a:cubicBezTo>
                        <a:lnTo>
                          <a:pt x="212" y="248"/>
                        </a:lnTo>
                        <a:close/>
                        <a:moveTo>
                          <a:pt x="212" y="216"/>
                        </a:moveTo>
                        <a:cubicBezTo>
                          <a:pt x="132" y="216"/>
                          <a:pt x="132" y="216"/>
                          <a:pt x="132" y="216"/>
                        </a:cubicBezTo>
                        <a:cubicBezTo>
                          <a:pt x="132" y="200"/>
                          <a:pt x="132" y="200"/>
                          <a:pt x="132" y="200"/>
                        </a:cubicBezTo>
                        <a:cubicBezTo>
                          <a:pt x="212" y="200"/>
                          <a:pt x="212" y="200"/>
                          <a:pt x="212" y="200"/>
                        </a:cubicBezTo>
                        <a:lnTo>
                          <a:pt x="212" y="216"/>
                        </a:lnTo>
                        <a:close/>
                        <a:moveTo>
                          <a:pt x="212" y="72"/>
                        </a:moveTo>
                        <a:cubicBezTo>
                          <a:pt x="132" y="72"/>
                          <a:pt x="132" y="72"/>
                          <a:pt x="132" y="72"/>
                        </a:cubicBezTo>
                        <a:cubicBezTo>
                          <a:pt x="132" y="56"/>
                          <a:pt x="132" y="56"/>
                          <a:pt x="132" y="56"/>
                        </a:cubicBezTo>
                        <a:cubicBezTo>
                          <a:pt x="212" y="56"/>
                          <a:pt x="212" y="56"/>
                          <a:pt x="212" y="56"/>
                        </a:cubicBezTo>
                        <a:lnTo>
                          <a:pt x="212" y="72"/>
                        </a:lnTo>
                        <a:close/>
                        <a:moveTo>
                          <a:pt x="212" y="40"/>
                        </a:moveTo>
                        <a:cubicBezTo>
                          <a:pt x="132" y="40"/>
                          <a:pt x="132" y="40"/>
                          <a:pt x="132" y="40"/>
                        </a:cubicBezTo>
                        <a:cubicBezTo>
                          <a:pt x="132" y="24"/>
                          <a:pt x="132" y="24"/>
                          <a:pt x="132" y="24"/>
                        </a:cubicBezTo>
                        <a:cubicBezTo>
                          <a:pt x="212" y="24"/>
                          <a:pt x="212" y="24"/>
                          <a:pt x="212" y="24"/>
                        </a:cubicBezTo>
                        <a:lnTo>
                          <a:pt x="21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sp>
                <p:nvSpPr>
                  <p:cNvPr id="197" name="Freeform 7"/>
                  <p:cNvSpPr>
                    <a:spLocks/>
                  </p:cNvSpPr>
                  <p:nvPr/>
                </p:nvSpPr>
                <p:spPr bwMode="auto">
                  <a:xfrm>
                    <a:off x="-876300" y="2003425"/>
                    <a:ext cx="269875" cy="269875"/>
                  </a:xfrm>
                  <a:custGeom>
                    <a:avLst/>
                    <a:gdLst>
                      <a:gd name="T0" fmla="*/ 0 w 72"/>
                      <a:gd name="T1" fmla="*/ 72 h 72"/>
                      <a:gd name="T2" fmla="*/ 72 w 72"/>
                      <a:gd name="T3" fmla="*/ 0 h 72"/>
                      <a:gd name="T4" fmla="*/ 72 w 72"/>
                      <a:gd name="T5" fmla="*/ 64 h 72"/>
                      <a:gd name="T6" fmla="*/ 64 w 72"/>
                      <a:gd name="T7" fmla="*/ 72 h 72"/>
                      <a:gd name="T8" fmla="*/ 0 w 72"/>
                      <a:gd name="T9" fmla="*/ 72 h 72"/>
                    </a:gdLst>
                    <a:ahLst/>
                    <a:cxnLst>
                      <a:cxn ang="0">
                        <a:pos x="T0" y="T1"/>
                      </a:cxn>
                      <a:cxn ang="0">
                        <a:pos x="T2" y="T3"/>
                      </a:cxn>
                      <a:cxn ang="0">
                        <a:pos x="T4" y="T5"/>
                      </a:cxn>
                      <a:cxn ang="0">
                        <a:pos x="T6" y="T7"/>
                      </a:cxn>
                      <a:cxn ang="0">
                        <a:pos x="T8" y="T9"/>
                      </a:cxn>
                    </a:cxnLst>
                    <a:rect l="0" t="0" r="r" b="b"/>
                    <a:pathLst>
                      <a:path w="72" h="72">
                        <a:moveTo>
                          <a:pt x="0" y="72"/>
                        </a:moveTo>
                        <a:cubicBezTo>
                          <a:pt x="72" y="0"/>
                          <a:pt x="72" y="0"/>
                          <a:pt x="72" y="0"/>
                        </a:cubicBezTo>
                        <a:cubicBezTo>
                          <a:pt x="72" y="64"/>
                          <a:pt x="72" y="64"/>
                          <a:pt x="72" y="64"/>
                        </a:cubicBezTo>
                        <a:cubicBezTo>
                          <a:pt x="72" y="68"/>
                          <a:pt x="68" y="72"/>
                          <a:pt x="64" y="72"/>
                        </a:cubicBezTo>
                        <a:lnTo>
                          <a:pt x="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grpSp>
            <p:grpSp>
              <p:nvGrpSpPr>
                <p:cNvPr id="198" name="Group 197"/>
                <p:cNvGrpSpPr/>
                <p:nvPr/>
              </p:nvGrpSpPr>
              <p:grpSpPr>
                <a:xfrm>
                  <a:off x="5313857" y="7168629"/>
                  <a:ext cx="442595" cy="560463"/>
                  <a:chOff x="-876300" y="2003425"/>
                  <a:chExt cx="900113" cy="1139825"/>
                </a:xfrm>
                <a:solidFill>
                  <a:schemeClr val="bg1"/>
                </a:solidFill>
              </p:grpSpPr>
              <p:sp>
                <p:nvSpPr>
                  <p:cNvPr id="199" name="Freeform 6"/>
                  <p:cNvSpPr>
                    <a:spLocks noEditPoints="1"/>
                  </p:cNvSpPr>
                  <p:nvPr/>
                </p:nvSpPr>
                <p:spPr bwMode="auto">
                  <a:xfrm>
                    <a:off x="-876300" y="2003425"/>
                    <a:ext cx="900113" cy="1139825"/>
                  </a:xfrm>
                  <a:custGeom>
                    <a:avLst/>
                    <a:gdLst>
                      <a:gd name="T0" fmla="*/ 80 w 240"/>
                      <a:gd name="T1" fmla="*/ 0 h 304"/>
                      <a:gd name="T2" fmla="*/ 64 w 240"/>
                      <a:gd name="T3" fmla="*/ 80 h 304"/>
                      <a:gd name="T4" fmla="*/ 0 w 240"/>
                      <a:gd name="T5" fmla="*/ 296 h 304"/>
                      <a:gd name="T6" fmla="*/ 232 w 240"/>
                      <a:gd name="T7" fmla="*/ 304 h 304"/>
                      <a:gd name="T8" fmla="*/ 240 w 240"/>
                      <a:gd name="T9" fmla="*/ 8 h 304"/>
                      <a:gd name="T10" fmla="*/ 108 w 240"/>
                      <a:gd name="T11" fmla="*/ 280 h 304"/>
                      <a:gd name="T12" fmla="*/ 28 w 240"/>
                      <a:gd name="T13" fmla="*/ 280 h 304"/>
                      <a:gd name="T14" fmla="*/ 28 w 240"/>
                      <a:gd name="T15" fmla="*/ 200 h 304"/>
                      <a:gd name="T16" fmla="*/ 44 w 240"/>
                      <a:gd name="T17" fmla="*/ 264 h 304"/>
                      <a:gd name="T18" fmla="*/ 108 w 240"/>
                      <a:gd name="T19" fmla="*/ 280 h 304"/>
                      <a:gd name="T20" fmla="*/ 108 w 240"/>
                      <a:gd name="T21" fmla="*/ 232 h 304"/>
                      <a:gd name="T22" fmla="*/ 100 w 240"/>
                      <a:gd name="T23" fmla="*/ 214 h 304"/>
                      <a:gd name="T24" fmla="*/ 53 w 240"/>
                      <a:gd name="T25" fmla="*/ 249 h 304"/>
                      <a:gd name="T26" fmla="*/ 76 w 240"/>
                      <a:gd name="T27" fmla="*/ 208 h 304"/>
                      <a:gd name="T28" fmla="*/ 100 w 240"/>
                      <a:gd name="T29" fmla="*/ 200 h 304"/>
                      <a:gd name="T30" fmla="*/ 108 w 240"/>
                      <a:gd name="T31" fmla="*/ 208 h 304"/>
                      <a:gd name="T32" fmla="*/ 28 w 240"/>
                      <a:gd name="T33" fmla="*/ 176 h 304"/>
                      <a:gd name="T34" fmla="*/ 108 w 240"/>
                      <a:gd name="T35" fmla="*/ 160 h 304"/>
                      <a:gd name="T36" fmla="*/ 108 w 240"/>
                      <a:gd name="T37" fmla="*/ 144 h 304"/>
                      <a:gd name="T38" fmla="*/ 28 w 240"/>
                      <a:gd name="T39" fmla="*/ 128 h 304"/>
                      <a:gd name="T40" fmla="*/ 108 w 240"/>
                      <a:gd name="T41" fmla="*/ 144 h 304"/>
                      <a:gd name="T42" fmla="*/ 28 w 240"/>
                      <a:gd name="T43" fmla="*/ 112 h 304"/>
                      <a:gd name="T44" fmla="*/ 108 w 240"/>
                      <a:gd name="T45" fmla="*/ 96 h 304"/>
                      <a:gd name="T46" fmla="*/ 128 w 240"/>
                      <a:gd name="T47" fmla="*/ 132 h 304"/>
                      <a:gd name="T48" fmla="*/ 168 w 240"/>
                      <a:gd name="T49" fmla="*/ 132 h 304"/>
                      <a:gd name="T50" fmla="*/ 132 w 240"/>
                      <a:gd name="T51" fmla="*/ 136 h 304"/>
                      <a:gd name="T52" fmla="*/ 172 w 240"/>
                      <a:gd name="T53" fmla="*/ 97 h 304"/>
                      <a:gd name="T54" fmla="*/ 172 w 240"/>
                      <a:gd name="T55" fmla="*/ 177 h 304"/>
                      <a:gd name="T56" fmla="*/ 132 w 240"/>
                      <a:gd name="T57" fmla="*/ 136 h 304"/>
                      <a:gd name="T58" fmla="*/ 132 w 240"/>
                      <a:gd name="T59" fmla="*/ 280 h 304"/>
                      <a:gd name="T60" fmla="*/ 212 w 240"/>
                      <a:gd name="T61" fmla="*/ 264 h 304"/>
                      <a:gd name="T62" fmla="*/ 212 w 240"/>
                      <a:gd name="T63" fmla="*/ 248 h 304"/>
                      <a:gd name="T64" fmla="*/ 132 w 240"/>
                      <a:gd name="T65" fmla="*/ 232 h 304"/>
                      <a:gd name="T66" fmla="*/ 212 w 240"/>
                      <a:gd name="T67" fmla="*/ 248 h 304"/>
                      <a:gd name="T68" fmla="*/ 132 w 240"/>
                      <a:gd name="T69" fmla="*/ 216 h 304"/>
                      <a:gd name="T70" fmla="*/ 212 w 240"/>
                      <a:gd name="T71" fmla="*/ 200 h 304"/>
                      <a:gd name="T72" fmla="*/ 212 w 240"/>
                      <a:gd name="T73" fmla="*/ 72 h 304"/>
                      <a:gd name="T74" fmla="*/ 132 w 240"/>
                      <a:gd name="T75" fmla="*/ 56 h 304"/>
                      <a:gd name="T76" fmla="*/ 212 w 240"/>
                      <a:gd name="T77" fmla="*/ 72 h 304"/>
                      <a:gd name="T78" fmla="*/ 132 w 240"/>
                      <a:gd name="T79" fmla="*/ 40 h 304"/>
                      <a:gd name="T80" fmla="*/ 212 w 240"/>
                      <a:gd name="T81" fmla="*/ 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304">
                        <a:moveTo>
                          <a:pt x="232" y="0"/>
                        </a:moveTo>
                        <a:cubicBezTo>
                          <a:pt x="80" y="0"/>
                          <a:pt x="80" y="0"/>
                          <a:pt x="80" y="0"/>
                        </a:cubicBezTo>
                        <a:cubicBezTo>
                          <a:pt x="80" y="64"/>
                          <a:pt x="80" y="64"/>
                          <a:pt x="80" y="64"/>
                        </a:cubicBezTo>
                        <a:cubicBezTo>
                          <a:pt x="80" y="73"/>
                          <a:pt x="72" y="80"/>
                          <a:pt x="64" y="80"/>
                        </a:cubicBezTo>
                        <a:cubicBezTo>
                          <a:pt x="0" y="80"/>
                          <a:pt x="0" y="80"/>
                          <a:pt x="0" y="80"/>
                        </a:cubicBezTo>
                        <a:cubicBezTo>
                          <a:pt x="0" y="296"/>
                          <a:pt x="0" y="296"/>
                          <a:pt x="0" y="296"/>
                        </a:cubicBezTo>
                        <a:cubicBezTo>
                          <a:pt x="0" y="300"/>
                          <a:pt x="3" y="304"/>
                          <a:pt x="8" y="304"/>
                        </a:cubicBezTo>
                        <a:cubicBezTo>
                          <a:pt x="232" y="304"/>
                          <a:pt x="232" y="304"/>
                          <a:pt x="232" y="304"/>
                        </a:cubicBezTo>
                        <a:cubicBezTo>
                          <a:pt x="236" y="304"/>
                          <a:pt x="240" y="300"/>
                          <a:pt x="240" y="296"/>
                        </a:cubicBezTo>
                        <a:cubicBezTo>
                          <a:pt x="240" y="8"/>
                          <a:pt x="240" y="8"/>
                          <a:pt x="240" y="8"/>
                        </a:cubicBezTo>
                        <a:cubicBezTo>
                          <a:pt x="240" y="4"/>
                          <a:pt x="236" y="0"/>
                          <a:pt x="232" y="0"/>
                        </a:cubicBezTo>
                        <a:close/>
                        <a:moveTo>
                          <a:pt x="108" y="280"/>
                        </a:moveTo>
                        <a:cubicBezTo>
                          <a:pt x="44" y="280"/>
                          <a:pt x="44" y="280"/>
                          <a:pt x="44" y="280"/>
                        </a:cubicBezTo>
                        <a:cubicBezTo>
                          <a:pt x="28" y="280"/>
                          <a:pt x="28" y="280"/>
                          <a:pt x="28" y="280"/>
                        </a:cubicBezTo>
                        <a:cubicBezTo>
                          <a:pt x="28" y="264"/>
                          <a:pt x="28" y="264"/>
                          <a:pt x="28" y="264"/>
                        </a:cubicBezTo>
                        <a:cubicBezTo>
                          <a:pt x="28" y="200"/>
                          <a:pt x="28" y="200"/>
                          <a:pt x="28" y="200"/>
                        </a:cubicBezTo>
                        <a:cubicBezTo>
                          <a:pt x="44" y="200"/>
                          <a:pt x="44" y="200"/>
                          <a:pt x="44" y="200"/>
                        </a:cubicBezTo>
                        <a:cubicBezTo>
                          <a:pt x="44" y="264"/>
                          <a:pt x="44" y="264"/>
                          <a:pt x="44" y="264"/>
                        </a:cubicBezTo>
                        <a:cubicBezTo>
                          <a:pt x="108" y="264"/>
                          <a:pt x="108" y="264"/>
                          <a:pt x="108" y="264"/>
                        </a:cubicBezTo>
                        <a:lnTo>
                          <a:pt x="108" y="280"/>
                        </a:lnTo>
                        <a:close/>
                        <a:moveTo>
                          <a:pt x="108" y="208"/>
                        </a:moveTo>
                        <a:cubicBezTo>
                          <a:pt x="108" y="232"/>
                          <a:pt x="108" y="232"/>
                          <a:pt x="108" y="232"/>
                        </a:cubicBezTo>
                        <a:cubicBezTo>
                          <a:pt x="100" y="232"/>
                          <a:pt x="100" y="232"/>
                          <a:pt x="100" y="232"/>
                        </a:cubicBezTo>
                        <a:cubicBezTo>
                          <a:pt x="100" y="214"/>
                          <a:pt x="100" y="214"/>
                          <a:pt x="100" y="214"/>
                        </a:cubicBezTo>
                        <a:cubicBezTo>
                          <a:pt x="58" y="255"/>
                          <a:pt x="58" y="255"/>
                          <a:pt x="58" y="255"/>
                        </a:cubicBezTo>
                        <a:cubicBezTo>
                          <a:pt x="53" y="249"/>
                          <a:pt x="53" y="249"/>
                          <a:pt x="53" y="249"/>
                        </a:cubicBezTo>
                        <a:cubicBezTo>
                          <a:pt x="94" y="208"/>
                          <a:pt x="94" y="208"/>
                          <a:pt x="94" y="208"/>
                        </a:cubicBezTo>
                        <a:cubicBezTo>
                          <a:pt x="76" y="208"/>
                          <a:pt x="76" y="208"/>
                          <a:pt x="76" y="208"/>
                        </a:cubicBezTo>
                        <a:cubicBezTo>
                          <a:pt x="76" y="200"/>
                          <a:pt x="76" y="200"/>
                          <a:pt x="76" y="200"/>
                        </a:cubicBezTo>
                        <a:cubicBezTo>
                          <a:pt x="100" y="200"/>
                          <a:pt x="100" y="200"/>
                          <a:pt x="100" y="200"/>
                        </a:cubicBezTo>
                        <a:cubicBezTo>
                          <a:pt x="108" y="200"/>
                          <a:pt x="108" y="200"/>
                          <a:pt x="108" y="200"/>
                        </a:cubicBezTo>
                        <a:lnTo>
                          <a:pt x="108" y="208"/>
                        </a:lnTo>
                        <a:close/>
                        <a:moveTo>
                          <a:pt x="108" y="176"/>
                        </a:moveTo>
                        <a:cubicBezTo>
                          <a:pt x="28" y="176"/>
                          <a:pt x="28" y="176"/>
                          <a:pt x="28" y="176"/>
                        </a:cubicBezTo>
                        <a:cubicBezTo>
                          <a:pt x="28" y="160"/>
                          <a:pt x="28" y="160"/>
                          <a:pt x="28" y="160"/>
                        </a:cubicBezTo>
                        <a:cubicBezTo>
                          <a:pt x="108" y="160"/>
                          <a:pt x="108" y="160"/>
                          <a:pt x="108" y="160"/>
                        </a:cubicBezTo>
                        <a:lnTo>
                          <a:pt x="108" y="176"/>
                        </a:lnTo>
                        <a:close/>
                        <a:moveTo>
                          <a:pt x="108" y="144"/>
                        </a:moveTo>
                        <a:cubicBezTo>
                          <a:pt x="28" y="144"/>
                          <a:pt x="28" y="144"/>
                          <a:pt x="28" y="144"/>
                        </a:cubicBezTo>
                        <a:cubicBezTo>
                          <a:pt x="28" y="128"/>
                          <a:pt x="28" y="128"/>
                          <a:pt x="28" y="128"/>
                        </a:cubicBezTo>
                        <a:cubicBezTo>
                          <a:pt x="108" y="128"/>
                          <a:pt x="108" y="128"/>
                          <a:pt x="108" y="128"/>
                        </a:cubicBezTo>
                        <a:lnTo>
                          <a:pt x="108" y="144"/>
                        </a:lnTo>
                        <a:close/>
                        <a:moveTo>
                          <a:pt x="108" y="112"/>
                        </a:moveTo>
                        <a:cubicBezTo>
                          <a:pt x="28" y="112"/>
                          <a:pt x="28" y="112"/>
                          <a:pt x="28" y="112"/>
                        </a:cubicBezTo>
                        <a:cubicBezTo>
                          <a:pt x="28" y="96"/>
                          <a:pt x="28" y="96"/>
                          <a:pt x="28" y="96"/>
                        </a:cubicBezTo>
                        <a:cubicBezTo>
                          <a:pt x="108" y="96"/>
                          <a:pt x="108" y="96"/>
                          <a:pt x="108" y="96"/>
                        </a:cubicBezTo>
                        <a:lnTo>
                          <a:pt x="108" y="112"/>
                        </a:lnTo>
                        <a:close/>
                        <a:moveTo>
                          <a:pt x="128" y="132"/>
                        </a:moveTo>
                        <a:cubicBezTo>
                          <a:pt x="128" y="112"/>
                          <a:pt x="148" y="93"/>
                          <a:pt x="168" y="93"/>
                        </a:cubicBezTo>
                        <a:cubicBezTo>
                          <a:pt x="168" y="132"/>
                          <a:pt x="168" y="132"/>
                          <a:pt x="168" y="132"/>
                        </a:cubicBezTo>
                        <a:lnTo>
                          <a:pt x="128" y="132"/>
                        </a:lnTo>
                        <a:close/>
                        <a:moveTo>
                          <a:pt x="132" y="136"/>
                        </a:moveTo>
                        <a:cubicBezTo>
                          <a:pt x="172" y="136"/>
                          <a:pt x="172" y="136"/>
                          <a:pt x="172" y="136"/>
                        </a:cubicBezTo>
                        <a:cubicBezTo>
                          <a:pt x="172" y="97"/>
                          <a:pt x="172" y="97"/>
                          <a:pt x="172" y="97"/>
                        </a:cubicBezTo>
                        <a:cubicBezTo>
                          <a:pt x="196" y="97"/>
                          <a:pt x="212" y="115"/>
                          <a:pt x="212" y="137"/>
                        </a:cubicBezTo>
                        <a:cubicBezTo>
                          <a:pt x="212" y="159"/>
                          <a:pt x="194" y="177"/>
                          <a:pt x="172" y="177"/>
                        </a:cubicBezTo>
                        <a:cubicBezTo>
                          <a:pt x="150" y="177"/>
                          <a:pt x="132" y="159"/>
                          <a:pt x="132" y="137"/>
                        </a:cubicBezTo>
                        <a:cubicBezTo>
                          <a:pt x="132" y="137"/>
                          <a:pt x="132" y="136"/>
                          <a:pt x="132" y="136"/>
                        </a:cubicBezTo>
                        <a:close/>
                        <a:moveTo>
                          <a:pt x="212" y="280"/>
                        </a:moveTo>
                        <a:cubicBezTo>
                          <a:pt x="132" y="280"/>
                          <a:pt x="132" y="280"/>
                          <a:pt x="132" y="280"/>
                        </a:cubicBezTo>
                        <a:cubicBezTo>
                          <a:pt x="132" y="264"/>
                          <a:pt x="132" y="264"/>
                          <a:pt x="132" y="264"/>
                        </a:cubicBezTo>
                        <a:cubicBezTo>
                          <a:pt x="212" y="264"/>
                          <a:pt x="212" y="264"/>
                          <a:pt x="212" y="264"/>
                        </a:cubicBezTo>
                        <a:lnTo>
                          <a:pt x="212" y="280"/>
                        </a:lnTo>
                        <a:close/>
                        <a:moveTo>
                          <a:pt x="212" y="248"/>
                        </a:moveTo>
                        <a:cubicBezTo>
                          <a:pt x="132" y="248"/>
                          <a:pt x="132" y="248"/>
                          <a:pt x="132" y="248"/>
                        </a:cubicBezTo>
                        <a:cubicBezTo>
                          <a:pt x="132" y="232"/>
                          <a:pt x="132" y="232"/>
                          <a:pt x="132" y="232"/>
                        </a:cubicBezTo>
                        <a:cubicBezTo>
                          <a:pt x="212" y="232"/>
                          <a:pt x="212" y="232"/>
                          <a:pt x="212" y="232"/>
                        </a:cubicBezTo>
                        <a:lnTo>
                          <a:pt x="212" y="248"/>
                        </a:lnTo>
                        <a:close/>
                        <a:moveTo>
                          <a:pt x="212" y="216"/>
                        </a:moveTo>
                        <a:cubicBezTo>
                          <a:pt x="132" y="216"/>
                          <a:pt x="132" y="216"/>
                          <a:pt x="132" y="216"/>
                        </a:cubicBezTo>
                        <a:cubicBezTo>
                          <a:pt x="132" y="200"/>
                          <a:pt x="132" y="200"/>
                          <a:pt x="132" y="200"/>
                        </a:cubicBezTo>
                        <a:cubicBezTo>
                          <a:pt x="212" y="200"/>
                          <a:pt x="212" y="200"/>
                          <a:pt x="212" y="200"/>
                        </a:cubicBezTo>
                        <a:lnTo>
                          <a:pt x="212" y="216"/>
                        </a:lnTo>
                        <a:close/>
                        <a:moveTo>
                          <a:pt x="212" y="72"/>
                        </a:moveTo>
                        <a:cubicBezTo>
                          <a:pt x="132" y="72"/>
                          <a:pt x="132" y="72"/>
                          <a:pt x="132" y="72"/>
                        </a:cubicBezTo>
                        <a:cubicBezTo>
                          <a:pt x="132" y="56"/>
                          <a:pt x="132" y="56"/>
                          <a:pt x="132" y="56"/>
                        </a:cubicBezTo>
                        <a:cubicBezTo>
                          <a:pt x="212" y="56"/>
                          <a:pt x="212" y="56"/>
                          <a:pt x="212" y="56"/>
                        </a:cubicBezTo>
                        <a:lnTo>
                          <a:pt x="212" y="72"/>
                        </a:lnTo>
                        <a:close/>
                        <a:moveTo>
                          <a:pt x="212" y="40"/>
                        </a:moveTo>
                        <a:cubicBezTo>
                          <a:pt x="132" y="40"/>
                          <a:pt x="132" y="40"/>
                          <a:pt x="132" y="40"/>
                        </a:cubicBezTo>
                        <a:cubicBezTo>
                          <a:pt x="132" y="24"/>
                          <a:pt x="132" y="24"/>
                          <a:pt x="132" y="24"/>
                        </a:cubicBezTo>
                        <a:cubicBezTo>
                          <a:pt x="212" y="24"/>
                          <a:pt x="212" y="24"/>
                          <a:pt x="212" y="24"/>
                        </a:cubicBezTo>
                        <a:lnTo>
                          <a:pt x="21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sp>
                <p:nvSpPr>
                  <p:cNvPr id="200" name="Freeform 7"/>
                  <p:cNvSpPr>
                    <a:spLocks/>
                  </p:cNvSpPr>
                  <p:nvPr/>
                </p:nvSpPr>
                <p:spPr bwMode="auto">
                  <a:xfrm>
                    <a:off x="-876300" y="2003425"/>
                    <a:ext cx="269875" cy="269875"/>
                  </a:xfrm>
                  <a:custGeom>
                    <a:avLst/>
                    <a:gdLst>
                      <a:gd name="T0" fmla="*/ 0 w 72"/>
                      <a:gd name="T1" fmla="*/ 72 h 72"/>
                      <a:gd name="T2" fmla="*/ 72 w 72"/>
                      <a:gd name="T3" fmla="*/ 0 h 72"/>
                      <a:gd name="T4" fmla="*/ 72 w 72"/>
                      <a:gd name="T5" fmla="*/ 64 h 72"/>
                      <a:gd name="T6" fmla="*/ 64 w 72"/>
                      <a:gd name="T7" fmla="*/ 72 h 72"/>
                      <a:gd name="T8" fmla="*/ 0 w 72"/>
                      <a:gd name="T9" fmla="*/ 72 h 72"/>
                    </a:gdLst>
                    <a:ahLst/>
                    <a:cxnLst>
                      <a:cxn ang="0">
                        <a:pos x="T0" y="T1"/>
                      </a:cxn>
                      <a:cxn ang="0">
                        <a:pos x="T2" y="T3"/>
                      </a:cxn>
                      <a:cxn ang="0">
                        <a:pos x="T4" y="T5"/>
                      </a:cxn>
                      <a:cxn ang="0">
                        <a:pos x="T6" y="T7"/>
                      </a:cxn>
                      <a:cxn ang="0">
                        <a:pos x="T8" y="T9"/>
                      </a:cxn>
                    </a:cxnLst>
                    <a:rect l="0" t="0" r="r" b="b"/>
                    <a:pathLst>
                      <a:path w="72" h="72">
                        <a:moveTo>
                          <a:pt x="0" y="72"/>
                        </a:moveTo>
                        <a:cubicBezTo>
                          <a:pt x="72" y="0"/>
                          <a:pt x="72" y="0"/>
                          <a:pt x="72" y="0"/>
                        </a:cubicBezTo>
                        <a:cubicBezTo>
                          <a:pt x="72" y="64"/>
                          <a:pt x="72" y="64"/>
                          <a:pt x="72" y="64"/>
                        </a:cubicBezTo>
                        <a:cubicBezTo>
                          <a:pt x="72" y="68"/>
                          <a:pt x="68" y="72"/>
                          <a:pt x="64" y="72"/>
                        </a:cubicBezTo>
                        <a:lnTo>
                          <a:pt x="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grpSp>
            <p:grpSp>
              <p:nvGrpSpPr>
                <p:cNvPr id="201" name="Group 200"/>
                <p:cNvGrpSpPr/>
                <p:nvPr/>
              </p:nvGrpSpPr>
              <p:grpSpPr>
                <a:xfrm>
                  <a:off x="5947318" y="7168629"/>
                  <a:ext cx="442595" cy="560463"/>
                  <a:chOff x="-876300" y="2003425"/>
                  <a:chExt cx="900113" cy="1139825"/>
                </a:xfrm>
                <a:solidFill>
                  <a:schemeClr val="bg1"/>
                </a:solidFill>
              </p:grpSpPr>
              <p:sp>
                <p:nvSpPr>
                  <p:cNvPr id="202" name="Freeform 6"/>
                  <p:cNvSpPr>
                    <a:spLocks noEditPoints="1"/>
                  </p:cNvSpPr>
                  <p:nvPr/>
                </p:nvSpPr>
                <p:spPr bwMode="auto">
                  <a:xfrm>
                    <a:off x="-876300" y="2003425"/>
                    <a:ext cx="900113" cy="1139825"/>
                  </a:xfrm>
                  <a:custGeom>
                    <a:avLst/>
                    <a:gdLst>
                      <a:gd name="T0" fmla="*/ 80 w 240"/>
                      <a:gd name="T1" fmla="*/ 0 h 304"/>
                      <a:gd name="T2" fmla="*/ 64 w 240"/>
                      <a:gd name="T3" fmla="*/ 80 h 304"/>
                      <a:gd name="T4" fmla="*/ 0 w 240"/>
                      <a:gd name="T5" fmla="*/ 296 h 304"/>
                      <a:gd name="T6" fmla="*/ 232 w 240"/>
                      <a:gd name="T7" fmla="*/ 304 h 304"/>
                      <a:gd name="T8" fmla="*/ 240 w 240"/>
                      <a:gd name="T9" fmla="*/ 8 h 304"/>
                      <a:gd name="T10" fmla="*/ 108 w 240"/>
                      <a:gd name="T11" fmla="*/ 280 h 304"/>
                      <a:gd name="T12" fmla="*/ 28 w 240"/>
                      <a:gd name="T13" fmla="*/ 280 h 304"/>
                      <a:gd name="T14" fmla="*/ 28 w 240"/>
                      <a:gd name="T15" fmla="*/ 200 h 304"/>
                      <a:gd name="T16" fmla="*/ 44 w 240"/>
                      <a:gd name="T17" fmla="*/ 264 h 304"/>
                      <a:gd name="T18" fmla="*/ 108 w 240"/>
                      <a:gd name="T19" fmla="*/ 280 h 304"/>
                      <a:gd name="T20" fmla="*/ 108 w 240"/>
                      <a:gd name="T21" fmla="*/ 232 h 304"/>
                      <a:gd name="T22" fmla="*/ 100 w 240"/>
                      <a:gd name="T23" fmla="*/ 214 h 304"/>
                      <a:gd name="T24" fmla="*/ 53 w 240"/>
                      <a:gd name="T25" fmla="*/ 249 h 304"/>
                      <a:gd name="T26" fmla="*/ 76 w 240"/>
                      <a:gd name="T27" fmla="*/ 208 h 304"/>
                      <a:gd name="T28" fmla="*/ 100 w 240"/>
                      <a:gd name="T29" fmla="*/ 200 h 304"/>
                      <a:gd name="T30" fmla="*/ 108 w 240"/>
                      <a:gd name="T31" fmla="*/ 208 h 304"/>
                      <a:gd name="T32" fmla="*/ 28 w 240"/>
                      <a:gd name="T33" fmla="*/ 176 h 304"/>
                      <a:gd name="T34" fmla="*/ 108 w 240"/>
                      <a:gd name="T35" fmla="*/ 160 h 304"/>
                      <a:gd name="T36" fmla="*/ 108 w 240"/>
                      <a:gd name="T37" fmla="*/ 144 h 304"/>
                      <a:gd name="T38" fmla="*/ 28 w 240"/>
                      <a:gd name="T39" fmla="*/ 128 h 304"/>
                      <a:gd name="T40" fmla="*/ 108 w 240"/>
                      <a:gd name="T41" fmla="*/ 144 h 304"/>
                      <a:gd name="T42" fmla="*/ 28 w 240"/>
                      <a:gd name="T43" fmla="*/ 112 h 304"/>
                      <a:gd name="T44" fmla="*/ 108 w 240"/>
                      <a:gd name="T45" fmla="*/ 96 h 304"/>
                      <a:gd name="T46" fmla="*/ 128 w 240"/>
                      <a:gd name="T47" fmla="*/ 132 h 304"/>
                      <a:gd name="T48" fmla="*/ 168 w 240"/>
                      <a:gd name="T49" fmla="*/ 132 h 304"/>
                      <a:gd name="T50" fmla="*/ 132 w 240"/>
                      <a:gd name="T51" fmla="*/ 136 h 304"/>
                      <a:gd name="T52" fmla="*/ 172 w 240"/>
                      <a:gd name="T53" fmla="*/ 97 h 304"/>
                      <a:gd name="T54" fmla="*/ 172 w 240"/>
                      <a:gd name="T55" fmla="*/ 177 h 304"/>
                      <a:gd name="T56" fmla="*/ 132 w 240"/>
                      <a:gd name="T57" fmla="*/ 136 h 304"/>
                      <a:gd name="T58" fmla="*/ 132 w 240"/>
                      <a:gd name="T59" fmla="*/ 280 h 304"/>
                      <a:gd name="T60" fmla="*/ 212 w 240"/>
                      <a:gd name="T61" fmla="*/ 264 h 304"/>
                      <a:gd name="T62" fmla="*/ 212 w 240"/>
                      <a:gd name="T63" fmla="*/ 248 h 304"/>
                      <a:gd name="T64" fmla="*/ 132 w 240"/>
                      <a:gd name="T65" fmla="*/ 232 h 304"/>
                      <a:gd name="T66" fmla="*/ 212 w 240"/>
                      <a:gd name="T67" fmla="*/ 248 h 304"/>
                      <a:gd name="T68" fmla="*/ 132 w 240"/>
                      <a:gd name="T69" fmla="*/ 216 h 304"/>
                      <a:gd name="T70" fmla="*/ 212 w 240"/>
                      <a:gd name="T71" fmla="*/ 200 h 304"/>
                      <a:gd name="T72" fmla="*/ 212 w 240"/>
                      <a:gd name="T73" fmla="*/ 72 h 304"/>
                      <a:gd name="T74" fmla="*/ 132 w 240"/>
                      <a:gd name="T75" fmla="*/ 56 h 304"/>
                      <a:gd name="T76" fmla="*/ 212 w 240"/>
                      <a:gd name="T77" fmla="*/ 72 h 304"/>
                      <a:gd name="T78" fmla="*/ 132 w 240"/>
                      <a:gd name="T79" fmla="*/ 40 h 304"/>
                      <a:gd name="T80" fmla="*/ 212 w 240"/>
                      <a:gd name="T81" fmla="*/ 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304">
                        <a:moveTo>
                          <a:pt x="232" y="0"/>
                        </a:moveTo>
                        <a:cubicBezTo>
                          <a:pt x="80" y="0"/>
                          <a:pt x="80" y="0"/>
                          <a:pt x="80" y="0"/>
                        </a:cubicBezTo>
                        <a:cubicBezTo>
                          <a:pt x="80" y="64"/>
                          <a:pt x="80" y="64"/>
                          <a:pt x="80" y="64"/>
                        </a:cubicBezTo>
                        <a:cubicBezTo>
                          <a:pt x="80" y="73"/>
                          <a:pt x="72" y="80"/>
                          <a:pt x="64" y="80"/>
                        </a:cubicBezTo>
                        <a:cubicBezTo>
                          <a:pt x="0" y="80"/>
                          <a:pt x="0" y="80"/>
                          <a:pt x="0" y="80"/>
                        </a:cubicBezTo>
                        <a:cubicBezTo>
                          <a:pt x="0" y="296"/>
                          <a:pt x="0" y="296"/>
                          <a:pt x="0" y="296"/>
                        </a:cubicBezTo>
                        <a:cubicBezTo>
                          <a:pt x="0" y="300"/>
                          <a:pt x="3" y="304"/>
                          <a:pt x="8" y="304"/>
                        </a:cubicBezTo>
                        <a:cubicBezTo>
                          <a:pt x="232" y="304"/>
                          <a:pt x="232" y="304"/>
                          <a:pt x="232" y="304"/>
                        </a:cubicBezTo>
                        <a:cubicBezTo>
                          <a:pt x="236" y="304"/>
                          <a:pt x="240" y="300"/>
                          <a:pt x="240" y="296"/>
                        </a:cubicBezTo>
                        <a:cubicBezTo>
                          <a:pt x="240" y="8"/>
                          <a:pt x="240" y="8"/>
                          <a:pt x="240" y="8"/>
                        </a:cubicBezTo>
                        <a:cubicBezTo>
                          <a:pt x="240" y="4"/>
                          <a:pt x="236" y="0"/>
                          <a:pt x="232" y="0"/>
                        </a:cubicBezTo>
                        <a:close/>
                        <a:moveTo>
                          <a:pt x="108" y="280"/>
                        </a:moveTo>
                        <a:cubicBezTo>
                          <a:pt x="44" y="280"/>
                          <a:pt x="44" y="280"/>
                          <a:pt x="44" y="280"/>
                        </a:cubicBezTo>
                        <a:cubicBezTo>
                          <a:pt x="28" y="280"/>
                          <a:pt x="28" y="280"/>
                          <a:pt x="28" y="280"/>
                        </a:cubicBezTo>
                        <a:cubicBezTo>
                          <a:pt x="28" y="264"/>
                          <a:pt x="28" y="264"/>
                          <a:pt x="28" y="264"/>
                        </a:cubicBezTo>
                        <a:cubicBezTo>
                          <a:pt x="28" y="200"/>
                          <a:pt x="28" y="200"/>
                          <a:pt x="28" y="200"/>
                        </a:cubicBezTo>
                        <a:cubicBezTo>
                          <a:pt x="44" y="200"/>
                          <a:pt x="44" y="200"/>
                          <a:pt x="44" y="200"/>
                        </a:cubicBezTo>
                        <a:cubicBezTo>
                          <a:pt x="44" y="264"/>
                          <a:pt x="44" y="264"/>
                          <a:pt x="44" y="264"/>
                        </a:cubicBezTo>
                        <a:cubicBezTo>
                          <a:pt x="108" y="264"/>
                          <a:pt x="108" y="264"/>
                          <a:pt x="108" y="264"/>
                        </a:cubicBezTo>
                        <a:lnTo>
                          <a:pt x="108" y="280"/>
                        </a:lnTo>
                        <a:close/>
                        <a:moveTo>
                          <a:pt x="108" y="208"/>
                        </a:moveTo>
                        <a:cubicBezTo>
                          <a:pt x="108" y="232"/>
                          <a:pt x="108" y="232"/>
                          <a:pt x="108" y="232"/>
                        </a:cubicBezTo>
                        <a:cubicBezTo>
                          <a:pt x="100" y="232"/>
                          <a:pt x="100" y="232"/>
                          <a:pt x="100" y="232"/>
                        </a:cubicBezTo>
                        <a:cubicBezTo>
                          <a:pt x="100" y="214"/>
                          <a:pt x="100" y="214"/>
                          <a:pt x="100" y="214"/>
                        </a:cubicBezTo>
                        <a:cubicBezTo>
                          <a:pt x="58" y="255"/>
                          <a:pt x="58" y="255"/>
                          <a:pt x="58" y="255"/>
                        </a:cubicBezTo>
                        <a:cubicBezTo>
                          <a:pt x="53" y="249"/>
                          <a:pt x="53" y="249"/>
                          <a:pt x="53" y="249"/>
                        </a:cubicBezTo>
                        <a:cubicBezTo>
                          <a:pt x="94" y="208"/>
                          <a:pt x="94" y="208"/>
                          <a:pt x="94" y="208"/>
                        </a:cubicBezTo>
                        <a:cubicBezTo>
                          <a:pt x="76" y="208"/>
                          <a:pt x="76" y="208"/>
                          <a:pt x="76" y="208"/>
                        </a:cubicBezTo>
                        <a:cubicBezTo>
                          <a:pt x="76" y="200"/>
                          <a:pt x="76" y="200"/>
                          <a:pt x="76" y="200"/>
                        </a:cubicBezTo>
                        <a:cubicBezTo>
                          <a:pt x="100" y="200"/>
                          <a:pt x="100" y="200"/>
                          <a:pt x="100" y="200"/>
                        </a:cubicBezTo>
                        <a:cubicBezTo>
                          <a:pt x="108" y="200"/>
                          <a:pt x="108" y="200"/>
                          <a:pt x="108" y="200"/>
                        </a:cubicBezTo>
                        <a:lnTo>
                          <a:pt x="108" y="208"/>
                        </a:lnTo>
                        <a:close/>
                        <a:moveTo>
                          <a:pt x="108" y="176"/>
                        </a:moveTo>
                        <a:cubicBezTo>
                          <a:pt x="28" y="176"/>
                          <a:pt x="28" y="176"/>
                          <a:pt x="28" y="176"/>
                        </a:cubicBezTo>
                        <a:cubicBezTo>
                          <a:pt x="28" y="160"/>
                          <a:pt x="28" y="160"/>
                          <a:pt x="28" y="160"/>
                        </a:cubicBezTo>
                        <a:cubicBezTo>
                          <a:pt x="108" y="160"/>
                          <a:pt x="108" y="160"/>
                          <a:pt x="108" y="160"/>
                        </a:cubicBezTo>
                        <a:lnTo>
                          <a:pt x="108" y="176"/>
                        </a:lnTo>
                        <a:close/>
                        <a:moveTo>
                          <a:pt x="108" y="144"/>
                        </a:moveTo>
                        <a:cubicBezTo>
                          <a:pt x="28" y="144"/>
                          <a:pt x="28" y="144"/>
                          <a:pt x="28" y="144"/>
                        </a:cubicBezTo>
                        <a:cubicBezTo>
                          <a:pt x="28" y="128"/>
                          <a:pt x="28" y="128"/>
                          <a:pt x="28" y="128"/>
                        </a:cubicBezTo>
                        <a:cubicBezTo>
                          <a:pt x="108" y="128"/>
                          <a:pt x="108" y="128"/>
                          <a:pt x="108" y="128"/>
                        </a:cubicBezTo>
                        <a:lnTo>
                          <a:pt x="108" y="144"/>
                        </a:lnTo>
                        <a:close/>
                        <a:moveTo>
                          <a:pt x="108" y="112"/>
                        </a:moveTo>
                        <a:cubicBezTo>
                          <a:pt x="28" y="112"/>
                          <a:pt x="28" y="112"/>
                          <a:pt x="28" y="112"/>
                        </a:cubicBezTo>
                        <a:cubicBezTo>
                          <a:pt x="28" y="96"/>
                          <a:pt x="28" y="96"/>
                          <a:pt x="28" y="96"/>
                        </a:cubicBezTo>
                        <a:cubicBezTo>
                          <a:pt x="108" y="96"/>
                          <a:pt x="108" y="96"/>
                          <a:pt x="108" y="96"/>
                        </a:cubicBezTo>
                        <a:lnTo>
                          <a:pt x="108" y="112"/>
                        </a:lnTo>
                        <a:close/>
                        <a:moveTo>
                          <a:pt x="128" y="132"/>
                        </a:moveTo>
                        <a:cubicBezTo>
                          <a:pt x="128" y="112"/>
                          <a:pt x="148" y="93"/>
                          <a:pt x="168" y="93"/>
                        </a:cubicBezTo>
                        <a:cubicBezTo>
                          <a:pt x="168" y="132"/>
                          <a:pt x="168" y="132"/>
                          <a:pt x="168" y="132"/>
                        </a:cubicBezTo>
                        <a:lnTo>
                          <a:pt x="128" y="132"/>
                        </a:lnTo>
                        <a:close/>
                        <a:moveTo>
                          <a:pt x="132" y="136"/>
                        </a:moveTo>
                        <a:cubicBezTo>
                          <a:pt x="172" y="136"/>
                          <a:pt x="172" y="136"/>
                          <a:pt x="172" y="136"/>
                        </a:cubicBezTo>
                        <a:cubicBezTo>
                          <a:pt x="172" y="97"/>
                          <a:pt x="172" y="97"/>
                          <a:pt x="172" y="97"/>
                        </a:cubicBezTo>
                        <a:cubicBezTo>
                          <a:pt x="196" y="97"/>
                          <a:pt x="212" y="115"/>
                          <a:pt x="212" y="137"/>
                        </a:cubicBezTo>
                        <a:cubicBezTo>
                          <a:pt x="212" y="159"/>
                          <a:pt x="194" y="177"/>
                          <a:pt x="172" y="177"/>
                        </a:cubicBezTo>
                        <a:cubicBezTo>
                          <a:pt x="150" y="177"/>
                          <a:pt x="132" y="159"/>
                          <a:pt x="132" y="137"/>
                        </a:cubicBezTo>
                        <a:cubicBezTo>
                          <a:pt x="132" y="137"/>
                          <a:pt x="132" y="136"/>
                          <a:pt x="132" y="136"/>
                        </a:cubicBezTo>
                        <a:close/>
                        <a:moveTo>
                          <a:pt x="212" y="280"/>
                        </a:moveTo>
                        <a:cubicBezTo>
                          <a:pt x="132" y="280"/>
                          <a:pt x="132" y="280"/>
                          <a:pt x="132" y="280"/>
                        </a:cubicBezTo>
                        <a:cubicBezTo>
                          <a:pt x="132" y="264"/>
                          <a:pt x="132" y="264"/>
                          <a:pt x="132" y="264"/>
                        </a:cubicBezTo>
                        <a:cubicBezTo>
                          <a:pt x="212" y="264"/>
                          <a:pt x="212" y="264"/>
                          <a:pt x="212" y="264"/>
                        </a:cubicBezTo>
                        <a:lnTo>
                          <a:pt x="212" y="280"/>
                        </a:lnTo>
                        <a:close/>
                        <a:moveTo>
                          <a:pt x="212" y="248"/>
                        </a:moveTo>
                        <a:cubicBezTo>
                          <a:pt x="132" y="248"/>
                          <a:pt x="132" y="248"/>
                          <a:pt x="132" y="248"/>
                        </a:cubicBezTo>
                        <a:cubicBezTo>
                          <a:pt x="132" y="232"/>
                          <a:pt x="132" y="232"/>
                          <a:pt x="132" y="232"/>
                        </a:cubicBezTo>
                        <a:cubicBezTo>
                          <a:pt x="212" y="232"/>
                          <a:pt x="212" y="232"/>
                          <a:pt x="212" y="232"/>
                        </a:cubicBezTo>
                        <a:lnTo>
                          <a:pt x="212" y="248"/>
                        </a:lnTo>
                        <a:close/>
                        <a:moveTo>
                          <a:pt x="212" y="216"/>
                        </a:moveTo>
                        <a:cubicBezTo>
                          <a:pt x="132" y="216"/>
                          <a:pt x="132" y="216"/>
                          <a:pt x="132" y="216"/>
                        </a:cubicBezTo>
                        <a:cubicBezTo>
                          <a:pt x="132" y="200"/>
                          <a:pt x="132" y="200"/>
                          <a:pt x="132" y="200"/>
                        </a:cubicBezTo>
                        <a:cubicBezTo>
                          <a:pt x="212" y="200"/>
                          <a:pt x="212" y="200"/>
                          <a:pt x="212" y="200"/>
                        </a:cubicBezTo>
                        <a:lnTo>
                          <a:pt x="212" y="216"/>
                        </a:lnTo>
                        <a:close/>
                        <a:moveTo>
                          <a:pt x="212" y="72"/>
                        </a:moveTo>
                        <a:cubicBezTo>
                          <a:pt x="132" y="72"/>
                          <a:pt x="132" y="72"/>
                          <a:pt x="132" y="72"/>
                        </a:cubicBezTo>
                        <a:cubicBezTo>
                          <a:pt x="132" y="56"/>
                          <a:pt x="132" y="56"/>
                          <a:pt x="132" y="56"/>
                        </a:cubicBezTo>
                        <a:cubicBezTo>
                          <a:pt x="212" y="56"/>
                          <a:pt x="212" y="56"/>
                          <a:pt x="212" y="56"/>
                        </a:cubicBezTo>
                        <a:lnTo>
                          <a:pt x="212" y="72"/>
                        </a:lnTo>
                        <a:close/>
                        <a:moveTo>
                          <a:pt x="212" y="40"/>
                        </a:moveTo>
                        <a:cubicBezTo>
                          <a:pt x="132" y="40"/>
                          <a:pt x="132" y="40"/>
                          <a:pt x="132" y="40"/>
                        </a:cubicBezTo>
                        <a:cubicBezTo>
                          <a:pt x="132" y="24"/>
                          <a:pt x="132" y="24"/>
                          <a:pt x="132" y="24"/>
                        </a:cubicBezTo>
                        <a:cubicBezTo>
                          <a:pt x="212" y="24"/>
                          <a:pt x="212" y="24"/>
                          <a:pt x="212" y="24"/>
                        </a:cubicBezTo>
                        <a:lnTo>
                          <a:pt x="21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sp>
                <p:nvSpPr>
                  <p:cNvPr id="203" name="Freeform 7"/>
                  <p:cNvSpPr>
                    <a:spLocks/>
                  </p:cNvSpPr>
                  <p:nvPr/>
                </p:nvSpPr>
                <p:spPr bwMode="auto">
                  <a:xfrm>
                    <a:off x="-876300" y="2003425"/>
                    <a:ext cx="269875" cy="269875"/>
                  </a:xfrm>
                  <a:custGeom>
                    <a:avLst/>
                    <a:gdLst>
                      <a:gd name="T0" fmla="*/ 0 w 72"/>
                      <a:gd name="T1" fmla="*/ 72 h 72"/>
                      <a:gd name="T2" fmla="*/ 72 w 72"/>
                      <a:gd name="T3" fmla="*/ 0 h 72"/>
                      <a:gd name="T4" fmla="*/ 72 w 72"/>
                      <a:gd name="T5" fmla="*/ 64 h 72"/>
                      <a:gd name="T6" fmla="*/ 64 w 72"/>
                      <a:gd name="T7" fmla="*/ 72 h 72"/>
                      <a:gd name="T8" fmla="*/ 0 w 72"/>
                      <a:gd name="T9" fmla="*/ 72 h 72"/>
                    </a:gdLst>
                    <a:ahLst/>
                    <a:cxnLst>
                      <a:cxn ang="0">
                        <a:pos x="T0" y="T1"/>
                      </a:cxn>
                      <a:cxn ang="0">
                        <a:pos x="T2" y="T3"/>
                      </a:cxn>
                      <a:cxn ang="0">
                        <a:pos x="T4" y="T5"/>
                      </a:cxn>
                      <a:cxn ang="0">
                        <a:pos x="T6" y="T7"/>
                      </a:cxn>
                      <a:cxn ang="0">
                        <a:pos x="T8" y="T9"/>
                      </a:cxn>
                    </a:cxnLst>
                    <a:rect l="0" t="0" r="r" b="b"/>
                    <a:pathLst>
                      <a:path w="72" h="72">
                        <a:moveTo>
                          <a:pt x="0" y="72"/>
                        </a:moveTo>
                        <a:cubicBezTo>
                          <a:pt x="72" y="0"/>
                          <a:pt x="72" y="0"/>
                          <a:pt x="72" y="0"/>
                        </a:cubicBezTo>
                        <a:cubicBezTo>
                          <a:pt x="72" y="64"/>
                          <a:pt x="72" y="64"/>
                          <a:pt x="72" y="64"/>
                        </a:cubicBezTo>
                        <a:cubicBezTo>
                          <a:pt x="72" y="68"/>
                          <a:pt x="68" y="72"/>
                          <a:pt x="64" y="72"/>
                        </a:cubicBezTo>
                        <a:lnTo>
                          <a:pt x="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grpSp>
          </p:grpSp>
          <p:grpSp>
            <p:nvGrpSpPr>
              <p:cNvPr id="214" name="Group 213"/>
              <p:cNvGrpSpPr/>
              <p:nvPr/>
            </p:nvGrpSpPr>
            <p:grpSpPr>
              <a:xfrm>
                <a:off x="4676083" y="7880683"/>
                <a:ext cx="1709517" cy="560463"/>
                <a:chOff x="4680396" y="7880683"/>
                <a:chExt cx="1709517" cy="560463"/>
              </a:xfrm>
            </p:grpSpPr>
            <p:grpSp>
              <p:nvGrpSpPr>
                <p:cNvPr id="204" name="Group 203"/>
                <p:cNvGrpSpPr/>
                <p:nvPr/>
              </p:nvGrpSpPr>
              <p:grpSpPr>
                <a:xfrm>
                  <a:off x="4680396" y="7880683"/>
                  <a:ext cx="442595" cy="560463"/>
                  <a:chOff x="-876300" y="2003425"/>
                  <a:chExt cx="900113" cy="1139825"/>
                </a:xfrm>
                <a:solidFill>
                  <a:schemeClr val="bg1"/>
                </a:solidFill>
              </p:grpSpPr>
              <p:sp>
                <p:nvSpPr>
                  <p:cNvPr id="205" name="Freeform 6"/>
                  <p:cNvSpPr>
                    <a:spLocks noEditPoints="1"/>
                  </p:cNvSpPr>
                  <p:nvPr/>
                </p:nvSpPr>
                <p:spPr bwMode="auto">
                  <a:xfrm>
                    <a:off x="-876300" y="2003425"/>
                    <a:ext cx="900113" cy="1139825"/>
                  </a:xfrm>
                  <a:custGeom>
                    <a:avLst/>
                    <a:gdLst>
                      <a:gd name="T0" fmla="*/ 80 w 240"/>
                      <a:gd name="T1" fmla="*/ 0 h 304"/>
                      <a:gd name="T2" fmla="*/ 64 w 240"/>
                      <a:gd name="T3" fmla="*/ 80 h 304"/>
                      <a:gd name="T4" fmla="*/ 0 w 240"/>
                      <a:gd name="T5" fmla="*/ 296 h 304"/>
                      <a:gd name="T6" fmla="*/ 232 w 240"/>
                      <a:gd name="T7" fmla="*/ 304 h 304"/>
                      <a:gd name="T8" fmla="*/ 240 w 240"/>
                      <a:gd name="T9" fmla="*/ 8 h 304"/>
                      <a:gd name="T10" fmla="*/ 108 w 240"/>
                      <a:gd name="T11" fmla="*/ 280 h 304"/>
                      <a:gd name="T12" fmla="*/ 28 w 240"/>
                      <a:gd name="T13" fmla="*/ 280 h 304"/>
                      <a:gd name="T14" fmla="*/ 28 w 240"/>
                      <a:gd name="T15" fmla="*/ 200 h 304"/>
                      <a:gd name="T16" fmla="*/ 44 w 240"/>
                      <a:gd name="T17" fmla="*/ 264 h 304"/>
                      <a:gd name="T18" fmla="*/ 108 w 240"/>
                      <a:gd name="T19" fmla="*/ 280 h 304"/>
                      <a:gd name="T20" fmla="*/ 108 w 240"/>
                      <a:gd name="T21" fmla="*/ 232 h 304"/>
                      <a:gd name="T22" fmla="*/ 100 w 240"/>
                      <a:gd name="T23" fmla="*/ 214 h 304"/>
                      <a:gd name="T24" fmla="*/ 53 w 240"/>
                      <a:gd name="T25" fmla="*/ 249 h 304"/>
                      <a:gd name="T26" fmla="*/ 76 w 240"/>
                      <a:gd name="T27" fmla="*/ 208 h 304"/>
                      <a:gd name="T28" fmla="*/ 100 w 240"/>
                      <a:gd name="T29" fmla="*/ 200 h 304"/>
                      <a:gd name="T30" fmla="*/ 108 w 240"/>
                      <a:gd name="T31" fmla="*/ 208 h 304"/>
                      <a:gd name="T32" fmla="*/ 28 w 240"/>
                      <a:gd name="T33" fmla="*/ 176 h 304"/>
                      <a:gd name="T34" fmla="*/ 108 w 240"/>
                      <a:gd name="T35" fmla="*/ 160 h 304"/>
                      <a:gd name="T36" fmla="*/ 108 w 240"/>
                      <a:gd name="T37" fmla="*/ 144 h 304"/>
                      <a:gd name="T38" fmla="*/ 28 w 240"/>
                      <a:gd name="T39" fmla="*/ 128 h 304"/>
                      <a:gd name="T40" fmla="*/ 108 w 240"/>
                      <a:gd name="T41" fmla="*/ 144 h 304"/>
                      <a:gd name="T42" fmla="*/ 28 w 240"/>
                      <a:gd name="T43" fmla="*/ 112 h 304"/>
                      <a:gd name="T44" fmla="*/ 108 w 240"/>
                      <a:gd name="T45" fmla="*/ 96 h 304"/>
                      <a:gd name="T46" fmla="*/ 128 w 240"/>
                      <a:gd name="T47" fmla="*/ 132 h 304"/>
                      <a:gd name="T48" fmla="*/ 168 w 240"/>
                      <a:gd name="T49" fmla="*/ 132 h 304"/>
                      <a:gd name="T50" fmla="*/ 132 w 240"/>
                      <a:gd name="T51" fmla="*/ 136 h 304"/>
                      <a:gd name="T52" fmla="*/ 172 w 240"/>
                      <a:gd name="T53" fmla="*/ 97 h 304"/>
                      <a:gd name="T54" fmla="*/ 172 w 240"/>
                      <a:gd name="T55" fmla="*/ 177 h 304"/>
                      <a:gd name="T56" fmla="*/ 132 w 240"/>
                      <a:gd name="T57" fmla="*/ 136 h 304"/>
                      <a:gd name="T58" fmla="*/ 132 w 240"/>
                      <a:gd name="T59" fmla="*/ 280 h 304"/>
                      <a:gd name="T60" fmla="*/ 212 w 240"/>
                      <a:gd name="T61" fmla="*/ 264 h 304"/>
                      <a:gd name="T62" fmla="*/ 212 w 240"/>
                      <a:gd name="T63" fmla="*/ 248 h 304"/>
                      <a:gd name="T64" fmla="*/ 132 w 240"/>
                      <a:gd name="T65" fmla="*/ 232 h 304"/>
                      <a:gd name="T66" fmla="*/ 212 w 240"/>
                      <a:gd name="T67" fmla="*/ 248 h 304"/>
                      <a:gd name="T68" fmla="*/ 132 w 240"/>
                      <a:gd name="T69" fmla="*/ 216 h 304"/>
                      <a:gd name="T70" fmla="*/ 212 w 240"/>
                      <a:gd name="T71" fmla="*/ 200 h 304"/>
                      <a:gd name="T72" fmla="*/ 212 w 240"/>
                      <a:gd name="T73" fmla="*/ 72 h 304"/>
                      <a:gd name="T74" fmla="*/ 132 w 240"/>
                      <a:gd name="T75" fmla="*/ 56 h 304"/>
                      <a:gd name="T76" fmla="*/ 212 w 240"/>
                      <a:gd name="T77" fmla="*/ 72 h 304"/>
                      <a:gd name="T78" fmla="*/ 132 w 240"/>
                      <a:gd name="T79" fmla="*/ 40 h 304"/>
                      <a:gd name="T80" fmla="*/ 212 w 240"/>
                      <a:gd name="T81" fmla="*/ 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304">
                        <a:moveTo>
                          <a:pt x="232" y="0"/>
                        </a:moveTo>
                        <a:cubicBezTo>
                          <a:pt x="80" y="0"/>
                          <a:pt x="80" y="0"/>
                          <a:pt x="80" y="0"/>
                        </a:cubicBezTo>
                        <a:cubicBezTo>
                          <a:pt x="80" y="64"/>
                          <a:pt x="80" y="64"/>
                          <a:pt x="80" y="64"/>
                        </a:cubicBezTo>
                        <a:cubicBezTo>
                          <a:pt x="80" y="73"/>
                          <a:pt x="72" y="80"/>
                          <a:pt x="64" y="80"/>
                        </a:cubicBezTo>
                        <a:cubicBezTo>
                          <a:pt x="0" y="80"/>
                          <a:pt x="0" y="80"/>
                          <a:pt x="0" y="80"/>
                        </a:cubicBezTo>
                        <a:cubicBezTo>
                          <a:pt x="0" y="296"/>
                          <a:pt x="0" y="296"/>
                          <a:pt x="0" y="296"/>
                        </a:cubicBezTo>
                        <a:cubicBezTo>
                          <a:pt x="0" y="300"/>
                          <a:pt x="3" y="304"/>
                          <a:pt x="8" y="304"/>
                        </a:cubicBezTo>
                        <a:cubicBezTo>
                          <a:pt x="232" y="304"/>
                          <a:pt x="232" y="304"/>
                          <a:pt x="232" y="304"/>
                        </a:cubicBezTo>
                        <a:cubicBezTo>
                          <a:pt x="236" y="304"/>
                          <a:pt x="240" y="300"/>
                          <a:pt x="240" y="296"/>
                        </a:cubicBezTo>
                        <a:cubicBezTo>
                          <a:pt x="240" y="8"/>
                          <a:pt x="240" y="8"/>
                          <a:pt x="240" y="8"/>
                        </a:cubicBezTo>
                        <a:cubicBezTo>
                          <a:pt x="240" y="4"/>
                          <a:pt x="236" y="0"/>
                          <a:pt x="232" y="0"/>
                        </a:cubicBezTo>
                        <a:close/>
                        <a:moveTo>
                          <a:pt x="108" y="280"/>
                        </a:moveTo>
                        <a:cubicBezTo>
                          <a:pt x="44" y="280"/>
                          <a:pt x="44" y="280"/>
                          <a:pt x="44" y="280"/>
                        </a:cubicBezTo>
                        <a:cubicBezTo>
                          <a:pt x="28" y="280"/>
                          <a:pt x="28" y="280"/>
                          <a:pt x="28" y="280"/>
                        </a:cubicBezTo>
                        <a:cubicBezTo>
                          <a:pt x="28" y="264"/>
                          <a:pt x="28" y="264"/>
                          <a:pt x="28" y="264"/>
                        </a:cubicBezTo>
                        <a:cubicBezTo>
                          <a:pt x="28" y="200"/>
                          <a:pt x="28" y="200"/>
                          <a:pt x="28" y="200"/>
                        </a:cubicBezTo>
                        <a:cubicBezTo>
                          <a:pt x="44" y="200"/>
                          <a:pt x="44" y="200"/>
                          <a:pt x="44" y="200"/>
                        </a:cubicBezTo>
                        <a:cubicBezTo>
                          <a:pt x="44" y="264"/>
                          <a:pt x="44" y="264"/>
                          <a:pt x="44" y="264"/>
                        </a:cubicBezTo>
                        <a:cubicBezTo>
                          <a:pt x="108" y="264"/>
                          <a:pt x="108" y="264"/>
                          <a:pt x="108" y="264"/>
                        </a:cubicBezTo>
                        <a:lnTo>
                          <a:pt x="108" y="280"/>
                        </a:lnTo>
                        <a:close/>
                        <a:moveTo>
                          <a:pt x="108" y="208"/>
                        </a:moveTo>
                        <a:cubicBezTo>
                          <a:pt x="108" y="232"/>
                          <a:pt x="108" y="232"/>
                          <a:pt x="108" y="232"/>
                        </a:cubicBezTo>
                        <a:cubicBezTo>
                          <a:pt x="100" y="232"/>
                          <a:pt x="100" y="232"/>
                          <a:pt x="100" y="232"/>
                        </a:cubicBezTo>
                        <a:cubicBezTo>
                          <a:pt x="100" y="214"/>
                          <a:pt x="100" y="214"/>
                          <a:pt x="100" y="214"/>
                        </a:cubicBezTo>
                        <a:cubicBezTo>
                          <a:pt x="58" y="255"/>
                          <a:pt x="58" y="255"/>
                          <a:pt x="58" y="255"/>
                        </a:cubicBezTo>
                        <a:cubicBezTo>
                          <a:pt x="53" y="249"/>
                          <a:pt x="53" y="249"/>
                          <a:pt x="53" y="249"/>
                        </a:cubicBezTo>
                        <a:cubicBezTo>
                          <a:pt x="94" y="208"/>
                          <a:pt x="94" y="208"/>
                          <a:pt x="94" y="208"/>
                        </a:cubicBezTo>
                        <a:cubicBezTo>
                          <a:pt x="76" y="208"/>
                          <a:pt x="76" y="208"/>
                          <a:pt x="76" y="208"/>
                        </a:cubicBezTo>
                        <a:cubicBezTo>
                          <a:pt x="76" y="200"/>
                          <a:pt x="76" y="200"/>
                          <a:pt x="76" y="200"/>
                        </a:cubicBezTo>
                        <a:cubicBezTo>
                          <a:pt x="100" y="200"/>
                          <a:pt x="100" y="200"/>
                          <a:pt x="100" y="200"/>
                        </a:cubicBezTo>
                        <a:cubicBezTo>
                          <a:pt x="108" y="200"/>
                          <a:pt x="108" y="200"/>
                          <a:pt x="108" y="200"/>
                        </a:cubicBezTo>
                        <a:lnTo>
                          <a:pt x="108" y="208"/>
                        </a:lnTo>
                        <a:close/>
                        <a:moveTo>
                          <a:pt x="108" y="176"/>
                        </a:moveTo>
                        <a:cubicBezTo>
                          <a:pt x="28" y="176"/>
                          <a:pt x="28" y="176"/>
                          <a:pt x="28" y="176"/>
                        </a:cubicBezTo>
                        <a:cubicBezTo>
                          <a:pt x="28" y="160"/>
                          <a:pt x="28" y="160"/>
                          <a:pt x="28" y="160"/>
                        </a:cubicBezTo>
                        <a:cubicBezTo>
                          <a:pt x="108" y="160"/>
                          <a:pt x="108" y="160"/>
                          <a:pt x="108" y="160"/>
                        </a:cubicBezTo>
                        <a:lnTo>
                          <a:pt x="108" y="176"/>
                        </a:lnTo>
                        <a:close/>
                        <a:moveTo>
                          <a:pt x="108" y="144"/>
                        </a:moveTo>
                        <a:cubicBezTo>
                          <a:pt x="28" y="144"/>
                          <a:pt x="28" y="144"/>
                          <a:pt x="28" y="144"/>
                        </a:cubicBezTo>
                        <a:cubicBezTo>
                          <a:pt x="28" y="128"/>
                          <a:pt x="28" y="128"/>
                          <a:pt x="28" y="128"/>
                        </a:cubicBezTo>
                        <a:cubicBezTo>
                          <a:pt x="108" y="128"/>
                          <a:pt x="108" y="128"/>
                          <a:pt x="108" y="128"/>
                        </a:cubicBezTo>
                        <a:lnTo>
                          <a:pt x="108" y="144"/>
                        </a:lnTo>
                        <a:close/>
                        <a:moveTo>
                          <a:pt x="108" y="112"/>
                        </a:moveTo>
                        <a:cubicBezTo>
                          <a:pt x="28" y="112"/>
                          <a:pt x="28" y="112"/>
                          <a:pt x="28" y="112"/>
                        </a:cubicBezTo>
                        <a:cubicBezTo>
                          <a:pt x="28" y="96"/>
                          <a:pt x="28" y="96"/>
                          <a:pt x="28" y="96"/>
                        </a:cubicBezTo>
                        <a:cubicBezTo>
                          <a:pt x="108" y="96"/>
                          <a:pt x="108" y="96"/>
                          <a:pt x="108" y="96"/>
                        </a:cubicBezTo>
                        <a:lnTo>
                          <a:pt x="108" y="112"/>
                        </a:lnTo>
                        <a:close/>
                        <a:moveTo>
                          <a:pt x="128" y="132"/>
                        </a:moveTo>
                        <a:cubicBezTo>
                          <a:pt x="128" y="112"/>
                          <a:pt x="148" y="93"/>
                          <a:pt x="168" y="93"/>
                        </a:cubicBezTo>
                        <a:cubicBezTo>
                          <a:pt x="168" y="132"/>
                          <a:pt x="168" y="132"/>
                          <a:pt x="168" y="132"/>
                        </a:cubicBezTo>
                        <a:lnTo>
                          <a:pt x="128" y="132"/>
                        </a:lnTo>
                        <a:close/>
                        <a:moveTo>
                          <a:pt x="132" y="136"/>
                        </a:moveTo>
                        <a:cubicBezTo>
                          <a:pt x="172" y="136"/>
                          <a:pt x="172" y="136"/>
                          <a:pt x="172" y="136"/>
                        </a:cubicBezTo>
                        <a:cubicBezTo>
                          <a:pt x="172" y="97"/>
                          <a:pt x="172" y="97"/>
                          <a:pt x="172" y="97"/>
                        </a:cubicBezTo>
                        <a:cubicBezTo>
                          <a:pt x="196" y="97"/>
                          <a:pt x="212" y="115"/>
                          <a:pt x="212" y="137"/>
                        </a:cubicBezTo>
                        <a:cubicBezTo>
                          <a:pt x="212" y="159"/>
                          <a:pt x="194" y="177"/>
                          <a:pt x="172" y="177"/>
                        </a:cubicBezTo>
                        <a:cubicBezTo>
                          <a:pt x="150" y="177"/>
                          <a:pt x="132" y="159"/>
                          <a:pt x="132" y="137"/>
                        </a:cubicBezTo>
                        <a:cubicBezTo>
                          <a:pt x="132" y="137"/>
                          <a:pt x="132" y="136"/>
                          <a:pt x="132" y="136"/>
                        </a:cubicBezTo>
                        <a:close/>
                        <a:moveTo>
                          <a:pt x="212" y="280"/>
                        </a:moveTo>
                        <a:cubicBezTo>
                          <a:pt x="132" y="280"/>
                          <a:pt x="132" y="280"/>
                          <a:pt x="132" y="280"/>
                        </a:cubicBezTo>
                        <a:cubicBezTo>
                          <a:pt x="132" y="264"/>
                          <a:pt x="132" y="264"/>
                          <a:pt x="132" y="264"/>
                        </a:cubicBezTo>
                        <a:cubicBezTo>
                          <a:pt x="212" y="264"/>
                          <a:pt x="212" y="264"/>
                          <a:pt x="212" y="264"/>
                        </a:cubicBezTo>
                        <a:lnTo>
                          <a:pt x="212" y="280"/>
                        </a:lnTo>
                        <a:close/>
                        <a:moveTo>
                          <a:pt x="212" y="248"/>
                        </a:moveTo>
                        <a:cubicBezTo>
                          <a:pt x="132" y="248"/>
                          <a:pt x="132" y="248"/>
                          <a:pt x="132" y="248"/>
                        </a:cubicBezTo>
                        <a:cubicBezTo>
                          <a:pt x="132" y="232"/>
                          <a:pt x="132" y="232"/>
                          <a:pt x="132" y="232"/>
                        </a:cubicBezTo>
                        <a:cubicBezTo>
                          <a:pt x="212" y="232"/>
                          <a:pt x="212" y="232"/>
                          <a:pt x="212" y="232"/>
                        </a:cubicBezTo>
                        <a:lnTo>
                          <a:pt x="212" y="248"/>
                        </a:lnTo>
                        <a:close/>
                        <a:moveTo>
                          <a:pt x="212" y="216"/>
                        </a:moveTo>
                        <a:cubicBezTo>
                          <a:pt x="132" y="216"/>
                          <a:pt x="132" y="216"/>
                          <a:pt x="132" y="216"/>
                        </a:cubicBezTo>
                        <a:cubicBezTo>
                          <a:pt x="132" y="200"/>
                          <a:pt x="132" y="200"/>
                          <a:pt x="132" y="200"/>
                        </a:cubicBezTo>
                        <a:cubicBezTo>
                          <a:pt x="212" y="200"/>
                          <a:pt x="212" y="200"/>
                          <a:pt x="212" y="200"/>
                        </a:cubicBezTo>
                        <a:lnTo>
                          <a:pt x="212" y="216"/>
                        </a:lnTo>
                        <a:close/>
                        <a:moveTo>
                          <a:pt x="212" y="72"/>
                        </a:moveTo>
                        <a:cubicBezTo>
                          <a:pt x="132" y="72"/>
                          <a:pt x="132" y="72"/>
                          <a:pt x="132" y="72"/>
                        </a:cubicBezTo>
                        <a:cubicBezTo>
                          <a:pt x="132" y="56"/>
                          <a:pt x="132" y="56"/>
                          <a:pt x="132" y="56"/>
                        </a:cubicBezTo>
                        <a:cubicBezTo>
                          <a:pt x="212" y="56"/>
                          <a:pt x="212" y="56"/>
                          <a:pt x="212" y="56"/>
                        </a:cubicBezTo>
                        <a:lnTo>
                          <a:pt x="212" y="72"/>
                        </a:lnTo>
                        <a:close/>
                        <a:moveTo>
                          <a:pt x="212" y="40"/>
                        </a:moveTo>
                        <a:cubicBezTo>
                          <a:pt x="132" y="40"/>
                          <a:pt x="132" y="40"/>
                          <a:pt x="132" y="40"/>
                        </a:cubicBezTo>
                        <a:cubicBezTo>
                          <a:pt x="132" y="24"/>
                          <a:pt x="132" y="24"/>
                          <a:pt x="132" y="24"/>
                        </a:cubicBezTo>
                        <a:cubicBezTo>
                          <a:pt x="212" y="24"/>
                          <a:pt x="212" y="24"/>
                          <a:pt x="212" y="24"/>
                        </a:cubicBezTo>
                        <a:lnTo>
                          <a:pt x="21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sp>
                <p:nvSpPr>
                  <p:cNvPr id="206" name="Freeform 7"/>
                  <p:cNvSpPr>
                    <a:spLocks/>
                  </p:cNvSpPr>
                  <p:nvPr/>
                </p:nvSpPr>
                <p:spPr bwMode="auto">
                  <a:xfrm>
                    <a:off x="-876300" y="2003425"/>
                    <a:ext cx="269875" cy="269875"/>
                  </a:xfrm>
                  <a:custGeom>
                    <a:avLst/>
                    <a:gdLst>
                      <a:gd name="T0" fmla="*/ 0 w 72"/>
                      <a:gd name="T1" fmla="*/ 72 h 72"/>
                      <a:gd name="T2" fmla="*/ 72 w 72"/>
                      <a:gd name="T3" fmla="*/ 0 h 72"/>
                      <a:gd name="T4" fmla="*/ 72 w 72"/>
                      <a:gd name="T5" fmla="*/ 64 h 72"/>
                      <a:gd name="T6" fmla="*/ 64 w 72"/>
                      <a:gd name="T7" fmla="*/ 72 h 72"/>
                      <a:gd name="T8" fmla="*/ 0 w 72"/>
                      <a:gd name="T9" fmla="*/ 72 h 72"/>
                    </a:gdLst>
                    <a:ahLst/>
                    <a:cxnLst>
                      <a:cxn ang="0">
                        <a:pos x="T0" y="T1"/>
                      </a:cxn>
                      <a:cxn ang="0">
                        <a:pos x="T2" y="T3"/>
                      </a:cxn>
                      <a:cxn ang="0">
                        <a:pos x="T4" y="T5"/>
                      </a:cxn>
                      <a:cxn ang="0">
                        <a:pos x="T6" y="T7"/>
                      </a:cxn>
                      <a:cxn ang="0">
                        <a:pos x="T8" y="T9"/>
                      </a:cxn>
                    </a:cxnLst>
                    <a:rect l="0" t="0" r="r" b="b"/>
                    <a:pathLst>
                      <a:path w="72" h="72">
                        <a:moveTo>
                          <a:pt x="0" y="72"/>
                        </a:moveTo>
                        <a:cubicBezTo>
                          <a:pt x="72" y="0"/>
                          <a:pt x="72" y="0"/>
                          <a:pt x="72" y="0"/>
                        </a:cubicBezTo>
                        <a:cubicBezTo>
                          <a:pt x="72" y="64"/>
                          <a:pt x="72" y="64"/>
                          <a:pt x="72" y="64"/>
                        </a:cubicBezTo>
                        <a:cubicBezTo>
                          <a:pt x="72" y="68"/>
                          <a:pt x="68" y="72"/>
                          <a:pt x="64" y="72"/>
                        </a:cubicBezTo>
                        <a:lnTo>
                          <a:pt x="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grpSp>
            <p:grpSp>
              <p:nvGrpSpPr>
                <p:cNvPr id="207" name="Group 206"/>
                <p:cNvGrpSpPr/>
                <p:nvPr/>
              </p:nvGrpSpPr>
              <p:grpSpPr>
                <a:xfrm>
                  <a:off x="5313857" y="7880683"/>
                  <a:ext cx="442595" cy="560463"/>
                  <a:chOff x="-876300" y="2003425"/>
                  <a:chExt cx="900113" cy="1139825"/>
                </a:xfrm>
                <a:solidFill>
                  <a:schemeClr val="bg1"/>
                </a:solidFill>
              </p:grpSpPr>
              <p:sp>
                <p:nvSpPr>
                  <p:cNvPr id="208" name="Freeform 6"/>
                  <p:cNvSpPr>
                    <a:spLocks noEditPoints="1"/>
                  </p:cNvSpPr>
                  <p:nvPr/>
                </p:nvSpPr>
                <p:spPr bwMode="auto">
                  <a:xfrm>
                    <a:off x="-876300" y="2003425"/>
                    <a:ext cx="900113" cy="1139825"/>
                  </a:xfrm>
                  <a:custGeom>
                    <a:avLst/>
                    <a:gdLst>
                      <a:gd name="T0" fmla="*/ 80 w 240"/>
                      <a:gd name="T1" fmla="*/ 0 h 304"/>
                      <a:gd name="T2" fmla="*/ 64 w 240"/>
                      <a:gd name="T3" fmla="*/ 80 h 304"/>
                      <a:gd name="T4" fmla="*/ 0 w 240"/>
                      <a:gd name="T5" fmla="*/ 296 h 304"/>
                      <a:gd name="T6" fmla="*/ 232 w 240"/>
                      <a:gd name="T7" fmla="*/ 304 h 304"/>
                      <a:gd name="T8" fmla="*/ 240 w 240"/>
                      <a:gd name="T9" fmla="*/ 8 h 304"/>
                      <a:gd name="T10" fmla="*/ 108 w 240"/>
                      <a:gd name="T11" fmla="*/ 280 h 304"/>
                      <a:gd name="T12" fmla="*/ 28 w 240"/>
                      <a:gd name="T13" fmla="*/ 280 h 304"/>
                      <a:gd name="T14" fmla="*/ 28 w 240"/>
                      <a:gd name="T15" fmla="*/ 200 h 304"/>
                      <a:gd name="T16" fmla="*/ 44 w 240"/>
                      <a:gd name="T17" fmla="*/ 264 h 304"/>
                      <a:gd name="T18" fmla="*/ 108 w 240"/>
                      <a:gd name="T19" fmla="*/ 280 h 304"/>
                      <a:gd name="T20" fmla="*/ 108 w 240"/>
                      <a:gd name="T21" fmla="*/ 232 h 304"/>
                      <a:gd name="T22" fmla="*/ 100 w 240"/>
                      <a:gd name="T23" fmla="*/ 214 h 304"/>
                      <a:gd name="T24" fmla="*/ 53 w 240"/>
                      <a:gd name="T25" fmla="*/ 249 h 304"/>
                      <a:gd name="T26" fmla="*/ 76 w 240"/>
                      <a:gd name="T27" fmla="*/ 208 h 304"/>
                      <a:gd name="T28" fmla="*/ 100 w 240"/>
                      <a:gd name="T29" fmla="*/ 200 h 304"/>
                      <a:gd name="T30" fmla="*/ 108 w 240"/>
                      <a:gd name="T31" fmla="*/ 208 h 304"/>
                      <a:gd name="T32" fmla="*/ 28 w 240"/>
                      <a:gd name="T33" fmla="*/ 176 h 304"/>
                      <a:gd name="T34" fmla="*/ 108 w 240"/>
                      <a:gd name="T35" fmla="*/ 160 h 304"/>
                      <a:gd name="T36" fmla="*/ 108 w 240"/>
                      <a:gd name="T37" fmla="*/ 144 h 304"/>
                      <a:gd name="T38" fmla="*/ 28 w 240"/>
                      <a:gd name="T39" fmla="*/ 128 h 304"/>
                      <a:gd name="T40" fmla="*/ 108 w 240"/>
                      <a:gd name="T41" fmla="*/ 144 h 304"/>
                      <a:gd name="T42" fmla="*/ 28 w 240"/>
                      <a:gd name="T43" fmla="*/ 112 h 304"/>
                      <a:gd name="T44" fmla="*/ 108 w 240"/>
                      <a:gd name="T45" fmla="*/ 96 h 304"/>
                      <a:gd name="T46" fmla="*/ 128 w 240"/>
                      <a:gd name="T47" fmla="*/ 132 h 304"/>
                      <a:gd name="T48" fmla="*/ 168 w 240"/>
                      <a:gd name="T49" fmla="*/ 132 h 304"/>
                      <a:gd name="T50" fmla="*/ 132 w 240"/>
                      <a:gd name="T51" fmla="*/ 136 h 304"/>
                      <a:gd name="T52" fmla="*/ 172 w 240"/>
                      <a:gd name="T53" fmla="*/ 97 h 304"/>
                      <a:gd name="T54" fmla="*/ 172 w 240"/>
                      <a:gd name="T55" fmla="*/ 177 h 304"/>
                      <a:gd name="T56" fmla="*/ 132 w 240"/>
                      <a:gd name="T57" fmla="*/ 136 h 304"/>
                      <a:gd name="T58" fmla="*/ 132 w 240"/>
                      <a:gd name="T59" fmla="*/ 280 h 304"/>
                      <a:gd name="T60" fmla="*/ 212 w 240"/>
                      <a:gd name="T61" fmla="*/ 264 h 304"/>
                      <a:gd name="T62" fmla="*/ 212 w 240"/>
                      <a:gd name="T63" fmla="*/ 248 h 304"/>
                      <a:gd name="T64" fmla="*/ 132 w 240"/>
                      <a:gd name="T65" fmla="*/ 232 h 304"/>
                      <a:gd name="T66" fmla="*/ 212 w 240"/>
                      <a:gd name="T67" fmla="*/ 248 h 304"/>
                      <a:gd name="T68" fmla="*/ 132 w 240"/>
                      <a:gd name="T69" fmla="*/ 216 h 304"/>
                      <a:gd name="T70" fmla="*/ 212 w 240"/>
                      <a:gd name="T71" fmla="*/ 200 h 304"/>
                      <a:gd name="T72" fmla="*/ 212 w 240"/>
                      <a:gd name="T73" fmla="*/ 72 h 304"/>
                      <a:gd name="T74" fmla="*/ 132 w 240"/>
                      <a:gd name="T75" fmla="*/ 56 h 304"/>
                      <a:gd name="T76" fmla="*/ 212 w 240"/>
                      <a:gd name="T77" fmla="*/ 72 h 304"/>
                      <a:gd name="T78" fmla="*/ 132 w 240"/>
                      <a:gd name="T79" fmla="*/ 40 h 304"/>
                      <a:gd name="T80" fmla="*/ 212 w 240"/>
                      <a:gd name="T81" fmla="*/ 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304">
                        <a:moveTo>
                          <a:pt x="232" y="0"/>
                        </a:moveTo>
                        <a:cubicBezTo>
                          <a:pt x="80" y="0"/>
                          <a:pt x="80" y="0"/>
                          <a:pt x="80" y="0"/>
                        </a:cubicBezTo>
                        <a:cubicBezTo>
                          <a:pt x="80" y="64"/>
                          <a:pt x="80" y="64"/>
                          <a:pt x="80" y="64"/>
                        </a:cubicBezTo>
                        <a:cubicBezTo>
                          <a:pt x="80" y="73"/>
                          <a:pt x="72" y="80"/>
                          <a:pt x="64" y="80"/>
                        </a:cubicBezTo>
                        <a:cubicBezTo>
                          <a:pt x="0" y="80"/>
                          <a:pt x="0" y="80"/>
                          <a:pt x="0" y="80"/>
                        </a:cubicBezTo>
                        <a:cubicBezTo>
                          <a:pt x="0" y="296"/>
                          <a:pt x="0" y="296"/>
                          <a:pt x="0" y="296"/>
                        </a:cubicBezTo>
                        <a:cubicBezTo>
                          <a:pt x="0" y="300"/>
                          <a:pt x="3" y="304"/>
                          <a:pt x="8" y="304"/>
                        </a:cubicBezTo>
                        <a:cubicBezTo>
                          <a:pt x="232" y="304"/>
                          <a:pt x="232" y="304"/>
                          <a:pt x="232" y="304"/>
                        </a:cubicBezTo>
                        <a:cubicBezTo>
                          <a:pt x="236" y="304"/>
                          <a:pt x="240" y="300"/>
                          <a:pt x="240" y="296"/>
                        </a:cubicBezTo>
                        <a:cubicBezTo>
                          <a:pt x="240" y="8"/>
                          <a:pt x="240" y="8"/>
                          <a:pt x="240" y="8"/>
                        </a:cubicBezTo>
                        <a:cubicBezTo>
                          <a:pt x="240" y="4"/>
                          <a:pt x="236" y="0"/>
                          <a:pt x="232" y="0"/>
                        </a:cubicBezTo>
                        <a:close/>
                        <a:moveTo>
                          <a:pt x="108" y="280"/>
                        </a:moveTo>
                        <a:cubicBezTo>
                          <a:pt x="44" y="280"/>
                          <a:pt x="44" y="280"/>
                          <a:pt x="44" y="280"/>
                        </a:cubicBezTo>
                        <a:cubicBezTo>
                          <a:pt x="28" y="280"/>
                          <a:pt x="28" y="280"/>
                          <a:pt x="28" y="280"/>
                        </a:cubicBezTo>
                        <a:cubicBezTo>
                          <a:pt x="28" y="264"/>
                          <a:pt x="28" y="264"/>
                          <a:pt x="28" y="264"/>
                        </a:cubicBezTo>
                        <a:cubicBezTo>
                          <a:pt x="28" y="200"/>
                          <a:pt x="28" y="200"/>
                          <a:pt x="28" y="200"/>
                        </a:cubicBezTo>
                        <a:cubicBezTo>
                          <a:pt x="44" y="200"/>
                          <a:pt x="44" y="200"/>
                          <a:pt x="44" y="200"/>
                        </a:cubicBezTo>
                        <a:cubicBezTo>
                          <a:pt x="44" y="264"/>
                          <a:pt x="44" y="264"/>
                          <a:pt x="44" y="264"/>
                        </a:cubicBezTo>
                        <a:cubicBezTo>
                          <a:pt x="108" y="264"/>
                          <a:pt x="108" y="264"/>
                          <a:pt x="108" y="264"/>
                        </a:cubicBezTo>
                        <a:lnTo>
                          <a:pt x="108" y="280"/>
                        </a:lnTo>
                        <a:close/>
                        <a:moveTo>
                          <a:pt x="108" y="208"/>
                        </a:moveTo>
                        <a:cubicBezTo>
                          <a:pt x="108" y="232"/>
                          <a:pt x="108" y="232"/>
                          <a:pt x="108" y="232"/>
                        </a:cubicBezTo>
                        <a:cubicBezTo>
                          <a:pt x="100" y="232"/>
                          <a:pt x="100" y="232"/>
                          <a:pt x="100" y="232"/>
                        </a:cubicBezTo>
                        <a:cubicBezTo>
                          <a:pt x="100" y="214"/>
                          <a:pt x="100" y="214"/>
                          <a:pt x="100" y="214"/>
                        </a:cubicBezTo>
                        <a:cubicBezTo>
                          <a:pt x="58" y="255"/>
                          <a:pt x="58" y="255"/>
                          <a:pt x="58" y="255"/>
                        </a:cubicBezTo>
                        <a:cubicBezTo>
                          <a:pt x="53" y="249"/>
                          <a:pt x="53" y="249"/>
                          <a:pt x="53" y="249"/>
                        </a:cubicBezTo>
                        <a:cubicBezTo>
                          <a:pt x="94" y="208"/>
                          <a:pt x="94" y="208"/>
                          <a:pt x="94" y="208"/>
                        </a:cubicBezTo>
                        <a:cubicBezTo>
                          <a:pt x="76" y="208"/>
                          <a:pt x="76" y="208"/>
                          <a:pt x="76" y="208"/>
                        </a:cubicBezTo>
                        <a:cubicBezTo>
                          <a:pt x="76" y="200"/>
                          <a:pt x="76" y="200"/>
                          <a:pt x="76" y="200"/>
                        </a:cubicBezTo>
                        <a:cubicBezTo>
                          <a:pt x="100" y="200"/>
                          <a:pt x="100" y="200"/>
                          <a:pt x="100" y="200"/>
                        </a:cubicBezTo>
                        <a:cubicBezTo>
                          <a:pt x="108" y="200"/>
                          <a:pt x="108" y="200"/>
                          <a:pt x="108" y="200"/>
                        </a:cubicBezTo>
                        <a:lnTo>
                          <a:pt x="108" y="208"/>
                        </a:lnTo>
                        <a:close/>
                        <a:moveTo>
                          <a:pt x="108" y="176"/>
                        </a:moveTo>
                        <a:cubicBezTo>
                          <a:pt x="28" y="176"/>
                          <a:pt x="28" y="176"/>
                          <a:pt x="28" y="176"/>
                        </a:cubicBezTo>
                        <a:cubicBezTo>
                          <a:pt x="28" y="160"/>
                          <a:pt x="28" y="160"/>
                          <a:pt x="28" y="160"/>
                        </a:cubicBezTo>
                        <a:cubicBezTo>
                          <a:pt x="108" y="160"/>
                          <a:pt x="108" y="160"/>
                          <a:pt x="108" y="160"/>
                        </a:cubicBezTo>
                        <a:lnTo>
                          <a:pt x="108" y="176"/>
                        </a:lnTo>
                        <a:close/>
                        <a:moveTo>
                          <a:pt x="108" y="144"/>
                        </a:moveTo>
                        <a:cubicBezTo>
                          <a:pt x="28" y="144"/>
                          <a:pt x="28" y="144"/>
                          <a:pt x="28" y="144"/>
                        </a:cubicBezTo>
                        <a:cubicBezTo>
                          <a:pt x="28" y="128"/>
                          <a:pt x="28" y="128"/>
                          <a:pt x="28" y="128"/>
                        </a:cubicBezTo>
                        <a:cubicBezTo>
                          <a:pt x="108" y="128"/>
                          <a:pt x="108" y="128"/>
                          <a:pt x="108" y="128"/>
                        </a:cubicBezTo>
                        <a:lnTo>
                          <a:pt x="108" y="144"/>
                        </a:lnTo>
                        <a:close/>
                        <a:moveTo>
                          <a:pt x="108" y="112"/>
                        </a:moveTo>
                        <a:cubicBezTo>
                          <a:pt x="28" y="112"/>
                          <a:pt x="28" y="112"/>
                          <a:pt x="28" y="112"/>
                        </a:cubicBezTo>
                        <a:cubicBezTo>
                          <a:pt x="28" y="96"/>
                          <a:pt x="28" y="96"/>
                          <a:pt x="28" y="96"/>
                        </a:cubicBezTo>
                        <a:cubicBezTo>
                          <a:pt x="108" y="96"/>
                          <a:pt x="108" y="96"/>
                          <a:pt x="108" y="96"/>
                        </a:cubicBezTo>
                        <a:lnTo>
                          <a:pt x="108" y="112"/>
                        </a:lnTo>
                        <a:close/>
                        <a:moveTo>
                          <a:pt x="128" y="132"/>
                        </a:moveTo>
                        <a:cubicBezTo>
                          <a:pt x="128" y="112"/>
                          <a:pt x="148" y="93"/>
                          <a:pt x="168" y="93"/>
                        </a:cubicBezTo>
                        <a:cubicBezTo>
                          <a:pt x="168" y="132"/>
                          <a:pt x="168" y="132"/>
                          <a:pt x="168" y="132"/>
                        </a:cubicBezTo>
                        <a:lnTo>
                          <a:pt x="128" y="132"/>
                        </a:lnTo>
                        <a:close/>
                        <a:moveTo>
                          <a:pt x="132" y="136"/>
                        </a:moveTo>
                        <a:cubicBezTo>
                          <a:pt x="172" y="136"/>
                          <a:pt x="172" y="136"/>
                          <a:pt x="172" y="136"/>
                        </a:cubicBezTo>
                        <a:cubicBezTo>
                          <a:pt x="172" y="97"/>
                          <a:pt x="172" y="97"/>
                          <a:pt x="172" y="97"/>
                        </a:cubicBezTo>
                        <a:cubicBezTo>
                          <a:pt x="196" y="97"/>
                          <a:pt x="212" y="115"/>
                          <a:pt x="212" y="137"/>
                        </a:cubicBezTo>
                        <a:cubicBezTo>
                          <a:pt x="212" y="159"/>
                          <a:pt x="194" y="177"/>
                          <a:pt x="172" y="177"/>
                        </a:cubicBezTo>
                        <a:cubicBezTo>
                          <a:pt x="150" y="177"/>
                          <a:pt x="132" y="159"/>
                          <a:pt x="132" y="137"/>
                        </a:cubicBezTo>
                        <a:cubicBezTo>
                          <a:pt x="132" y="137"/>
                          <a:pt x="132" y="136"/>
                          <a:pt x="132" y="136"/>
                        </a:cubicBezTo>
                        <a:close/>
                        <a:moveTo>
                          <a:pt x="212" y="280"/>
                        </a:moveTo>
                        <a:cubicBezTo>
                          <a:pt x="132" y="280"/>
                          <a:pt x="132" y="280"/>
                          <a:pt x="132" y="280"/>
                        </a:cubicBezTo>
                        <a:cubicBezTo>
                          <a:pt x="132" y="264"/>
                          <a:pt x="132" y="264"/>
                          <a:pt x="132" y="264"/>
                        </a:cubicBezTo>
                        <a:cubicBezTo>
                          <a:pt x="212" y="264"/>
                          <a:pt x="212" y="264"/>
                          <a:pt x="212" y="264"/>
                        </a:cubicBezTo>
                        <a:lnTo>
                          <a:pt x="212" y="280"/>
                        </a:lnTo>
                        <a:close/>
                        <a:moveTo>
                          <a:pt x="212" y="248"/>
                        </a:moveTo>
                        <a:cubicBezTo>
                          <a:pt x="132" y="248"/>
                          <a:pt x="132" y="248"/>
                          <a:pt x="132" y="248"/>
                        </a:cubicBezTo>
                        <a:cubicBezTo>
                          <a:pt x="132" y="232"/>
                          <a:pt x="132" y="232"/>
                          <a:pt x="132" y="232"/>
                        </a:cubicBezTo>
                        <a:cubicBezTo>
                          <a:pt x="212" y="232"/>
                          <a:pt x="212" y="232"/>
                          <a:pt x="212" y="232"/>
                        </a:cubicBezTo>
                        <a:lnTo>
                          <a:pt x="212" y="248"/>
                        </a:lnTo>
                        <a:close/>
                        <a:moveTo>
                          <a:pt x="212" y="216"/>
                        </a:moveTo>
                        <a:cubicBezTo>
                          <a:pt x="132" y="216"/>
                          <a:pt x="132" y="216"/>
                          <a:pt x="132" y="216"/>
                        </a:cubicBezTo>
                        <a:cubicBezTo>
                          <a:pt x="132" y="200"/>
                          <a:pt x="132" y="200"/>
                          <a:pt x="132" y="200"/>
                        </a:cubicBezTo>
                        <a:cubicBezTo>
                          <a:pt x="212" y="200"/>
                          <a:pt x="212" y="200"/>
                          <a:pt x="212" y="200"/>
                        </a:cubicBezTo>
                        <a:lnTo>
                          <a:pt x="212" y="216"/>
                        </a:lnTo>
                        <a:close/>
                        <a:moveTo>
                          <a:pt x="212" y="72"/>
                        </a:moveTo>
                        <a:cubicBezTo>
                          <a:pt x="132" y="72"/>
                          <a:pt x="132" y="72"/>
                          <a:pt x="132" y="72"/>
                        </a:cubicBezTo>
                        <a:cubicBezTo>
                          <a:pt x="132" y="56"/>
                          <a:pt x="132" y="56"/>
                          <a:pt x="132" y="56"/>
                        </a:cubicBezTo>
                        <a:cubicBezTo>
                          <a:pt x="212" y="56"/>
                          <a:pt x="212" y="56"/>
                          <a:pt x="212" y="56"/>
                        </a:cubicBezTo>
                        <a:lnTo>
                          <a:pt x="212" y="72"/>
                        </a:lnTo>
                        <a:close/>
                        <a:moveTo>
                          <a:pt x="212" y="40"/>
                        </a:moveTo>
                        <a:cubicBezTo>
                          <a:pt x="132" y="40"/>
                          <a:pt x="132" y="40"/>
                          <a:pt x="132" y="40"/>
                        </a:cubicBezTo>
                        <a:cubicBezTo>
                          <a:pt x="132" y="24"/>
                          <a:pt x="132" y="24"/>
                          <a:pt x="132" y="24"/>
                        </a:cubicBezTo>
                        <a:cubicBezTo>
                          <a:pt x="212" y="24"/>
                          <a:pt x="212" y="24"/>
                          <a:pt x="212" y="24"/>
                        </a:cubicBezTo>
                        <a:lnTo>
                          <a:pt x="21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sp>
                <p:nvSpPr>
                  <p:cNvPr id="209" name="Freeform 7"/>
                  <p:cNvSpPr>
                    <a:spLocks/>
                  </p:cNvSpPr>
                  <p:nvPr/>
                </p:nvSpPr>
                <p:spPr bwMode="auto">
                  <a:xfrm>
                    <a:off x="-876300" y="2003425"/>
                    <a:ext cx="269875" cy="269875"/>
                  </a:xfrm>
                  <a:custGeom>
                    <a:avLst/>
                    <a:gdLst>
                      <a:gd name="T0" fmla="*/ 0 w 72"/>
                      <a:gd name="T1" fmla="*/ 72 h 72"/>
                      <a:gd name="T2" fmla="*/ 72 w 72"/>
                      <a:gd name="T3" fmla="*/ 0 h 72"/>
                      <a:gd name="T4" fmla="*/ 72 w 72"/>
                      <a:gd name="T5" fmla="*/ 64 h 72"/>
                      <a:gd name="T6" fmla="*/ 64 w 72"/>
                      <a:gd name="T7" fmla="*/ 72 h 72"/>
                      <a:gd name="T8" fmla="*/ 0 w 72"/>
                      <a:gd name="T9" fmla="*/ 72 h 72"/>
                    </a:gdLst>
                    <a:ahLst/>
                    <a:cxnLst>
                      <a:cxn ang="0">
                        <a:pos x="T0" y="T1"/>
                      </a:cxn>
                      <a:cxn ang="0">
                        <a:pos x="T2" y="T3"/>
                      </a:cxn>
                      <a:cxn ang="0">
                        <a:pos x="T4" y="T5"/>
                      </a:cxn>
                      <a:cxn ang="0">
                        <a:pos x="T6" y="T7"/>
                      </a:cxn>
                      <a:cxn ang="0">
                        <a:pos x="T8" y="T9"/>
                      </a:cxn>
                    </a:cxnLst>
                    <a:rect l="0" t="0" r="r" b="b"/>
                    <a:pathLst>
                      <a:path w="72" h="72">
                        <a:moveTo>
                          <a:pt x="0" y="72"/>
                        </a:moveTo>
                        <a:cubicBezTo>
                          <a:pt x="72" y="0"/>
                          <a:pt x="72" y="0"/>
                          <a:pt x="72" y="0"/>
                        </a:cubicBezTo>
                        <a:cubicBezTo>
                          <a:pt x="72" y="64"/>
                          <a:pt x="72" y="64"/>
                          <a:pt x="72" y="64"/>
                        </a:cubicBezTo>
                        <a:cubicBezTo>
                          <a:pt x="72" y="68"/>
                          <a:pt x="68" y="72"/>
                          <a:pt x="64" y="72"/>
                        </a:cubicBezTo>
                        <a:lnTo>
                          <a:pt x="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grpSp>
            <p:grpSp>
              <p:nvGrpSpPr>
                <p:cNvPr id="210" name="Group 209"/>
                <p:cNvGrpSpPr/>
                <p:nvPr/>
              </p:nvGrpSpPr>
              <p:grpSpPr>
                <a:xfrm>
                  <a:off x="5947318" y="7880683"/>
                  <a:ext cx="442595" cy="560463"/>
                  <a:chOff x="-876300" y="2003425"/>
                  <a:chExt cx="900113" cy="1139825"/>
                </a:xfrm>
                <a:solidFill>
                  <a:schemeClr val="bg1"/>
                </a:solidFill>
              </p:grpSpPr>
              <p:sp>
                <p:nvSpPr>
                  <p:cNvPr id="211" name="Freeform 6"/>
                  <p:cNvSpPr>
                    <a:spLocks noEditPoints="1"/>
                  </p:cNvSpPr>
                  <p:nvPr/>
                </p:nvSpPr>
                <p:spPr bwMode="auto">
                  <a:xfrm>
                    <a:off x="-876300" y="2003425"/>
                    <a:ext cx="900113" cy="1139825"/>
                  </a:xfrm>
                  <a:custGeom>
                    <a:avLst/>
                    <a:gdLst>
                      <a:gd name="T0" fmla="*/ 80 w 240"/>
                      <a:gd name="T1" fmla="*/ 0 h 304"/>
                      <a:gd name="T2" fmla="*/ 64 w 240"/>
                      <a:gd name="T3" fmla="*/ 80 h 304"/>
                      <a:gd name="T4" fmla="*/ 0 w 240"/>
                      <a:gd name="T5" fmla="*/ 296 h 304"/>
                      <a:gd name="T6" fmla="*/ 232 w 240"/>
                      <a:gd name="T7" fmla="*/ 304 h 304"/>
                      <a:gd name="T8" fmla="*/ 240 w 240"/>
                      <a:gd name="T9" fmla="*/ 8 h 304"/>
                      <a:gd name="T10" fmla="*/ 108 w 240"/>
                      <a:gd name="T11" fmla="*/ 280 h 304"/>
                      <a:gd name="T12" fmla="*/ 28 w 240"/>
                      <a:gd name="T13" fmla="*/ 280 h 304"/>
                      <a:gd name="T14" fmla="*/ 28 w 240"/>
                      <a:gd name="T15" fmla="*/ 200 h 304"/>
                      <a:gd name="T16" fmla="*/ 44 w 240"/>
                      <a:gd name="T17" fmla="*/ 264 h 304"/>
                      <a:gd name="T18" fmla="*/ 108 w 240"/>
                      <a:gd name="T19" fmla="*/ 280 h 304"/>
                      <a:gd name="T20" fmla="*/ 108 w 240"/>
                      <a:gd name="T21" fmla="*/ 232 h 304"/>
                      <a:gd name="T22" fmla="*/ 100 w 240"/>
                      <a:gd name="T23" fmla="*/ 214 h 304"/>
                      <a:gd name="T24" fmla="*/ 53 w 240"/>
                      <a:gd name="T25" fmla="*/ 249 h 304"/>
                      <a:gd name="T26" fmla="*/ 76 w 240"/>
                      <a:gd name="T27" fmla="*/ 208 h 304"/>
                      <a:gd name="T28" fmla="*/ 100 w 240"/>
                      <a:gd name="T29" fmla="*/ 200 h 304"/>
                      <a:gd name="T30" fmla="*/ 108 w 240"/>
                      <a:gd name="T31" fmla="*/ 208 h 304"/>
                      <a:gd name="T32" fmla="*/ 28 w 240"/>
                      <a:gd name="T33" fmla="*/ 176 h 304"/>
                      <a:gd name="T34" fmla="*/ 108 w 240"/>
                      <a:gd name="T35" fmla="*/ 160 h 304"/>
                      <a:gd name="T36" fmla="*/ 108 w 240"/>
                      <a:gd name="T37" fmla="*/ 144 h 304"/>
                      <a:gd name="T38" fmla="*/ 28 w 240"/>
                      <a:gd name="T39" fmla="*/ 128 h 304"/>
                      <a:gd name="T40" fmla="*/ 108 w 240"/>
                      <a:gd name="T41" fmla="*/ 144 h 304"/>
                      <a:gd name="T42" fmla="*/ 28 w 240"/>
                      <a:gd name="T43" fmla="*/ 112 h 304"/>
                      <a:gd name="T44" fmla="*/ 108 w 240"/>
                      <a:gd name="T45" fmla="*/ 96 h 304"/>
                      <a:gd name="T46" fmla="*/ 128 w 240"/>
                      <a:gd name="T47" fmla="*/ 132 h 304"/>
                      <a:gd name="T48" fmla="*/ 168 w 240"/>
                      <a:gd name="T49" fmla="*/ 132 h 304"/>
                      <a:gd name="T50" fmla="*/ 132 w 240"/>
                      <a:gd name="T51" fmla="*/ 136 h 304"/>
                      <a:gd name="T52" fmla="*/ 172 w 240"/>
                      <a:gd name="T53" fmla="*/ 97 h 304"/>
                      <a:gd name="T54" fmla="*/ 172 w 240"/>
                      <a:gd name="T55" fmla="*/ 177 h 304"/>
                      <a:gd name="T56" fmla="*/ 132 w 240"/>
                      <a:gd name="T57" fmla="*/ 136 h 304"/>
                      <a:gd name="T58" fmla="*/ 132 w 240"/>
                      <a:gd name="T59" fmla="*/ 280 h 304"/>
                      <a:gd name="T60" fmla="*/ 212 w 240"/>
                      <a:gd name="T61" fmla="*/ 264 h 304"/>
                      <a:gd name="T62" fmla="*/ 212 w 240"/>
                      <a:gd name="T63" fmla="*/ 248 h 304"/>
                      <a:gd name="T64" fmla="*/ 132 w 240"/>
                      <a:gd name="T65" fmla="*/ 232 h 304"/>
                      <a:gd name="T66" fmla="*/ 212 w 240"/>
                      <a:gd name="T67" fmla="*/ 248 h 304"/>
                      <a:gd name="T68" fmla="*/ 132 w 240"/>
                      <a:gd name="T69" fmla="*/ 216 h 304"/>
                      <a:gd name="T70" fmla="*/ 212 w 240"/>
                      <a:gd name="T71" fmla="*/ 200 h 304"/>
                      <a:gd name="T72" fmla="*/ 212 w 240"/>
                      <a:gd name="T73" fmla="*/ 72 h 304"/>
                      <a:gd name="T74" fmla="*/ 132 w 240"/>
                      <a:gd name="T75" fmla="*/ 56 h 304"/>
                      <a:gd name="T76" fmla="*/ 212 w 240"/>
                      <a:gd name="T77" fmla="*/ 72 h 304"/>
                      <a:gd name="T78" fmla="*/ 132 w 240"/>
                      <a:gd name="T79" fmla="*/ 40 h 304"/>
                      <a:gd name="T80" fmla="*/ 212 w 240"/>
                      <a:gd name="T81" fmla="*/ 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304">
                        <a:moveTo>
                          <a:pt x="232" y="0"/>
                        </a:moveTo>
                        <a:cubicBezTo>
                          <a:pt x="80" y="0"/>
                          <a:pt x="80" y="0"/>
                          <a:pt x="80" y="0"/>
                        </a:cubicBezTo>
                        <a:cubicBezTo>
                          <a:pt x="80" y="64"/>
                          <a:pt x="80" y="64"/>
                          <a:pt x="80" y="64"/>
                        </a:cubicBezTo>
                        <a:cubicBezTo>
                          <a:pt x="80" y="73"/>
                          <a:pt x="72" y="80"/>
                          <a:pt x="64" y="80"/>
                        </a:cubicBezTo>
                        <a:cubicBezTo>
                          <a:pt x="0" y="80"/>
                          <a:pt x="0" y="80"/>
                          <a:pt x="0" y="80"/>
                        </a:cubicBezTo>
                        <a:cubicBezTo>
                          <a:pt x="0" y="296"/>
                          <a:pt x="0" y="296"/>
                          <a:pt x="0" y="296"/>
                        </a:cubicBezTo>
                        <a:cubicBezTo>
                          <a:pt x="0" y="300"/>
                          <a:pt x="3" y="304"/>
                          <a:pt x="8" y="304"/>
                        </a:cubicBezTo>
                        <a:cubicBezTo>
                          <a:pt x="232" y="304"/>
                          <a:pt x="232" y="304"/>
                          <a:pt x="232" y="304"/>
                        </a:cubicBezTo>
                        <a:cubicBezTo>
                          <a:pt x="236" y="304"/>
                          <a:pt x="240" y="300"/>
                          <a:pt x="240" y="296"/>
                        </a:cubicBezTo>
                        <a:cubicBezTo>
                          <a:pt x="240" y="8"/>
                          <a:pt x="240" y="8"/>
                          <a:pt x="240" y="8"/>
                        </a:cubicBezTo>
                        <a:cubicBezTo>
                          <a:pt x="240" y="4"/>
                          <a:pt x="236" y="0"/>
                          <a:pt x="232" y="0"/>
                        </a:cubicBezTo>
                        <a:close/>
                        <a:moveTo>
                          <a:pt x="108" y="280"/>
                        </a:moveTo>
                        <a:cubicBezTo>
                          <a:pt x="44" y="280"/>
                          <a:pt x="44" y="280"/>
                          <a:pt x="44" y="280"/>
                        </a:cubicBezTo>
                        <a:cubicBezTo>
                          <a:pt x="28" y="280"/>
                          <a:pt x="28" y="280"/>
                          <a:pt x="28" y="280"/>
                        </a:cubicBezTo>
                        <a:cubicBezTo>
                          <a:pt x="28" y="264"/>
                          <a:pt x="28" y="264"/>
                          <a:pt x="28" y="264"/>
                        </a:cubicBezTo>
                        <a:cubicBezTo>
                          <a:pt x="28" y="200"/>
                          <a:pt x="28" y="200"/>
                          <a:pt x="28" y="200"/>
                        </a:cubicBezTo>
                        <a:cubicBezTo>
                          <a:pt x="44" y="200"/>
                          <a:pt x="44" y="200"/>
                          <a:pt x="44" y="200"/>
                        </a:cubicBezTo>
                        <a:cubicBezTo>
                          <a:pt x="44" y="264"/>
                          <a:pt x="44" y="264"/>
                          <a:pt x="44" y="264"/>
                        </a:cubicBezTo>
                        <a:cubicBezTo>
                          <a:pt x="108" y="264"/>
                          <a:pt x="108" y="264"/>
                          <a:pt x="108" y="264"/>
                        </a:cubicBezTo>
                        <a:lnTo>
                          <a:pt x="108" y="280"/>
                        </a:lnTo>
                        <a:close/>
                        <a:moveTo>
                          <a:pt x="108" y="208"/>
                        </a:moveTo>
                        <a:cubicBezTo>
                          <a:pt x="108" y="232"/>
                          <a:pt x="108" y="232"/>
                          <a:pt x="108" y="232"/>
                        </a:cubicBezTo>
                        <a:cubicBezTo>
                          <a:pt x="100" y="232"/>
                          <a:pt x="100" y="232"/>
                          <a:pt x="100" y="232"/>
                        </a:cubicBezTo>
                        <a:cubicBezTo>
                          <a:pt x="100" y="214"/>
                          <a:pt x="100" y="214"/>
                          <a:pt x="100" y="214"/>
                        </a:cubicBezTo>
                        <a:cubicBezTo>
                          <a:pt x="58" y="255"/>
                          <a:pt x="58" y="255"/>
                          <a:pt x="58" y="255"/>
                        </a:cubicBezTo>
                        <a:cubicBezTo>
                          <a:pt x="53" y="249"/>
                          <a:pt x="53" y="249"/>
                          <a:pt x="53" y="249"/>
                        </a:cubicBezTo>
                        <a:cubicBezTo>
                          <a:pt x="94" y="208"/>
                          <a:pt x="94" y="208"/>
                          <a:pt x="94" y="208"/>
                        </a:cubicBezTo>
                        <a:cubicBezTo>
                          <a:pt x="76" y="208"/>
                          <a:pt x="76" y="208"/>
                          <a:pt x="76" y="208"/>
                        </a:cubicBezTo>
                        <a:cubicBezTo>
                          <a:pt x="76" y="200"/>
                          <a:pt x="76" y="200"/>
                          <a:pt x="76" y="200"/>
                        </a:cubicBezTo>
                        <a:cubicBezTo>
                          <a:pt x="100" y="200"/>
                          <a:pt x="100" y="200"/>
                          <a:pt x="100" y="200"/>
                        </a:cubicBezTo>
                        <a:cubicBezTo>
                          <a:pt x="108" y="200"/>
                          <a:pt x="108" y="200"/>
                          <a:pt x="108" y="200"/>
                        </a:cubicBezTo>
                        <a:lnTo>
                          <a:pt x="108" y="208"/>
                        </a:lnTo>
                        <a:close/>
                        <a:moveTo>
                          <a:pt x="108" y="176"/>
                        </a:moveTo>
                        <a:cubicBezTo>
                          <a:pt x="28" y="176"/>
                          <a:pt x="28" y="176"/>
                          <a:pt x="28" y="176"/>
                        </a:cubicBezTo>
                        <a:cubicBezTo>
                          <a:pt x="28" y="160"/>
                          <a:pt x="28" y="160"/>
                          <a:pt x="28" y="160"/>
                        </a:cubicBezTo>
                        <a:cubicBezTo>
                          <a:pt x="108" y="160"/>
                          <a:pt x="108" y="160"/>
                          <a:pt x="108" y="160"/>
                        </a:cubicBezTo>
                        <a:lnTo>
                          <a:pt x="108" y="176"/>
                        </a:lnTo>
                        <a:close/>
                        <a:moveTo>
                          <a:pt x="108" y="144"/>
                        </a:moveTo>
                        <a:cubicBezTo>
                          <a:pt x="28" y="144"/>
                          <a:pt x="28" y="144"/>
                          <a:pt x="28" y="144"/>
                        </a:cubicBezTo>
                        <a:cubicBezTo>
                          <a:pt x="28" y="128"/>
                          <a:pt x="28" y="128"/>
                          <a:pt x="28" y="128"/>
                        </a:cubicBezTo>
                        <a:cubicBezTo>
                          <a:pt x="108" y="128"/>
                          <a:pt x="108" y="128"/>
                          <a:pt x="108" y="128"/>
                        </a:cubicBezTo>
                        <a:lnTo>
                          <a:pt x="108" y="144"/>
                        </a:lnTo>
                        <a:close/>
                        <a:moveTo>
                          <a:pt x="108" y="112"/>
                        </a:moveTo>
                        <a:cubicBezTo>
                          <a:pt x="28" y="112"/>
                          <a:pt x="28" y="112"/>
                          <a:pt x="28" y="112"/>
                        </a:cubicBezTo>
                        <a:cubicBezTo>
                          <a:pt x="28" y="96"/>
                          <a:pt x="28" y="96"/>
                          <a:pt x="28" y="96"/>
                        </a:cubicBezTo>
                        <a:cubicBezTo>
                          <a:pt x="108" y="96"/>
                          <a:pt x="108" y="96"/>
                          <a:pt x="108" y="96"/>
                        </a:cubicBezTo>
                        <a:lnTo>
                          <a:pt x="108" y="112"/>
                        </a:lnTo>
                        <a:close/>
                        <a:moveTo>
                          <a:pt x="128" y="132"/>
                        </a:moveTo>
                        <a:cubicBezTo>
                          <a:pt x="128" y="112"/>
                          <a:pt x="148" y="93"/>
                          <a:pt x="168" y="93"/>
                        </a:cubicBezTo>
                        <a:cubicBezTo>
                          <a:pt x="168" y="132"/>
                          <a:pt x="168" y="132"/>
                          <a:pt x="168" y="132"/>
                        </a:cubicBezTo>
                        <a:lnTo>
                          <a:pt x="128" y="132"/>
                        </a:lnTo>
                        <a:close/>
                        <a:moveTo>
                          <a:pt x="132" y="136"/>
                        </a:moveTo>
                        <a:cubicBezTo>
                          <a:pt x="172" y="136"/>
                          <a:pt x="172" y="136"/>
                          <a:pt x="172" y="136"/>
                        </a:cubicBezTo>
                        <a:cubicBezTo>
                          <a:pt x="172" y="97"/>
                          <a:pt x="172" y="97"/>
                          <a:pt x="172" y="97"/>
                        </a:cubicBezTo>
                        <a:cubicBezTo>
                          <a:pt x="196" y="97"/>
                          <a:pt x="212" y="115"/>
                          <a:pt x="212" y="137"/>
                        </a:cubicBezTo>
                        <a:cubicBezTo>
                          <a:pt x="212" y="159"/>
                          <a:pt x="194" y="177"/>
                          <a:pt x="172" y="177"/>
                        </a:cubicBezTo>
                        <a:cubicBezTo>
                          <a:pt x="150" y="177"/>
                          <a:pt x="132" y="159"/>
                          <a:pt x="132" y="137"/>
                        </a:cubicBezTo>
                        <a:cubicBezTo>
                          <a:pt x="132" y="137"/>
                          <a:pt x="132" y="136"/>
                          <a:pt x="132" y="136"/>
                        </a:cubicBezTo>
                        <a:close/>
                        <a:moveTo>
                          <a:pt x="212" y="280"/>
                        </a:moveTo>
                        <a:cubicBezTo>
                          <a:pt x="132" y="280"/>
                          <a:pt x="132" y="280"/>
                          <a:pt x="132" y="280"/>
                        </a:cubicBezTo>
                        <a:cubicBezTo>
                          <a:pt x="132" y="264"/>
                          <a:pt x="132" y="264"/>
                          <a:pt x="132" y="264"/>
                        </a:cubicBezTo>
                        <a:cubicBezTo>
                          <a:pt x="212" y="264"/>
                          <a:pt x="212" y="264"/>
                          <a:pt x="212" y="264"/>
                        </a:cubicBezTo>
                        <a:lnTo>
                          <a:pt x="212" y="280"/>
                        </a:lnTo>
                        <a:close/>
                        <a:moveTo>
                          <a:pt x="212" y="248"/>
                        </a:moveTo>
                        <a:cubicBezTo>
                          <a:pt x="132" y="248"/>
                          <a:pt x="132" y="248"/>
                          <a:pt x="132" y="248"/>
                        </a:cubicBezTo>
                        <a:cubicBezTo>
                          <a:pt x="132" y="232"/>
                          <a:pt x="132" y="232"/>
                          <a:pt x="132" y="232"/>
                        </a:cubicBezTo>
                        <a:cubicBezTo>
                          <a:pt x="212" y="232"/>
                          <a:pt x="212" y="232"/>
                          <a:pt x="212" y="232"/>
                        </a:cubicBezTo>
                        <a:lnTo>
                          <a:pt x="212" y="248"/>
                        </a:lnTo>
                        <a:close/>
                        <a:moveTo>
                          <a:pt x="212" y="216"/>
                        </a:moveTo>
                        <a:cubicBezTo>
                          <a:pt x="132" y="216"/>
                          <a:pt x="132" y="216"/>
                          <a:pt x="132" y="216"/>
                        </a:cubicBezTo>
                        <a:cubicBezTo>
                          <a:pt x="132" y="200"/>
                          <a:pt x="132" y="200"/>
                          <a:pt x="132" y="200"/>
                        </a:cubicBezTo>
                        <a:cubicBezTo>
                          <a:pt x="212" y="200"/>
                          <a:pt x="212" y="200"/>
                          <a:pt x="212" y="200"/>
                        </a:cubicBezTo>
                        <a:lnTo>
                          <a:pt x="212" y="216"/>
                        </a:lnTo>
                        <a:close/>
                        <a:moveTo>
                          <a:pt x="212" y="72"/>
                        </a:moveTo>
                        <a:cubicBezTo>
                          <a:pt x="132" y="72"/>
                          <a:pt x="132" y="72"/>
                          <a:pt x="132" y="72"/>
                        </a:cubicBezTo>
                        <a:cubicBezTo>
                          <a:pt x="132" y="56"/>
                          <a:pt x="132" y="56"/>
                          <a:pt x="132" y="56"/>
                        </a:cubicBezTo>
                        <a:cubicBezTo>
                          <a:pt x="212" y="56"/>
                          <a:pt x="212" y="56"/>
                          <a:pt x="212" y="56"/>
                        </a:cubicBezTo>
                        <a:lnTo>
                          <a:pt x="212" y="72"/>
                        </a:lnTo>
                        <a:close/>
                        <a:moveTo>
                          <a:pt x="212" y="40"/>
                        </a:moveTo>
                        <a:cubicBezTo>
                          <a:pt x="132" y="40"/>
                          <a:pt x="132" y="40"/>
                          <a:pt x="132" y="40"/>
                        </a:cubicBezTo>
                        <a:cubicBezTo>
                          <a:pt x="132" y="24"/>
                          <a:pt x="132" y="24"/>
                          <a:pt x="132" y="24"/>
                        </a:cubicBezTo>
                        <a:cubicBezTo>
                          <a:pt x="212" y="24"/>
                          <a:pt x="212" y="24"/>
                          <a:pt x="212" y="24"/>
                        </a:cubicBezTo>
                        <a:lnTo>
                          <a:pt x="21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sp>
                <p:nvSpPr>
                  <p:cNvPr id="212" name="Freeform 7"/>
                  <p:cNvSpPr>
                    <a:spLocks/>
                  </p:cNvSpPr>
                  <p:nvPr/>
                </p:nvSpPr>
                <p:spPr bwMode="auto">
                  <a:xfrm>
                    <a:off x="-876300" y="2003425"/>
                    <a:ext cx="269875" cy="269875"/>
                  </a:xfrm>
                  <a:custGeom>
                    <a:avLst/>
                    <a:gdLst>
                      <a:gd name="T0" fmla="*/ 0 w 72"/>
                      <a:gd name="T1" fmla="*/ 72 h 72"/>
                      <a:gd name="T2" fmla="*/ 72 w 72"/>
                      <a:gd name="T3" fmla="*/ 0 h 72"/>
                      <a:gd name="T4" fmla="*/ 72 w 72"/>
                      <a:gd name="T5" fmla="*/ 64 h 72"/>
                      <a:gd name="T6" fmla="*/ 64 w 72"/>
                      <a:gd name="T7" fmla="*/ 72 h 72"/>
                      <a:gd name="T8" fmla="*/ 0 w 72"/>
                      <a:gd name="T9" fmla="*/ 72 h 72"/>
                    </a:gdLst>
                    <a:ahLst/>
                    <a:cxnLst>
                      <a:cxn ang="0">
                        <a:pos x="T0" y="T1"/>
                      </a:cxn>
                      <a:cxn ang="0">
                        <a:pos x="T2" y="T3"/>
                      </a:cxn>
                      <a:cxn ang="0">
                        <a:pos x="T4" y="T5"/>
                      </a:cxn>
                      <a:cxn ang="0">
                        <a:pos x="T6" y="T7"/>
                      </a:cxn>
                      <a:cxn ang="0">
                        <a:pos x="T8" y="T9"/>
                      </a:cxn>
                    </a:cxnLst>
                    <a:rect l="0" t="0" r="r" b="b"/>
                    <a:pathLst>
                      <a:path w="72" h="72">
                        <a:moveTo>
                          <a:pt x="0" y="72"/>
                        </a:moveTo>
                        <a:cubicBezTo>
                          <a:pt x="72" y="0"/>
                          <a:pt x="72" y="0"/>
                          <a:pt x="72" y="0"/>
                        </a:cubicBezTo>
                        <a:cubicBezTo>
                          <a:pt x="72" y="64"/>
                          <a:pt x="72" y="64"/>
                          <a:pt x="72" y="64"/>
                        </a:cubicBezTo>
                        <a:cubicBezTo>
                          <a:pt x="72" y="68"/>
                          <a:pt x="68" y="72"/>
                          <a:pt x="64" y="72"/>
                        </a:cubicBezTo>
                        <a:lnTo>
                          <a:pt x="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grpSp>
          </p:grpSp>
        </p:grpSp>
      </p:grpSp>
      <p:sp>
        <p:nvSpPr>
          <p:cNvPr id="10" name="TextBox 9"/>
          <p:cNvSpPr txBox="1"/>
          <p:nvPr/>
        </p:nvSpPr>
        <p:spPr>
          <a:xfrm>
            <a:off x="6984352" y="2523612"/>
            <a:ext cx="863888" cy="375869"/>
          </a:xfrm>
          <a:prstGeom prst="rect">
            <a:avLst/>
          </a:prstGeom>
          <a:solidFill>
            <a:schemeClr val="accent3"/>
          </a:solidFill>
          <a:effectLst/>
        </p:spPr>
        <p:txBody>
          <a:bodyPr wrap="square" lIns="67491" rIns="67491" rtlCol="0" anchor="ctr">
            <a:noAutofit/>
          </a:bodyPr>
          <a:lstStyle/>
          <a:p>
            <a:pPr defTabSz="685834"/>
            <a:r>
              <a:rPr lang="en-US" sz="938" dirty="0">
                <a:solidFill>
                  <a:srgbClr val="FFFFFF"/>
                </a:solidFill>
                <a:cs typeface="Arial" charset="0"/>
              </a:rPr>
              <a:t>AFEs</a:t>
            </a:r>
          </a:p>
          <a:p>
            <a:pPr defTabSz="685834"/>
            <a:r>
              <a:rPr lang="en-US" sz="938" dirty="0">
                <a:solidFill>
                  <a:srgbClr val="FFFFFF"/>
                </a:solidFill>
                <a:cs typeface="Arial" charset="0"/>
              </a:rPr>
              <a:t>/Funding</a:t>
            </a:r>
          </a:p>
        </p:txBody>
      </p:sp>
      <p:grpSp>
        <p:nvGrpSpPr>
          <p:cNvPr id="242" name="Group 241"/>
          <p:cNvGrpSpPr/>
          <p:nvPr/>
        </p:nvGrpSpPr>
        <p:grpSpPr>
          <a:xfrm>
            <a:off x="1326024" y="1666803"/>
            <a:ext cx="869666" cy="820030"/>
            <a:chOff x="2771800" y="1617713"/>
            <a:chExt cx="1436488" cy="1354502"/>
          </a:xfrm>
        </p:grpSpPr>
        <p:sp>
          <p:nvSpPr>
            <p:cNvPr id="299" name="Rectangle 298"/>
            <p:cNvSpPr/>
            <p:nvPr/>
          </p:nvSpPr>
          <p:spPr>
            <a:xfrm>
              <a:off x="2771800" y="1617713"/>
              <a:ext cx="1436488" cy="1354502"/>
            </a:xfrm>
            <a:prstGeom prst="rect">
              <a:avLst/>
            </a:prstGeom>
            <a:solidFill>
              <a:schemeClr val="bg1">
                <a:lumMod val="95000"/>
              </a:schemeClr>
            </a:solidFill>
            <a:ln>
              <a:noFill/>
            </a:ln>
            <a:effectLst>
              <a:outerShdw blurRad="63500" sx="101000" sy="101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3993" tIns="53993" rIns="53993" bIns="53993" rtlCol="0" anchor="ctr"/>
            <a:lstStyle/>
            <a:p>
              <a:pPr algn="ctr" defTabSz="685834"/>
              <a:endParaRPr lang="en-GB" sz="525" dirty="0">
                <a:solidFill>
                  <a:srgbClr val="FFFFFF"/>
                </a:solidFill>
              </a:endParaRPr>
            </a:p>
          </p:txBody>
        </p:sp>
        <p:grpSp>
          <p:nvGrpSpPr>
            <p:cNvPr id="305" name="Group 304"/>
            <p:cNvGrpSpPr/>
            <p:nvPr/>
          </p:nvGrpSpPr>
          <p:grpSpPr>
            <a:xfrm flipH="1" flipV="1">
              <a:off x="3046301" y="1759954"/>
              <a:ext cx="887482" cy="1024317"/>
              <a:chOff x="6586537" y="342900"/>
              <a:chExt cx="1441452" cy="1663701"/>
            </a:xfrm>
          </p:grpSpPr>
          <p:sp>
            <p:nvSpPr>
              <p:cNvPr id="309" name="Freeform 6"/>
              <p:cNvSpPr>
                <a:spLocks/>
              </p:cNvSpPr>
              <p:nvPr/>
            </p:nvSpPr>
            <p:spPr bwMode="auto">
              <a:xfrm>
                <a:off x="6586537" y="1173162"/>
                <a:ext cx="719138" cy="833438"/>
              </a:xfrm>
              <a:custGeom>
                <a:avLst/>
                <a:gdLst>
                  <a:gd name="T0" fmla="*/ 453 w 453"/>
                  <a:gd name="T1" fmla="*/ 0 h 525"/>
                  <a:gd name="T2" fmla="*/ 0 w 453"/>
                  <a:gd name="T3" fmla="*/ 263 h 525"/>
                  <a:gd name="T4" fmla="*/ 0 w 453"/>
                  <a:gd name="T5" fmla="*/ 263 h 525"/>
                  <a:gd name="T6" fmla="*/ 453 w 453"/>
                  <a:gd name="T7" fmla="*/ 525 h 525"/>
                  <a:gd name="T8" fmla="*/ 453 w 453"/>
                  <a:gd name="T9" fmla="*/ 0 h 525"/>
                  <a:gd name="T10" fmla="*/ 453 w 453"/>
                  <a:gd name="T11" fmla="*/ 0 h 525"/>
                </a:gdLst>
                <a:ahLst/>
                <a:cxnLst>
                  <a:cxn ang="0">
                    <a:pos x="T0" y="T1"/>
                  </a:cxn>
                  <a:cxn ang="0">
                    <a:pos x="T2" y="T3"/>
                  </a:cxn>
                  <a:cxn ang="0">
                    <a:pos x="T4" y="T5"/>
                  </a:cxn>
                  <a:cxn ang="0">
                    <a:pos x="T6" y="T7"/>
                  </a:cxn>
                  <a:cxn ang="0">
                    <a:pos x="T8" y="T9"/>
                  </a:cxn>
                  <a:cxn ang="0">
                    <a:pos x="T10" y="T11"/>
                  </a:cxn>
                </a:cxnLst>
                <a:rect l="0" t="0" r="r" b="b"/>
                <a:pathLst>
                  <a:path w="453" h="525">
                    <a:moveTo>
                      <a:pt x="453" y="0"/>
                    </a:moveTo>
                    <a:lnTo>
                      <a:pt x="0" y="263"/>
                    </a:lnTo>
                    <a:lnTo>
                      <a:pt x="0" y="263"/>
                    </a:lnTo>
                    <a:lnTo>
                      <a:pt x="453" y="525"/>
                    </a:lnTo>
                    <a:lnTo>
                      <a:pt x="453" y="0"/>
                    </a:lnTo>
                    <a:lnTo>
                      <a:pt x="453" y="0"/>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310" name="Freeform 7"/>
              <p:cNvSpPr>
                <a:spLocks/>
              </p:cNvSpPr>
              <p:nvPr/>
            </p:nvSpPr>
            <p:spPr bwMode="auto">
              <a:xfrm>
                <a:off x="6586538" y="758825"/>
                <a:ext cx="719138" cy="831850"/>
              </a:xfrm>
              <a:custGeom>
                <a:avLst/>
                <a:gdLst>
                  <a:gd name="T0" fmla="*/ 0 w 453"/>
                  <a:gd name="T1" fmla="*/ 0 h 524"/>
                  <a:gd name="T2" fmla="*/ 0 w 453"/>
                  <a:gd name="T3" fmla="*/ 0 h 524"/>
                  <a:gd name="T4" fmla="*/ 0 w 453"/>
                  <a:gd name="T5" fmla="*/ 524 h 524"/>
                  <a:gd name="T6" fmla="*/ 453 w 453"/>
                  <a:gd name="T7" fmla="*/ 261 h 524"/>
                  <a:gd name="T8" fmla="*/ 0 w 453"/>
                  <a:gd name="T9" fmla="*/ 0 h 524"/>
                </a:gdLst>
                <a:ahLst/>
                <a:cxnLst>
                  <a:cxn ang="0">
                    <a:pos x="T0" y="T1"/>
                  </a:cxn>
                  <a:cxn ang="0">
                    <a:pos x="T2" y="T3"/>
                  </a:cxn>
                  <a:cxn ang="0">
                    <a:pos x="T4" y="T5"/>
                  </a:cxn>
                  <a:cxn ang="0">
                    <a:pos x="T6" y="T7"/>
                  </a:cxn>
                  <a:cxn ang="0">
                    <a:pos x="T8" y="T9"/>
                  </a:cxn>
                </a:cxnLst>
                <a:rect l="0" t="0" r="r" b="b"/>
                <a:pathLst>
                  <a:path w="453" h="524">
                    <a:moveTo>
                      <a:pt x="0" y="0"/>
                    </a:moveTo>
                    <a:lnTo>
                      <a:pt x="0" y="0"/>
                    </a:lnTo>
                    <a:lnTo>
                      <a:pt x="0" y="524"/>
                    </a:lnTo>
                    <a:lnTo>
                      <a:pt x="453" y="261"/>
                    </a:lnTo>
                    <a:lnTo>
                      <a:pt x="0" y="0"/>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311" name="Freeform 8"/>
              <p:cNvSpPr>
                <a:spLocks/>
              </p:cNvSpPr>
              <p:nvPr/>
            </p:nvSpPr>
            <p:spPr bwMode="auto">
              <a:xfrm>
                <a:off x="6586538" y="342900"/>
                <a:ext cx="719138" cy="830263"/>
              </a:xfrm>
              <a:custGeom>
                <a:avLst/>
                <a:gdLst>
                  <a:gd name="T0" fmla="*/ 453 w 453"/>
                  <a:gd name="T1" fmla="*/ 523 h 523"/>
                  <a:gd name="T2" fmla="*/ 453 w 453"/>
                  <a:gd name="T3" fmla="*/ 0 h 523"/>
                  <a:gd name="T4" fmla="*/ 0 w 453"/>
                  <a:gd name="T5" fmla="*/ 262 h 523"/>
                  <a:gd name="T6" fmla="*/ 453 w 453"/>
                  <a:gd name="T7" fmla="*/ 523 h 523"/>
                  <a:gd name="T8" fmla="*/ 453 w 453"/>
                  <a:gd name="T9" fmla="*/ 523 h 523"/>
                </a:gdLst>
                <a:ahLst/>
                <a:cxnLst>
                  <a:cxn ang="0">
                    <a:pos x="T0" y="T1"/>
                  </a:cxn>
                  <a:cxn ang="0">
                    <a:pos x="T2" y="T3"/>
                  </a:cxn>
                  <a:cxn ang="0">
                    <a:pos x="T4" y="T5"/>
                  </a:cxn>
                  <a:cxn ang="0">
                    <a:pos x="T6" y="T7"/>
                  </a:cxn>
                  <a:cxn ang="0">
                    <a:pos x="T8" y="T9"/>
                  </a:cxn>
                </a:cxnLst>
                <a:rect l="0" t="0" r="r" b="b"/>
                <a:pathLst>
                  <a:path w="453" h="523">
                    <a:moveTo>
                      <a:pt x="453" y="523"/>
                    </a:moveTo>
                    <a:lnTo>
                      <a:pt x="453" y="0"/>
                    </a:lnTo>
                    <a:lnTo>
                      <a:pt x="0" y="262"/>
                    </a:lnTo>
                    <a:lnTo>
                      <a:pt x="453" y="523"/>
                    </a:lnTo>
                    <a:lnTo>
                      <a:pt x="453" y="523"/>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312" name="Rectangle 9"/>
              <p:cNvSpPr>
                <a:spLocks noChangeArrowheads="1"/>
              </p:cNvSpPr>
              <p:nvPr/>
            </p:nvSpPr>
            <p:spPr bwMode="auto">
              <a:xfrm>
                <a:off x="7305676" y="1173163"/>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313" name="Freeform 10"/>
              <p:cNvSpPr>
                <a:spLocks/>
              </p:cNvSpPr>
              <p:nvPr/>
            </p:nvSpPr>
            <p:spPr bwMode="auto">
              <a:xfrm>
                <a:off x="7305676" y="1173163"/>
                <a:ext cx="722313" cy="833438"/>
              </a:xfrm>
              <a:custGeom>
                <a:avLst/>
                <a:gdLst>
                  <a:gd name="T0" fmla="*/ 0 w 455"/>
                  <a:gd name="T1" fmla="*/ 525 h 525"/>
                  <a:gd name="T2" fmla="*/ 455 w 455"/>
                  <a:gd name="T3" fmla="*/ 263 h 525"/>
                  <a:gd name="T4" fmla="*/ 455 w 455"/>
                  <a:gd name="T5" fmla="*/ 263 h 525"/>
                  <a:gd name="T6" fmla="*/ 0 w 455"/>
                  <a:gd name="T7" fmla="*/ 0 h 525"/>
                  <a:gd name="T8" fmla="*/ 0 w 455"/>
                  <a:gd name="T9" fmla="*/ 525 h 525"/>
                </a:gdLst>
                <a:ahLst/>
                <a:cxnLst>
                  <a:cxn ang="0">
                    <a:pos x="T0" y="T1"/>
                  </a:cxn>
                  <a:cxn ang="0">
                    <a:pos x="T2" y="T3"/>
                  </a:cxn>
                  <a:cxn ang="0">
                    <a:pos x="T4" y="T5"/>
                  </a:cxn>
                  <a:cxn ang="0">
                    <a:pos x="T6" y="T7"/>
                  </a:cxn>
                  <a:cxn ang="0">
                    <a:pos x="T8" y="T9"/>
                  </a:cxn>
                </a:cxnLst>
                <a:rect l="0" t="0" r="r" b="b"/>
                <a:pathLst>
                  <a:path w="455" h="525">
                    <a:moveTo>
                      <a:pt x="0" y="525"/>
                    </a:moveTo>
                    <a:lnTo>
                      <a:pt x="455" y="263"/>
                    </a:lnTo>
                    <a:lnTo>
                      <a:pt x="455" y="263"/>
                    </a:lnTo>
                    <a:lnTo>
                      <a:pt x="0" y="0"/>
                    </a:lnTo>
                    <a:lnTo>
                      <a:pt x="0" y="525"/>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314" name="Freeform 11"/>
              <p:cNvSpPr>
                <a:spLocks/>
              </p:cNvSpPr>
              <p:nvPr/>
            </p:nvSpPr>
            <p:spPr bwMode="auto">
              <a:xfrm>
                <a:off x="7305676" y="342900"/>
                <a:ext cx="719138" cy="830263"/>
              </a:xfrm>
              <a:custGeom>
                <a:avLst/>
                <a:gdLst>
                  <a:gd name="T0" fmla="*/ 0 w 453"/>
                  <a:gd name="T1" fmla="*/ 523 h 523"/>
                  <a:gd name="T2" fmla="*/ 453 w 453"/>
                  <a:gd name="T3" fmla="*/ 262 h 523"/>
                  <a:gd name="T4" fmla="*/ 0 w 453"/>
                  <a:gd name="T5" fmla="*/ 0 h 523"/>
                  <a:gd name="T6" fmla="*/ 0 w 453"/>
                  <a:gd name="T7" fmla="*/ 523 h 523"/>
                </a:gdLst>
                <a:ahLst/>
                <a:cxnLst>
                  <a:cxn ang="0">
                    <a:pos x="T0" y="T1"/>
                  </a:cxn>
                  <a:cxn ang="0">
                    <a:pos x="T2" y="T3"/>
                  </a:cxn>
                  <a:cxn ang="0">
                    <a:pos x="T4" y="T5"/>
                  </a:cxn>
                  <a:cxn ang="0">
                    <a:pos x="T6" y="T7"/>
                  </a:cxn>
                </a:cxnLst>
                <a:rect l="0" t="0" r="r" b="b"/>
                <a:pathLst>
                  <a:path w="453" h="523">
                    <a:moveTo>
                      <a:pt x="0" y="523"/>
                    </a:moveTo>
                    <a:lnTo>
                      <a:pt x="453" y="262"/>
                    </a:lnTo>
                    <a:lnTo>
                      <a:pt x="0" y="0"/>
                    </a:lnTo>
                    <a:lnTo>
                      <a:pt x="0" y="523"/>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315" name="Freeform 12"/>
              <p:cNvSpPr>
                <a:spLocks/>
              </p:cNvSpPr>
              <p:nvPr/>
            </p:nvSpPr>
            <p:spPr bwMode="auto">
              <a:xfrm>
                <a:off x="7305676" y="758825"/>
                <a:ext cx="722313" cy="831850"/>
              </a:xfrm>
              <a:custGeom>
                <a:avLst/>
                <a:gdLst>
                  <a:gd name="T0" fmla="*/ 0 w 455"/>
                  <a:gd name="T1" fmla="*/ 261 h 524"/>
                  <a:gd name="T2" fmla="*/ 455 w 455"/>
                  <a:gd name="T3" fmla="*/ 524 h 524"/>
                  <a:gd name="T4" fmla="*/ 455 w 455"/>
                  <a:gd name="T5" fmla="*/ 0 h 524"/>
                  <a:gd name="T6" fmla="*/ 453 w 455"/>
                  <a:gd name="T7" fmla="*/ 0 h 524"/>
                  <a:gd name="T8" fmla="*/ 0 w 455"/>
                  <a:gd name="T9" fmla="*/ 261 h 524"/>
                  <a:gd name="T10" fmla="*/ 0 w 455"/>
                  <a:gd name="T11" fmla="*/ 261 h 524"/>
                </a:gdLst>
                <a:ahLst/>
                <a:cxnLst>
                  <a:cxn ang="0">
                    <a:pos x="T0" y="T1"/>
                  </a:cxn>
                  <a:cxn ang="0">
                    <a:pos x="T2" y="T3"/>
                  </a:cxn>
                  <a:cxn ang="0">
                    <a:pos x="T4" y="T5"/>
                  </a:cxn>
                  <a:cxn ang="0">
                    <a:pos x="T6" y="T7"/>
                  </a:cxn>
                  <a:cxn ang="0">
                    <a:pos x="T8" y="T9"/>
                  </a:cxn>
                  <a:cxn ang="0">
                    <a:pos x="T10" y="T11"/>
                  </a:cxn>
                </a:cxnLst>
                <a:rect l="0" t="0" r="r" b="b"/>
                <a:pathLst>
                  <a:path w="455" h="524">
                    <a:moveTo>
                      <a:pt x="0" y="261"/>
                    </a:moveTo>
                    <a:lnTo>
                      <a:pt x="455" y="524"/>
                    </a:lnTo>
                    <a:lnTo>
                      <a:pt x="455" y="0"/>
                    </a:lnTo>
                    <a:lnTo>
                      <a:pt x="453" y="0"/>
                    </a:lnTo>
                    <a:lnTo>
                      <a:pt x="0" y="261"/>
                    </a:lnTo>
                    <a:lnTo>
                      <a:pt x="0" y="261"/>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grpSp>
      </p:grpSp>
      <p:grpSp>
        <p:nvGrpSpPr>
          <p:cNvPr id="14" name="Group 13"/>
          <p:cNvGrpSpPr/>
          <p:nvPr/>
        </p:nvGrpSpPr>
        <p:grpSpPr>
          <a:xfrm>
            <a:off x="1417123" y="1733087"/>
            <a:ext cx="687468" cy="687465"/>
            <a:chOff x="3779486" y="2734533"/>
            <a:chExt cx="1833488" cy="1833478"/>
          </a:xfrm>
        </p:grpSpPr>
        <p:sp>
          <p:nvSpPr>
            <p:cNvPr id="317" name="Rectangle 28"/>
            <p:cNvSpPr/>
            <p:nvPr/>
          </p:nvSpPr>
          <p:spPr>
            <a:xfrm>
              <a:off x="3779486" y="2734533"/>
              <a:ext cx="1833488" cy="1833478"/>
            </a:xfrm>
            <a:prstGeom prst="ellipse">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3" tIns="53993" rIns="53993" bIns="53993" numCol="1" spcCol="0" rtlCol="0" fromWordArt="0" anchor="ctr" anchorCtr="0" forceAA="0" compatLnSpc="1">
              <a:prstTxWarp prst="textNoShape">
                <a:avLst/>
              </a:prstTxWarp>
              <a:noAutofit/>
            </a:bodyPr>
            <a:lstStyle/>
            <a:p>
              <a:pPr algn="ctr" defTabSz="685834">
                <a:lnSpc>
                  <a:spcPct val="90000"/>
                </a:lnSpc>
              </a:pPr>
              <a:endParaRPr lang="en-GB" sz="2700" dirty="0">
                <a:solidFill>
                  <a:srgbClr val="FFFFFF"/>
                </a:solidFill>
              </a:endParaRPr>
            </a:p>
          </p:txBody>
        </p:sp>
        <p:grpSp>
          <p:nvGrpSpPr>
            <p:cNvPr id="175" name="Group 174"/>
            <p:cNvGrpSpPr/>
            <p:nvPr/>
          </p:nvGrpSpPr>
          <p:grpSpPr>
            <a:xfrm>
              <a:off x="4239573" y="3069554"/>
              <a:ext cx="913314" cy="1163436"/>
              <a:chOff x="-876300" y="2003425"/>
              <a:chExt cx="900113" cy="1139825"/>
            </a:xfrm>
            <a:solidFill>
              <a:schemeClr val="bg1"/>
            </a:solidFill>
          </p:grpSpPr>
          <p:sp>
            <p:nvSpPr>
              <p:cNvPr id="177" name="Freeform 6"/>
              <p:cNvSpPr>
                <a:spLocks noEditPoints="1"/>
              </p:cNvSpPr>
              <p:nvPr/>
            </p:nvSpPr>
            <p:spPr bwMode="auto">
              <a:xfrm>
                <a:off x="-876300" y="2003425"/>
                <a:ext cx="900113" cy="1139825"/>
              </a:xfrm>
              <a:custGeom>
                <a:avLst/>
                <a:gdLst>
                  <a:gd name="T0" fmla="*/ 80 w 240"/>
                  <a:gd name="T1" fmla="*/ 0 h 304"/>
                  <a:gd name="T2" fmla="*/ 64 w 240"/>
                  <a:gd name="T3" fmla="*/ 80 h 304"/>
                  <a:gd name="T4" fmla="*/ 0 w 240"/>
                  <a:gd name="T5" fmla="*/ 296 h 304"/>
                  <a:gd name="T6" fmla="*/ 232 w 240"/>
                  <a:gd name="T7" fmla="*/ 304 h 304"/>
                  <a:gd name="T8" fmla="*/ 240 w 240"/>
                  <a:gd name="T9" fmla="*/ 8 h 304"/>
                  <a:gd name="T10" fmla="*/ 108 w 240"/>
                  <a:gd name="T11" fmla="*/ 280 h 304"/>
                  <a:gd name="T12" fmla="*/ 28 w 240"/>
                  <a:gd name="T13" fmla="*/ 280 h 304"/>
                  <a:gd name="T14" fmla="*/ 28 w 240"/>
                  <a:gd name="T15" fmla="*/ 200 h 304"/>
                  <a:gd name="T16" fmla="*/ 44 w 240"/>
                  <a:gd name="T17" fmla="*/ 264 h 304"/>
                  <a:gd name="T18" fmla="*/ 108 w 240"/>
                  <a:gd name="T19" fmla="*/ 280 h 304"/>
                  <a:gd name="T20" fmla="*/ 108 w 240"/>
                  <a:gd name="T21" fmla="*/ 232 h 304"/>
                  <a:gd name="T22" fmla="*/ 100 w 240"/>
                  <a:gd name="T23" fmla="*/ 214 h 304"/>
                  <a:gd name="T24" fmla="*/ 53 w 240"/>
                  <a:gd name="T25" fmla="*/ 249 h 304"/>
                  <a:gd name="T26" fmla="*/ 76 w 240"/>
                  <a:gd name="T27" fmla="*/ 208 h 304"/>
                  <a:gd name="T28" fmla="*/ 100 w 240"/>
                  <a:gd name="T29" fmla="*/ 200 h 304"/>
                  <a:gd name="T30" fmla="*/ 108 w 240"/>
                  <a:gd name="T31" fmla="*/ 208 h 304"/>
                  <a:gd name="T32" fmla="*/ 28 w 240"/>
                  <a:gd name="T33" fmla="*/ 176 h 304"/>
                  <a:gd name="T34" fmla="*/ 108 w 240"/>
                  <a:gd name="T35" fmla="*/ 160 h 304"/>
                  <a:gd name="T36" fmla="*/ 108 w 240"/>
                  <a:gd name="T37" fmla="*/ 144 h 304"/>
                  <a:gd name="T38" fmla="*/ 28 w 240"/>
                  <a:gd name="T39" fmla="*/ 128 h 304"/>
                  <a:gd name="T40" fmla="*/ 108 w 240"/>
                  <a:gd name="T41" fmla="*/ 144 h 304"/>
                  <a:gd name="T42" fmla="*/ 28 w 240"/>
                  <a:gd name="T43" fmla="*/ 112 h 304"/>
                  <a:gd name="T44" fmla="*/ 108 w 240"/>
                  <a:gd name="T45" fmla="*/ 96 h 304"/>
                  <a:gd name="T46" fmla="*/ 128 w 240"/>
                  <a:gd name="T47" fmla="*/ 132 h 304"/>
                  <a:gd name="T48" fmla="*/ 168 w 240"/>
                  <a:gd name="T49" fmla="*/ 132 h 304"/>
                  <a:gd name="T50" fmla="*/ 132 w 240"/>
                  <a:gd name="T51" fmla="*/ 136 h 304"/>
                  <a:gd name="T52" fmla="*/ 172 w 240"/>
                  <a:gd name="T53" fmla="*/ 97 h 304"/>
                  <a:gd name="T54" fmla="*/ 172 w 240"/>
                  <a:gd name="T55" fmla="*/ 177 h 304"/>
                  <a:gd name="T56" fmla="*/ 132 w 240"/>
                  <a:gd name="T57" fmla="*/ 136 h 304"/>
                  <a:gd name="T58" fmla="*/ 132 w 240"/>
                  <a:gd name="T59" fmla="*/ 280 h 304"/>
                  <a:gd name="T60" fmla="*/ 212 w 240"/>
                  <a:gd name="T61" fmla="*/ 264 h 304"/>
                  <a:gd name="T62" fmla="*/ 212 w 240"/>
                  <a:gd name="T63" fmla="*/ 248 h 304"/>
                  <a:gd name="T64" fmla="*/ 132 w 240"/>
                  <a:gd name="T65" fmla="*/ 232 h 304"/>
                  <a:gd name="T66" fmla="*/ 212 w 240"/>
                  <a:gd name="T67" fmla="*/ 248 h 304"/>
                  <a:gd name="T68" fmla="*/ 132 w 240"/>
                  <a:gd name="T69" fmla="*/ 216 h 304"/>
                  <a:gd name="T70" fmla="*/ 212 w 240"/>
                  <a:gd name="T71" fmla="*/ 200 h 304"/>
                  <a:gd name="T72" fmla="*/ 212 w 240"/>
                  <a:gd name="T73" fmla="*/ 72 h 304"/>
                  <a:gd name="T74" fmla="*/ 132 w 240"/>
                  <a:gd name="T75" fmla="*/ 56 h 304"/>
                  <a:gd name="T76" fmla="*/ 212 w 240"/>
                  <a:gd name="T77" fmla="*/ 72 h 304"/>
                  <a:gd name="T78" fmla="*/ 132 w 240"/>
                  <a:gd name="T79" fmla="*/ 40 h 304"/>
                  <a:gd name="T80" fmla="*/ 212 w 240"/>
                  <a:gd name="T81" fmla="*/ 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304">
                    <a:moveTo>
                      <a:pt x="232" y="0"/>
                    </a:moveTo>
                    <a:cubicBezTo>
                      <a:pt x="80" y="0"/>
                      <a:pt x="80" y="0"/>
                      <a:pt x="80" y="0"/>
                    </a:cubicBezTo>
                    <a:cubicBezTo>
                      <a:pt x="80" y="64"/>
                      <a:pt x="80" y="64"/>
                      <a:pt x="80" y="64"/>
                    </a:cubicBezTo>
                    <a:cubicBezTo>
                      <a:pt x="80" y="73"/>
                      <a:pt x="72" y="80"/>
                      <a:pt x="64" y="80"/>
                    </a:cubicBezTo>
                    <a:cubicBezTo>
                      <a:pt x="0" y="80"/>
                      <a:pt x="0" y="80"/>
                      <a:pt x="0" y="80"/>
                    </a:cubicBezTo>
                    <a:cubicBezTo>
                      <a:pt x="0" y="296"/>
                      <a:pt x="0" y="296"/>
                      <a:pt x="0" y="296"/>
                    </a:cubicBezTo>
                    <a:cubicBezTo>
                      <a:pt x="0" y="300"/>
                      <a:pt x="3" y="304"/>
                      <a:pt x="8" y="304"/>
                    </a:cubicBezTo>
                    <a:cubicBezTo>
                      <a:pt x="232" y="304"/>
                      <a:pt x="232" y="304"/>
                      <a:pt x="232" y="304"/>
                    </a:cubicBezTo>
                    <a:cubicBezTo>
                      <a:pt x="236" y="304"/>
                      <a:pt x="240" y="300"/>
                      <a:pt x="240" y="296"/>
                    </a:cubicBezTo>
                    <a:cubicBezTo>
                      <a:pt x="240" y="8"/>
                      <a:pt x="240" y="8"/>
                      <a:pt x="240" y="8"/>
                    </a:cubicBezTo>
                    <a:cubicBezTo>
                      <a:pt x="240" y="4"/>
                      <a:pt x="236" y="0"/>
                      <a:pt x="232" y="0"/>
                    </a:cubicBezTo>
                    <a:close/>
                    <a:moveTo>
                      <a:pt x="108" y="280"/>
                    </a:moveTo>
                    <a:cubicBezTo>
                      <a:pt x="44" y="280"/>
                      <a:pt x="44" y="280"/>
                      <a:pt x="44" y="280"/>
                    </a:cubicBezTo>
                    <a:cubicBezTo>
                      <a:pt x="28" y="280"/>
                      <a:pt x="28" y="280"/>
                      <a:pt x="28" y="280"/>
                    </a:cubicBezTo>
                    <a:cubicBezTo>
                      <a:pt x="28" y="264"/>
                      <a:pt x="28" y="264"/>
                      <a:pt x="28" y="264"/>
                    </a:cubicBezTo>
                    <a:cubicBezTo>
                      <a:pt x="28" y="200"/>
                      <a:pt x="28" y="200"/>
                      <a:pt x="28" y="200"/>
                    </a:cubicBezTo>
                    <a:cubicBezTo>
                      <a:pt x="44" y="200"/>
                      <a:pt x="44" y="200"/>
                      <a:pt x="44" y="200"/>
                    </a:cubicBezTo>
                    <a:cubicBezTo>
                      <a:pt x="44" y="264"/>
                      <a:pt x="44" y="264"/>
                      <a:pt x="44" y="264"/>
                    </a:cubicBezTo>
                    <a:cubicBezTo>
                      <a:pt x="108" y="264"/>
                      <a:pt x="108" y="264"/>
                      <a:pt x="108" y="264"/>
                    </a:cubicBezTo>
                    <a:lnTo>
                      <a:pt x="108" y="280"/>
                    </a:lnTo>
                    <a:close/>
                    <a:moveTo>
                      <a:pt x="108" y="208"/>
                    </a:moveTo>
                    <a:cubicBezTo>
                      <a:pt x="108" y="232"/>
                      <a:pt x="108" y="232"/>
                      <a:pt x="108" y="232"/>
                    </a:cubicBezTo>
                    <a:cubicBezTo>
                      <a:pt x="100" y="232"/>
                      <a:pt x="100" y="232"/>
                      <a:pt x="100" y="232"/>
                    </a:cubicBezTo>
                    <a:cubicBezTo>
                      <a:pt x="100" y="214"/>
                      <a:pt x="100" y="214"/>
                      <a:pt x="100" y="214"/>
                    </a:cubicBezTo>
                    <a:cubicBezTo>
                      <a:pt x="58" y="255"/>
                      <a:pt x="58" y="255"/>
                      <a:pt x="58" y="255"/>
                    </a:cubicBezTo>
                    <a:cubicBezTo>
                      <a:pt x="53" y="249"/>
                      <a:pt x="53" y="249"/>
                      <a:pt x="53" y="249"/>
                    </a:cubicBezTo>
                    <a:cubicBezTo>
                      <a:pt x="94" y="208"/>
                      <a:pt x="94" y="208"/>
                      <a:pt x="94" y="208"/>
                    </a:cubicBezTo>
                    <a:cubicBezTo>
                      <a:pt x="76" y="208"/>
                      <a:pt x="76" y="208"/>
                      <a:pt x="76" y="208"/>
                    </a:cubicBezTo>
                    <a:cubicBezTo>
                      <a:pt x="76" y="200"/>
                      <a:pt x="76" y="200"/>
                      <a:pt x="76" y="200"/>
                    </a:cubicBezTo>
                    <a:cubicBezTo>
                      <a:pt x="100" y="200"/>
                      <a:pt x="100" y="200"/>
                      <a:pt x="100" y="200"/>
                    </a:cubicBezTo>
                    <a:cubicBezTo>
                      <a:pt x="108" y="200"/>
                      <a:pt x="108" y="200"/>
                      <a:pt x="108" y="200"/>
                    </a:cubicBezTo>
                    <a:lnTo>
                      <a:pt x="108" y="208"/>
                    </a:lnTo>
                    <a:close/>
                    <a:moveTo>
                      <a:pt x="108" y="176"/>
                    </a:moveTo>
                    <a:cubicBezTo>
                      <a:pt x="28" y="176"/>
                      <a:pt x="28" y="176"/>
                      <a:pt x="28" y="176"/>
                    </a:cubicBezTo>
                    <a:cubicBezTo>
                      <a:pt x="28" y="160"/>
                      <a:pt x="28" y="160"/>
                      <a:pt x="28" y="160"/>
                    </a:cubicBezTo>
                    <a:cubicBezTo>
                      <a:pt x="108" y="160"/>
                      <a:pt x="108" y="160"/>
                      <a:pt x="108" y="160"/>
                    </a:cubicBezTo>
                    <a:lnTo>
                      <a:pt x="108" y="176"/>
                    </a:lnTo>
                    <a:close/>
                    <a:moveTo>
                      <a:pt x="108" y="144"/>
                    </a:moveTo>
                    <a:cubicBezTo>
                      <a:pt x="28" y="144"/>
                      <a:pt x="28" y="144"/>
                      <a:pt x="28" y="144"/>
                    </a:cubicBezTo>
                    <a:cubicBezTo>
                      <a:pt x="28" y="128"/>
                      <a:pt x="28" y="128"/>
                      <a:pt x="28" y="128"/>
                    </a:cubicBezTo>
                    <a:cubicBezTo>
                      <a:pt x="108" y="128"/>
                      <a:pt x="108" y="128"/>
                      <a:pt x="108" y="128"/>
                    </a:cubicBezTo>
                    <a:lnTo>
                      <a:pt x="108" y="144"/>
                    </a:lnTo>
                    <a:close/>
                    <a:moveTo>
                      <a:pt x="108" y="112"/>
                    </a:moveTo>
                    <a:cubicBezTo>
                      <a:pt x="28" y="112"/>
                      <a:pt x="28" y="112"/>
                      <a:pt x="28" y="112"/>
                    </a:cubicBezTo>
                    <a:cubicBezTo>
                      <a:pt x="28" y="96"/>
                      <a:pt x="28" y="96"/>
                      <a:pt x="28" y="96"/>
                    </a:cubicBezTo>
                    <a:cubicBezTo>
                      <a:pt x="108" y="96"/>
                      <a:pt x="108" y="96"/>
                      <a:pt x="108" y="96"/>
                    </a:cubicBezTo>
                    <a:lnTo>
                      <a:pt x="108" y="112"/>
                    </a:lnTo>
                    <a:close/>
                    <a:moveTo>
                      <a:pt x="128" y="132"/>
                    </a:moveTo>
                    <a:cubicBezTo>
                      <a:pt x="128" y="112"/>
                      <a:pt x="148" y="93"/>
                      <a:pt x="168" y="93"/>
                    </a:cubicBezTo>
                    <a:cubicBezTo>
                      <a:pt x="168" y="132"/>
                      <a:pt x="168" y="132"/>
                      <a:pt x="168" y="132"/>
                    </a:cubicBezTo>
                    <a:lnTo>
                      <a:pt x="128" y="132"/>
                    </a:lnTo>
                    <a:close/>
                    <a:moveTo>
                      <a:pt x="132" y="136"/>
                    </a:moveTo>
                    <a:cubicBezTo>
                      <a:pt x="172" y="136"/>
                      <a:pt x="172" y="136"/>
                      <a:pt x="172" y="136"/>
                    </a:cubicBezTo>
                    <a:cubicBezTo>
                      <a:pt x="172" y="97"/>
                      <a:pt x="172" y="97"/>
                      <a:pt x="172" y="97"/>
                    </a:cubicBezTo>
                    <a:cubicBezTo>
                      <a:pt x="196" y="97"/>
                      <a:pt x="212" y="115"/>
                      <a:pt x="212" y="137"/>
                    </a:cubicBezTo>
                    <a:cubicBezTo>
                      <a:pt x="212" y="159"/>
                      <a:pt x="194" y="177"/>
                      <a:pt x="172" y="177"/>
                    </a:cubicBezTo>
                    <a:cubicBezTo>
                      <a:pt x="150" y="177"/>
                      <a:pt x="132" y="159"/>
                      <a:pt x="132" y="137"/>
                    </a:cubicBezTo>
                    <a:cubicBezTo>
                      <a:pt x="132" y="137"/>
                      <a:pt x="132" y="136"/>
                      <a:pt x="132" y="136"/>
                    </a:cubicBezTo>
                    <a:close/>
                    <a:moveTo>
                      <a:pt x="212" y="280"/>
                    </a:moveTo>
                    <a:cubicBezTo>
                      <a:pt x="132" y="280"/>
                      <a:pt x="132" y="280"/>
                      <a:pt x="132" y="280"/>
                    </a:cubicBezTo>
                    <a:cubicBezTo>
                      <a:pt x="132" y="264"/>
                      <a:pt x="132" y="264"/>
                      <a:pt x="132" y="264"/>
                    </a:cubicBezTo>
                    <a:cubicBezTo>
                      <a:pt x="212" y="264"/>
                      <a:pt x="212" y="264"/>
                      <a:pt x="212" y="264"/>
                    </a:cubicBezTo>
                    <a:lnTo>
                      <a:pt x="212" y="280"/>
                    </a:lnTo>
                    <a:close/>
                    <a:moveTo>
                      <a:pt x="212" y="248"/>
                    </a:moveTo>
                    <a:cubicBezTo>
                      <a:pt x="132" y="248"/>
                      <a:pt x="132" y="248"/>
                      <a:pt x="132" y="248"/>
                    </a:cubicBezTo>
                    <a:cubicBezTo>
                      <a:pt x="132" y="232"/>
                      <a:pt x="132" y="232"/>
                      <a:pt x="132" y="232"/>
                    </a:cubicBezTo>
                    <a:cubicBezTo>
                      <a:pt x="212" y="232"/>
                      <a:pt x="212" y="232"/>
                      <a:pt x="212" y="232"/>
                    </a:cubicBezTo>
                    <a:lnTo>
                      <a:pt x="212" y="248"/>
                    </a:lnTo>
                    <a:close/>
                    <a:moveTo>
                      <a:pt x="212" y="216"/>
                    </a:moveTo>
                    <a:cubicBezTo>
                      <a:pt x="132" y="216"/>
                      <a:pt x="132" y="216"/>
                      <a:pt x="132" y="216"/>
                    </a:cubicBezTo>
                    <a:cubicBezTo>
                      <a:pt x="132" y="200"/>
                      <a:pt x="132" y="200"/>
                      <a:pt x="132" y="200"/>
                    </a:cubicBezTo>
                    <a:cubicBezTo>
                      <a:pt x="212" y="200"/>
                      <a:pt x="212" y="200"/>
                      <a:pt x="212" y="200"/>
                    </a:cubicBezTo>
                    <a:lnTo>
                      <a:pt x="212" y="216"/>
                    </a:lnTo>
                    <a:close/>
                    <a:moveTo>
                      <a:pt x="212" y="72"/>
                    </a:moveTo>
                    <a:cubicBezTo>
                      <a:pt x="132" y="72"/>
                      <a:pt x="132" y="72"/>
                      <a:pt x="132" y="72"/>
                    </a:cubicBezTo>
                    <a:cubicBezTo>
                      <a:pt x="132" y="56"/>
                      <a:pt x="132" y="56"/>
                      <a:pt x="132" y="56"/>
                    </a:cubicBezTo>
                    <a:cubicBezTo>
                      <a:pt x="212" y="56"/>
                      <a:pt x="212" y="56"/>
                      <a:pt x="212" y="56"/>
                    </a:cubicBezTo>
                    <a:lnTo>
                      <a:pt x="212" y="72"/>
                    </a:lnTo>
                    <a:close/>
                    <a:moveTo>
                      <a:pt x="212" y="40"/>
                    </a:moveTo>
                    <a:cubicBezTo>
                      <a:pt x="132" y="40"/>
                      <a:pt x="132" y="40"/>
                      <a:pt x="132" y="40"/>
                    </a:cubicBezTo>
                    <a:cubicBezTo>
                      <a:pt x="132" y="24"/>
                      <a:pt x="132" y="24"/>
                      <a:pt x="132" y="24"/>
                    </a:cubicBezTo>
                    <a:cubicBezTo>
                      <a:pt x="212" y="24"/>
                      <a:pt x="212" y="24"/>
                      <a:pt x="212" y="24"/>
                    </a:cubicBezTo>
                    <a:lnTo>
                      <a:pt x="21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sp>
            <p:nvSpPr>
              <p:cNvPr id="178" name="Freeform 7"/>
              <p:cNvSpPr>
                <a:spLocks/>
              </p:cNvSpPr>
              <p:nvPr/>
            </p:nvSpPr>
            <p:spPr bwMode="auto">
              <a:xfrm>
                <a:off x="-876300" y="2003425"/>
                <a:ext cx="269875" cy="269875"/>
              </a:xfrm>
              <a:custGeom>
                <a:avLst/>
                <a:gdLst>
                  <a:gd name="T0" fmla="*/ 0 w 72"/>
                  <a:gd name="T1" fmla="*/ 72 h 72"/>
                  <a:gd name="T2" fmla="*/ 72 w 72"/>
                  <a:gd name="T3" fmla="*/ 0 h 72"/>
                  <a:gd name="T4" fmla="*/ 72 w 72"/>
                  <a:gd name="T5" fmla="*/ 64 h 72"/>
                  <a:gd name="T6" fmla="*/ 64 w 72"/>
                  <a:gd name="T7" fmla="*/ 72 h 72"/>
                  <a:gd name="T8" fmla="*/ 0 w 72"/>
                  <a:gd name="T9" fmla="*/ 72 h 72"/>
                </a:gdLst>
                <a:ahLst/>
                <a:cxnLst>
                  <a:cxn ang="0">
                    <a:pos x="T0" y="T1"/>
                  </a:cxn>
                  <a:cxn ang="0">
                    <a:pos x="T2" y="T3"/>
                  </a:cxn>
                  <a:cxn ang="0">
                    <a:pos x="T4" y="T5"/>
                  </a:cxn>
                  <a:cxn ang="0">
                    <a:pos x="T6" y="T7"/>
                  </a:cxn>
                  <a:cxn ang="0">
                    <a:pos x="T8" y="T9"/>
                  </a:cxn>
                </a:cxnLst>
                <a:rect l="0" t="0" r="r" b="b"/>
                <a:pathLst>
                  <a:path w="72" h="72">
                    <a:moveTo>
                      <a:pt x="0" y="72"/>
                    </a:moveTo>
                    <a:cubicBezTo>
                      <a:pt x="72" y="0"/>
                      <a:pt x="72" y="0"/>
                      <a:pt x="72" y="0"/>
                    </a:cubicBezTo>
                    <a:cubicBezTo>
                      <a:pt x="72" y="64"/>
                      <a:pt x="72" y="64"/>
                      <a:pt x="72" y="64"/>
                    </a:cubicBezTo>
                    <a:cubicBezTo>
                      <a:pt x="72" y="68"/>
                      <a:pt x="68" y="72"/>
                      <a:pt x="64" y="72"/>
                    </a:cubicBezTo>
                    <a:lnTo>
                      <a:pt x="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grpSp>
      </p:grpSp>
      <p:grpSp>
        <p:nvGrpSpPr>
          <p:cNvPr id="339" name="Group 338"/>
          <p:cNvGrpSpPr/>
          <p:nvPr/>
        </p:nvGrpSpPr>
        <p:grpSpPr>
          <a:xfrm>
            <a:off x="803132" y="2980801"/>
            <a:ext cx="869665" cy="820030"/>
            <a:chOff x="2771801" y="1617713"/>
            <a:chExt cx="1436488" cy="1354502"/>
          </a:xfrm>
        </p:grpSpPr>
        <p:sp>
          <p:nvSpPr>
            <p:cNvPr id="340" name="Rectangle 339"/>
            <p:cNvSpPr/>
            <p:nvPr/>
          </p:nvSpPr>
          <p:spPr>
            <a:xfrm>
              <a:off x="2771801" y="1617713"/>
              <a:ext cx="1436488" cy="1354502"/>
            </a:xfrm>
            <a:prstGeom prst="rect">
              <a:avLst/>
            </a:prstGeom>
            <a:solidFill>
              <a:schemeClr val="bg1">
                <a:lumMod val="95000"/>
              </a:schemeClr>
            </a:solidFill>
            <a:ln>
              <a:noFill/>
            </a:ln>
            <a:effectLst>
              <a:outerShdw blurRad="63500" sx="101000" sy="101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3993" tIns="53993" rIns="53993" bIns="53993" rtlCol="0" anchor="ctr"/>
            <a:lstStyle/>
            <a:p>
              <a:pPr algn="ctr" defTabSz="685834"/>
              <a:endParaRPr lang="en-GB" sz="525" dirty="0">
                <a:solidFill>
                  <a:srgbClr val="FFFFFF"/>
                </a:solidFill>
              </a:endParaRPr>
            </a:p>
          </p:txBody>
        </p:sp>
        <p:grpSp>
          <p:nvGrpSpPr>
            <p:cNvPr id="341" name="Group 340"/>
            <p:cNvGrpSpPr/>
            <p:nvPr/>
          </p:nvGrpSpPr>
          <p:grpSpPr>
            <a:xfrm flipH="1" flipV="1">
              <a:off x="3046301" y="1759954"/>
              <a:ext cx="887482" cy="1024317"/>
              <a:chOff x="6586537" y="342900"/>
              <a:chExt cx="1441452" cy="1663701"/>
            </a:xfrm>
          </p:grpSpPr>
          <p:sp>
            <p:nvSpPr>
              <p:cNvPr id="342" name="Freeform 6"/>
              <p:cNvSpPr>
                <a:spLocks/>
              </p:cNvSpPr>
              <p:nvPr/>
            </p:nvSpPr>
            <p:spPr bwMode="auto">
              <a:xfrm>
                <a:off x="6586537" y="1173162"/>
                <a:ext cx="719138" cy="833438"/>
              </a:xfrm>
              <a:custGeom>
                <a:avLst/>
                <a:gdLst>
                  <a:gd name="T0" fmla="*/ 453 w 453"/>
                  <a:gd name="T1" fmla="*/ 0 h 525"/>
                  <a:gd name="T2" fmla="*/ 0 w 453"/>
                  <a:gd name="T3" fmla="*/ 263 h 525"/>
                  <a:gd name="T4" fmla="*/ 0 w 453"/>
                  <a:gd name="T5" fmla="*/ 263 h 525"/>
                  <a:gd name="T6" fmla="*/ 453 w 453"/>
                  <a:gd name="T7" fmla="*/ 525 h 525"/>
                  <a:gd name="T8" fmla="*/ 453 w 453"/>
                  <a:gd name="T9" fmla="*/ 0 h 525"/>
                  <a:gd name="T10" fmla="*/ 453 w 453"/>
                  <a:gd name="T11" fmla="*/ 0 h 525"/>
                </a:gdLst>
                <a:ahLst/>
                <a:cxnLst>
                  <a:cxn ang="0">
                    <a:pos x="T0" y="T1"/>
                  </a:cxn>
                  <a:cxn ang="0">
                    <a:pos x="T2" y="T3"/>
                  </a:cxn>
                  <a:cxn ang="0">
                    <a:pos x="T4" y="T5"/>
                  </a:cxn>
                  <a:cxn ang="0">
                    <a:pos x="T6" y="T7"/>
                  </a:cxn>
                  <a:cxn ang="0">
                    <a:pos x="T8" y="T9"/>
                  </a:cxn>
                  <a:cxn ang="0">
                    <a:pos x="T10" y="T11"/>
                  </a:cxn>
                </a:cxnLst>
                <a:rect l="0" t="0" r="r" b="b"/>
                <a:pathLst>
                  <a:path w="453" h="525">
                    <a:moveTo>
                      <a:pt x="453" y="0"/>
                    </a:moveTo>
                    <a:lnTo>
                      <a:pt x="0" y="263"/>
                    </a:lnTo>
                    <a:lnTo>
                      <a:pt x="0" y="263"/>
                    </a:lnTo>
                    <a:lnTo>
                      <a:pt x="453" y="525"/>
                    </a:lnTo>
                    <a:lnTo>
                      <a:pt x="453" y="0"/>
                    </a:lnTo>
                    <a:lnTo>
                      <a:pt x="453" y="0"/>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343" name="Freeform 7"/>
              <p:cNvSpPr>
                <a:spLocks/>
              </p:cNvSpPr>
              <p:nvPr/>
            </p:nvSpPr>
            <p:spPr bwMode="auto">
              <a:xfrm>
                <a:off x="6586538" y="758825"/>
                <a:ext cx="719138" cy="831850"/>
              </a:xfrm>
              <a:custGeom>
                <a:avLst/>
                <a:gdLst>
                  <a:gd name="T0" fmla="*/ 0 w 453"/>
                  <a:gd name="T1" fmla="*/ 0 h 524"/>
                  <a:gd name="T2" fmla="*/ 0 w 453"/>
                  <a:gd name="T3" fmla="*/ 0 h 524"/>
                  <a:gd name="T4" fmla="*/ 0 w 453"/>
                  <a:gd name="T5" fmla="*/ 524 h 524"/>
                  <a:gd name="T6" fmla="*/ 453 w 453"/>
                  <a:gd name="T7" fmla="*/ 261 h 524"/>
                  <a:gd name="T8" fmla="*/ 0 w 453"/>
                  <a:gd name="T9" fmla="*/ 0 h 524"/>
                </a:gdLst>
                <a:ahLst/>
                <a:cxnLst>
                  <a:cxn ang="0">
                    <a:pos x="T0" y="T1"/>
                  </a:cxn>
                  <a:cxn ang="0">
                    <a:pos x="T2" y="T3"/>
                  </a:cxn>
                  <a:cxn ang="0">
                    <a:pos x="T4" y="T5"/>
                  </a:cxn>
                  <a:cxn ang="0">
                    <a:pos x="T6" y="T7"/>
                  </a:cxn>
                  <a:cxn ang="0">
                    <a:pos x="T8" y="T9"/>
                  </a:cxn>
                </a:cxnLst>
                <a:rect l="0" t="0" r="r" b="b"/>
                <a:pathLst>
                  <a:path w="453" h="524">
                    <a:moveTo>
                      <a:pt x="0" y="0"/>
                    </a:moveTo>
                    <a:lnTo>
                      <a:pt x="0" y="0"/>
                    </a:lnTo>
                    <a:lnTo>
                      <a:pt x="0" y="524"/>
                    </a:lnTo>
                    <a:lnTo>
                      <a:pt x="453" y="261"/>
                    </a:lnTo>
                    <a:lnTo>
                      <a:pt x="0" y="0"/>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344" name="Freeform 8"/>
              <p:cNvSpPr>
                <a:spLocks/>
              </p:cNvSpPr>
              <p:nvPr/>
            </p:nvSpPr>
            <p:spPr bwMode="auto">
              <a:xfrm>
                <a:off x="6586538" y="342900"/>
                <a:ext cx="719138" cy="830263"/>
              </a:xfrm>
              <a:custGeom>
                <a:avLst/>
                <a:gdLst>
                  <a:gd name="T0" fmla="*/ 453 w 453"/>
                  <a:gd name="T1" fmla="*/ 523 h 523"/>
                  <a:gd name="T2" fmla="*/ 453 w 453"/>
                  <a:gd name="T3" fmla="*/ 0 h 523"/>
                  <a:gd name="T4" fmla="*/ 0 w 453"/>
                  <a:gd name="T5" fmla="*/ 262 h 523"/>
                  <a:gd name="T6" fmla="*/ 453 w 453"/>
                  <a:gd name="T7" fmla="*/ 523 h 523"/>
                  <a:gd name="T8" fmla="*/ 453 w 453"/>
                  <a:gd name="T9" fmla="*/ 523 h 523"/>
                </a:gdLst>
                <a:ahLst/>
                <a:cxnLst>
                  <a:cxn ang="0">
                    <a:pos x="T0" y="T1"/>
                  </a:cxn>
                  <a:cxn ang="0">
                    <a:pos x="T2" y="T3"/>
                  </a:cxn>
                  <a:cxn ang="0">
                    <a:pos x="T4" y="T5"/>
                  </a:cxn>
                  <a:cxn ang="0">
                    <a:pos x="T6" y="T7"/>
                  </a:cxn>
                  <a:cxn ang="0">
                    <a:pos x="T8" y="T9"/>
                  </a:cxn>
                </a:cxnLst>
                <a:rect l="0" t="0" r="r" b="b"/>
                <a:pathLst>
                  <a:path w="453" h="523">
                    <a:moveTo>
                      <a:pt x="453" y="523"/>
                    </a:moveTo>
                    <a:lnTo>
                      <a:pt x="453" y="0"/>
                    </a:lnTo>
                    <a:lnTo>
                      <a:pt x="0" y="262"/>
                    </a:lnTo>
                    <a:lnTo>
                      <a:pt x="453" y="523"/>
                    </a:lnTo>
                    <a:lnTo>
                      <a:pt x="453" y="523"/>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345" name="Rectangle 9"/>
              <p:cNvSpPr>
                <a:spLocks noChangeArrowheads="1"/>
              </p:cNvSpPr>
              <p:nvPr/>
            </p:nvSpPr>
            <p:spPr bwMode="auto">
              <a:xfrm>
                <a:off x="7305676" y="1173163"/>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346" name="Freeform 10"/>
              <p:cNvSpPr>
                <a:spLocks/>
              </p:cNvSpPr>
              <p:nvPr/>
            </p:nvSpPr>
            <p:spPr bwMode="auto">
              <a:xfrm>
                <a:off x="7305676" y="1173163"/>
                <a:ext cx="722313" cy="833438"/>
              </a:xfrm>
              <a:custGeom>
                <a:avLst/>
                <a:gdLst>
                  <a:gd name="T0" fmla="*/ 0 w 455"/>
                  <a:gd name="T1" fmla="*/ 525 h 525"/>
                  <a:gd name="T2" fmla="*/ 455 w 455"/>
                  <a:gd name="T3" fmla="*/ 263 h 525"/>
                  <a:gd name="T4" fmla="*/ 455 w 455"/>
                  <a:gd name="T5" fmla="*/ 263 h 525"/>
                  <a:gd name="T6" fmla="*/ 0 w 455"/>
                  <a:gd name="T7" fmla="*/ 0 h 525"/>
                  <a:gd name="T8" fmla="*/ 0 w 455"/>
                  <a:gd name="T9" fmla="*/ 525 h 525"/>
                </a:gdLst>
                <a:ahLst/>
                <a:cxnLst>
                  <a:cxn ang="0">
                    <a:pos x="T0" y="T1"/>
                  </a:cxn>
                  <a:cxn ang="0">
                    <a:pos x="T2" y="T3"/>
                  </a:cxn>
                  <a:cxn ang="0">
                    <a:pos x="T4" y="T5"/>
                  </a:cxn>
                  <a:cxn ang="0">
                    <a:pos x="T6" y="T7"/>
                  </a:cxn>
                  <a:cxn ang="0">
                    <a:pos x="T8" y="T9"/>
                  </a:cxn>
                </a:cxnLst>
                <a:rect l="0" t="0" r="r" b="b"/>
                <a:pathLst>
                  <a:path w="455" h="525">
                    <a:moveTo>
                      <a:pt x="0" y="525"/>
                    </a:moveTo>
                    <a:lnTo>
                      <a:pt x="455" y="263"/>
                    </a:lnTo>
                    <a:lnTo>
                      <a:pt x="455" y="263"/>
                    </a:lnTo>
                    <a:lnTo>
                      <a:pt x="0" y="0"/>
                    </a:lnTo>
                    <a:lnTo>
                      <a:pt x="0" y="525"/>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347" name="Freeform 11"/>
              <p:cNvSpPr>
                <a:spLocks/>
              </p:cNvSpPr>
              <p:nvPr/>
            </p:nvSpPr>
            <p:spPr bwMode="auto">
              <a:xfrm>
                <a:off x="7305676" y="342900"/>
                <a:ext cx="719138" cy="830263"/>
              </a:xfrm>
              <a:custGeom>
                <a:avLst/>
                <a:gdLst>
                  <a:gd name="T0" fmla="*/ 0 w 453"/>
                  <a:gd name="T1" fmla="*/ 523 h 523"/>
                  <a:gd name="T2" fmla="*/ 453 w 453"/>
                  <a:gd name="T3" fmla="*/ 262 h 523"/>
                  <a:gd name="T4" fmla="*/ 0 w 453"/>
                  <a:gd name="T5" fmla="*/ 0 h 523"/>
                  <a:gd name="T6" fmla="*/ 0 w 453"/>
                  <a:gd name="T7" fmla="*/ 523 h 523"/>
                </a:gdLst>
                <a:ahLst/>
                <a:cxnLst>
                  <a:cxn ang="0">
                    <a:pos x="T0" y="T1"/>
                  </a:cxn>
                  <a:cxn ang="0">
                    <a:pos x="T2" y="T3"/>
                  </a:cxn>
                  <a:cxn ang="0">
                    <a:pos x="T4" y="T5"/>
                  </a:cxn>
                  <a:cxn ang="0">
                    <a:pos x="T6" y="T7"/>
                  </a:cxn>
                </a:cxnLst>
                <a:rect l="0" t="0" r="r" b="b"/>
                <a:pathLst>
                  <a:path w="453" h="523">
                    <a:moveTo>
                      <a:pt x="0" y="523"/>
                    </a:moveTo>
                    <a:lnTo>
                      <a:pt x="453" y="262"/>
                    </a:lnTo>
                    <a:lnTo>
                      <a:pt x="0" y="0"/>
                    </a:lnTo>
                    <a:lnTo>
                      <a:pt x="0" y="523"/>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348" name="Freeform 12"/>
              <p:cNvSpPr>
                <a:spLocks/>
              </p:cNvSpPr>
              <p:nvPr/>
            </p:nvSpPr>
            <p:spPr bwMode="auto">
              <a:xfrm>
                <a:off x="7305676" y="758825"/>
                <a:ext cx="722313" cy="831850"/>
              </a:xfrm>
              <a:custGeom>
                <a:avLst/>
                <a:gdLst>
                  <a:gd name="T0" fmla="*/ 0 w 455"/>
                  <a:gd name="T1" fmla="*/ 261 h 524"/>
                  <a:gd name="T2" fmla="*/ 455 w 455"/>
                  <a:gd name="T3" fmla="*/ 524 h 524"/>
                  <a:gd name="T4" fmla="*/ 455 w 455"/>
                  <a:gd name="T5" fmla="*/ 0 h 524"/>
                  <a:gd name="T6" fmla="*/ 453 w 455"/>
                  <a:gd name="T7" fmla="*/ 0 h 524"/>
                  <a:gd name="T8" fmla="*/ 0 w 455"/>
                  <a:gd name="T9" fmla="*/ 261 h 524"/>
                  <a:gd name="T10" fmla="*/ 0 w 455"/>
                  <a:gd name="T11" fmla="*/ 261 h 524"/>
                </a:gdLst>
                <a:ahLst/>
                <a:cxnLst>
                  <a:cxn ang="0">
                    <a:pos x="T0" y="T1"/>
                  </a:cxn>
                  <a:cxn ang="0">
                    <a:pos x="T2" y="T3"/>
                  </a:cxn>
                  <a:cxn ang="0">
                    <a:pos x="T4" y="T5"/>
                  </a:cxn>
                  <a:cxn ang="0">
                    <a:pos x="T6" y="T7"/>
                  </a:cxn>
                  <a:cxn ang="0">
                    <a:pos x="T8" y="T9"/>
                  </a:cxn>
                  <a:cxn ang="0">
                    <a:pos x="T10" y="T11"/>
                  </a:cxn>
                </a:cxnLst>
                <a:rect l="0" t="0" r="r" b="b"/>
                <a:pathLst>
                  <a:path w="455" h="524">
                    <a:moveTo>
                      <a:pt x="0" y="261"/>
                    </a:moveTo>
                    <a:lnTo>
                      <a:pt x="455" y="524"/>
                    </a:lnTo>
                    <a:lnTo>
                      <a:pt x="455" y="0"/>
                    </a:lnTo>
                    <a:lnTo>
                      <a:pt x="453" y="0"/>
                    </a:lnTo>
                    <a:lnTo>
                      <a:pt x="0" y="261"/>
                    </a:lnTo>
                    <a:lnTo>
                      <a:pt x="0" y="261"/>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grpSp>
      </p:grpSp>
      <p:grpSp>
        <p:nvGrpSpPr>
          <p:cNvPr id="360" name="Group 359"/>
          <p:cNvGrpSpPr/>
          <p:nvPr/>
        </p:nvGrpSpPr>
        <p:grpSpPr>
          <a:xfrm>
            <a:off x="1822408" y="2980801"/>
            <a:ext cx="869665" cy="820030"/>
            <a:chOff x="2771801" y="1617713"/>
            <a:chExt cx="1436488" cy="1354502"/>
          </a:xfrm>
        </p:grpSpPr>
        <p:sp>
          <p:nvSpPr>
            <p:cNvPr id="366" name="Rectangle 365"/>
            <p:cNvSpPr/>
            <p:nvPr/>
          </p:nvSpPr>
          <p:spPr>
            <a:xfrm>
              <a:off x="2771801" y="1617713"/>
              <a:ext cx="1436488" cy="1354502"/>
            </a:xfrm>
            <a:prstGeom prst="rect">
              <a:avLst/>
            </a:prstGeom>
            <a:solidFill>
              <a:schemeClr val="bg1">
                <a:lumMod val="95000"/>
              </a:schemeClr>
            </a:solidFill>
            <a:ln>
              <a:noFill/>
            </a:ln>
            <a:effectLst>
              <a:outerShdw blurRad="63500" sx="101000" sy="101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3993" tIns="53993" rIns="53993" bIns="53993" rtlCol="0" anchor="ctr"/>
            <a:lstStyle/>
            <a:p>
              <a:pPr algn="ctr" defTabSz="685834"/>
              <a:endParaRPr lang="en-GB" sz="525" dirty="0">
                <a:solidFill>
                  <a:srgbClr val="FFFFFF"/>
                </a:solidFill>
              </a:endParaRPr>
            </a:p>
          </p:txBody>
        </p:sp>
        <p:grpSp>
          <p:nvGrpSpPr>
            <p:cNvPr id="367" name="Group 366"/>
            <p:cNvGrpSpPr/>
            <p:nvPr/>
          </p:nvGrpSpPr>
          <p:grpSpPr>
            <a:xfrm flipH="1" flipV="1">
              <a:off x="3046301" y="1759954"/>
              <a:ext cx="887482" cy="1024317"/>
              <a:chOff x="6586537" y="342900"/>
              <a:chExt cx="1441452" cy="1663701"/>
            </a:xfrm>
          </p:grpSpPr>
          <p:sp>
            <p:nvSpPr>
              <p:cNvPr id="368" name="Freeform 6"/>
              <p:cNvSpPr>
                <a:spLocks/>
              </p:cNvSpPr>
              <p:nvPr/>
            </p:nvSpPr>
            <p:spPr bwMode="auto">
              <a:xfrm>
                <a:off x="6586537" y="1173162"/>
                <a:ext cx="719138" cy="833438"/>
              </a:xfrm>
              <a:custGeom>
                <a:avLst/>
                <a:gdLst>
                  <a:gd name="T0" fmla="*/ 453 w 453"/>
                  <a:gd name="T1" fmla="*/ 0 h 525"/>
                  <a:gd name="T2" fmla="*/ 0 w 453"/>
                  <a:gd name="T3" fmla="*/ 263 h 525"/>
                  <a:gd name="T4" fmla="*/ 0 w 453"/>
                  <a:gd name="T5" fmla="*/ 263 h 525"/>
                  <a:gd name="T6" fmla="*/ 453 w 453"/>
                  <a:gd name="T7" fmla="*/ 525 h 525"/>
                  <a:gd name="T8" fmla="*/ 453 w 453"/>
                  <a:gd name="T9" fmla="*/ 0 h 525"/>
                  <a:gd name="T10" fmla="*/ 453 w 453"/>
                  <a:gd name="T11" fmla="*/ 0 h 525"/>
                </a:gdLst>
                <a:ahLst/>
                <a:cxnLst>
                  <a:cxn ang="0">
                    <a:pos x="T0" y="T1"/>
                  </a:cxn>
                  <a:cxn ang="0">
                    <a:pos x="T2" y="T3"/>
                  </a:cxn>
                  <a:cxn ang="0">
                    <a:pos x="T4" y="T5"/>
                  </a:cxn>
                  <a:cxn ang="0">
                    <a:pos x="T6" y="T7"/>
                  </a:cxn>
                  <a:cxn ang="0">
                    <a:pos x="T8" y="T9"/>
                  </a:cxn>
                  <a:cxn ang="0">
                    <a:pos x="T10" y="T11"/>
                  </a:cxn>
                </a:cxnLst>
                <a:rect l="0" t="0" r="r" b="b"/>
                <a:pathLst>
                  <a:path w="453" h="525">
                    <a:moveTo>
                      <a:pt x="453" y="0"/>
                    </a:moveTo>
                    <a:lnTo>
                      <a:pt x="0" y="263"/>
                    </a:lnTo>
                    <a:lnTo>
                      <a:pt x="0" y="263"/>
                    </a:lnTo>
                    <a:lnTo>
                      <a:pt x="453" y="525"/>
                    </a:lnTo>
                    <a:lnTo>
                      <a:pt x="453" y="0"/>
                    </a:lnTo>
                    <a:lnTo>
                      <a:pt x="453" y="0"/>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369" name="Freeform 7"/>
              <p:cNvSpPr>
                <a:spLocks/>
              </p:cNvSpPr>
              <p:nvPr/>
            </p:nvSpPr>
            <p:spPr bwMode="auto">
              <a:xfrm>
                <a:off x="6586538" y="758825"/>
                <a:ext cx="719138" cy="831850"/>
              </a:xfrm>
              <a:custGeom>
                <a:avLst/>
                <a:gdLst>
                  <a:gd name="T0" fmla="*/ 0 w 453"/>
                  <a:gd name="T1" fmla="*/ 0 h 524"/>
                  <a:gd name="T2" fmla="*/ 0 w 453"/>
                  <a:gd name="T3" fmla="*/ 0 h 524"/>
                  <a:gd name="T4" fmla="*/ 0 w 453"/>
                  <a:gd name="T5" fmla="*/ 524 h 524"/>
                  <a:gd name="T6" fmla="*/ 453 w 453"/>
                  <a:gd name="T7" fmla="*/ 261 h 524"/>
                  <a:gd name="T8" fmla="*/ 0 w 453"/>
                  <a:gd name="T9" fmla="*/ 0 h 524"/>
                </a:gdLst>
                <a:ahLst/>
                <a:cxnLst>
                  <a:cxn ang="0">
                    <a:pos x="T0" y="T1"/>
                  </a:cxn>
                  <a:cxn ang="0">
                    <a:pos x="T2" y="T3"/>
                  </a:cxn>
                  <a:cxn ang="0">
                    <a:pos x="T4" y="T5"/>
                  </a:cxn>
                  <a:cxn ang="0">
                    <a:pos x="T6" y="T7"/>
                  </a:cxn>
                  <a:cxn ang="0">
                    <a:pos x="T8" y="T9"/>
                  </a:cxn>
                </a:cxnLst>
                <a:rect l="0" t="0" r="r" b="b"/>
                <a:pathLst>
                  <a:path w="453" h="524">
                    <a:moveTo>
                      <a:pt x="0" y="0"/>
                    </a:moveTo>
                    <a:lnTo>
                      <a:pt x="0" y="0"/>
                    </a:lnTo>
                    <a:lnTo>
                      <a:pt x="0" y="524"/>
                    </a:lnTo>
                    <a:lnTo>
                      <a:pt x="453" y="261"/>
                    </a:lnTo>
                    <a:lnTo>
                      <a:pt x="0" y="0"/>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370" name="Freeform 8"/>
              <p:cNvSpPr>
                <a:spLocks/>
              </p:cNvSpPr>
              <p:nvPr/>
            </p:nvSpPr>
            <p:spPr bwMode="auto">
              <a:xfrm>
                <a:off x="6586538" y="342900"/>
                <a:ext cx="719138" cy="830263"/>
              </a:xfrm>
              <a:custGeom>
                <a:avLst/>
                <a:gdLst>
                  <a:gd name="T0" fmla="*/ 453 w 453"/>
                  <a:gd name="T1" fmla="*/ 523 h 523"/>
                  <a:gd name="T2" fmla="*/ 453 w 453"/>
                  <a:gd name="T3" fmla="*/ 0 h 523"/>
                  <a:gd name="T4" fmla="*/ 0 w 453"/>
                  <a:gd name="T5" fmla="*/ 262 h 523"/>
                  <a:gd name="T6" fmla="*/ 453 w 453"/>
                  <a:gd name="T7" fmla="*/ 523 h 523"/>
                  <a:gd name="T8" fmla="*/ 453 w 453"/>
                  <a:gd name="T9" fmla="*/ 523 h 523"/>
                </a:gdLst>
                <a:ahLst/>
                <a:cxnLst>
                  <a:cxn ang="0">
                    <a:pos x="T0" y="T1"/>
                  </a:cxn>
                  <a:cxn ang="0">
                    <a:pos x="T2" y="T3"/>
                  </a:cxn>
                  <a:cxn ang="0">
                    <a:pos x="T4" y="T5"/>
                  </a:cxn>
                  <a:cxn ang="0">
                    <a:pos x="T6" y="T7"/>
                  </a:cxn>
                  <a:cxn ang="0">
                    <a:pos x="T8" y="T9"/>
                  </a:cxn>
                </a:cxnLst>
                <a:rect l="0" t="0" r="r" b="b"/>
                <a:pathLst>
                  <a:path w="453" h="523">
                    <a:moveTo>
                      <a:pt x="453" y="523"/>
                    </a:moveTo>
                    <a:lnTo>
                      <a:pt x="453" y="0"/>
                    </a:lnTo>
                    <a:lnTo>
                      <a:pt x="0" y="262"/>
                    </a:lnTo>
                    <a:lnTo>
                      <a:pt x="453" y="523"/>
                    </a:lnTo>
                    <a:lnTo>
                      <a:pt x="453" y="523"/>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371" name="Rectangle 9"/>
              <p:cNvSpPr>
                <a:spLocks noChangeArrowheads="1"/>
              </p:cNvSpPr>
              <p:nvPr/>
            </p:nvSpPr>
            <p:spPr bwMode="auto">
              <a:xfrm>
                <a:off x="7305676" y="1173163"/>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372" name="Freeform 10"/>
              <p:cNvSpPr>
                <a:spLocks/>
              </p:cNvSpPr>
              <p:nvPr/>
            </p:nvSpPr>
            <p:spPr bwMode="auto">
              <a:xfrm>
                <a:off x="7305676" y="1173163"/>
                <a:ext cx="722313" cy="833438"/>
              </a:xfrm>
              <a:custGeom>
                <a:avLst/>
                <a:gdLst>
                  <a:gd name="T0" fmla="*/ 0 w 455"/>
                  <a:gd name="T1" fmla="*/ 525 h 525"/>
                  <a:gd name="T2" fmla="*/ 455 w 455"/>
                  <a:gd name="T3" fmla="*/ 263 h 525"/>
                  <a:gd name="T4" fmla="*/ 455 w 455"/>
                  <a:gd name="T5" fmla="*/ 263 h 525"/>
                  <a:gd name="T6" fmla="*/ 0 w 455"/>
                  <a:gd name="T7" fmla="*/ 0 h 525"/>
                  <a:gd name="T8" fmla="*/ 0 w 455"/>
                  <a:gd name="T9" fmla="*/ 525 h 525"/>
                </a:gdLst>
                <a:ahLst/>
                <a:cxnLst>
                  <a:cxn ang="0">
                    <a:pos x="T0" y="T1"/>
                  </a:cxn>
                  <a:cxn ang="0">
                    <a:pos x="T2" y="T3"/>
                  </a:cxn>
                  <a:cxn ang="0">
                    <a:pos x="T4" y="T5"/>
                  </a:cxn>
                  <a:cxn ang="0">
                    <a:pos x="T6" y="T7"/>
                  </a:cxn>
                  <a:cxn ang="0">
                    <a:pos x="T8" y="T9"/>
                  </a:cxn>
                </a:cxnLst>
                <a:rect l="0" t="0" r="r" b="b"/>
                <a:pathLst>
                  <a:path w="455" h="525">
                    <a:moveTo>
                      <a:pt x="0" y="525"/>
                    </a:moveTo>
                    <a:lnTo>
                      <a:pt x="455" y="263"/>
                    </a:lnTo>
                    <a:lnTo>
                      <a:pt x="455" y="263"/>
                    </a:lnTo>
                    <a:lnTo>
                      <a:pt x="0" y="0"/>
                    </a:lnTo>
                    <a:lnTo>
                      <a:pt x="0" y="525"/>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373" name="Freeform 11"/>
              <p:cNvSpPr>
                <a:spLocks/>
              </p:cNvSpPr>
              <p:nvPr/>
            </p:nvSpPr>
            <p:spPr bwMode="auto">
              <a:xfrm>
                <a:off x="7305676" y="342900"/>
                <a:ext cx="719138" cy="830263"/>
              </a:xfrm>
              <a:custGeom>
                <a:avLst/>
                <a:gdLst>
                  <a:gd name="T0" fmla="*/ 0 w 453"/>
                  <a:gd name="T1" fmla="*/ 523 h 523"/>
                  <a:gd name="T2" fmla="*/ 453 w 453"/>
                  <a:gd name="T3" fmla="*/ 262 h 523"/>
                  <a:gd name="T4" fmla="*/ 0 w 453"/>
                  <a:gd name="T5" fmla="*/ 0 h 523"/>
                  <a:gd name="T6" fmla="*/ 0 w 453"/>
                  <a:gd name="T7" fmla="*/ 523 h 523"/>
                </a:gdLst>
                <a:ahLst/>
                <a:cxnLst>
                  <a:cxn ang="0">
                    <a:pos x="T0" y="T1"/>
                  </a:cxn>
                  <a:cxn ang="0">
                    <a:pos x="T2" y="T3"/>
                  </a:cxn>
                  <a:cxn ang="0">
                    <a:pos x="T4" y="T5"/>
                  </a:cxn>
                  <a:cxn ang="0">
                    <a:pos x="T6" y="T7"/>
                  </a:cxn>
                </a:cxnLst>
                <a:rect l="0" t="0" r="r" b="b"/>
                <a:pathLst>
                  <a:path w="453" h="523">
                    <a:moveTo>
                      <a:pt x="0" y="523"/>
                    </a:moveTo>
                    <a:lnTo>
                      <a:pt x="453" y="262"/>
                    </a:lnTo>
                    <a:lnTo>
                      <a:pt x="0" y="0"/>
                    </a:lnTo>
                    <a:lnTo>
                      <a:pt x="0" y="523"/>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374" name="Freeform 12"/>
              <p:cNvSpPr>
                <a:spLocks/>
              </p:cNvSpPr>
              <p:nvPr/>
            </p:nvSpPr>
            <p:spPr bwMode="auto">
              <a:xfrm>
                <a:off x="7305676" y="758825"/>
                <a:ext cx="722313" cy="831850"/>
              </a:xfrm>
              <a:custGeom>
                <a:avLst/>
                <a:gdLst>
                  <a:gd name="T0" fmla="*/ 0 w 455"/>
                  <a:gd name="T1" fmla="*/ 261 h 524"/>
                  <a:gd name="T2" fmla="*/ 455 w 455"/>
                  <a:gd name="T3" fmla="*/ 524 h 524"/>
                  <a:gd name="T4" fmla="*/ 455 w 455"/>
                  <a:gd name="T5" fmla="*/ 0 h 524"/>
                  <a:gd name="T6" fmla="*/ 453 w 455"/>
                  <a:gd name="T7" fmla="*/ 0 h 524"/>
                  <a:gd name="T8" fmla="*/ 0 w 455"/>
                  <a:gd name="T9" fmla="*/ 261 h 524"/>
                  <a:gd name="T10" fmla="*/ 0 w 455"/>
                  <a:gd name="T11" fmla="*/ 261 h 524"/>
                </a:gdLst>
                <a:ahLst/>
                <a:cxnLst>
                  <a:cxn ang="0">
                    <a:pos x="T0" y="T1"/>
                  </a:cxn>
                  <a:cxn ang="0">
                    <a:pos x="T2" y="T3"/>
                  </a:cxn>
                  <a:cxn ang="0">
                    <a:pos x="T4" y="T5"/>
                  </a:cxn>
                  <a:cxn ang="0">
                    <a:pos x="T6" y="T7"/>
                  </a:cxn>
                  <a:cxn ang="0">
                    <a:pos x="T8" y="T9"/>
                  </a:cxn>
                  <a:cxn ang="0">
                    <a:pos x="T10" y="T11"/>
                  </a:cxn>
                </a:cxnLst>
                <a:rect l="0" t="0" r="r" b="b"/>
                <a:pathLst>
                  <a:path w="455" h="524">
                    <a:moveTo>
                      <a:pt x="0" y="261"/>
                    </a:moveTo>
                    <a:lnTo>
                      <a:pt x="455" y="524"/>
                    </a:lnTo>
                    <a:lnTo>
                      <a:pt x="455" y="0"/>
                    </a:lnTo>
                    <a:lnTo>
                      <a:pt x="453" y="0"/>
                    </a:lnTo>
                    <a:lnTo>
                      <a:pt x="0" y="261"/>
                    </a:lnTo>
                    <a:lnTo>
                      <a:pt x="0" y="261"/>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grpSp>
      </p:grpSp>
      <p:grpSp>
        <p:nvGrpSpPr>
          <p:cNvPr id="376" name="Group 375"/>
          <p:cNvGrpSpPr/>
          <p:nvPr/>
        </p:nvGrpSpPr>
        <p:grpSpPr>
          <a:xfrm>
            <a:off x="6541927" y="2980801"/>
            <a:ext cx="869665" cy="820030"/>
            <a:chOff x="2771801" y="1617713"/>
            <a:chExt cx="1436488" cy="1354502"/>
          </a:xfrm>
        </p:grpSpPr>
        <p:sp>
          <p:nvSpPr>
            <p:cNvPr id="382" name="Rectangle 381"/>
            <p:cNvSpPr/>
            <p:nvPr/>
          </p:nvSpPr>
          <p:spPr>
            <a:xfrm>
              <a:off x="2771801" y="1617713"/>
              <a:ext cx="1436488" cy="1354502"/>
            </a:xfrm>
            <a:prstGeom prst="rect">
              <a:avLst/>
            </a:prstGeom>
            <a:solidFill>
              <a:schemeClr val="bg1">
                <a:lumMod val="95000"/>
              </a:schemeClr>
            </a:solidFill>
            <a:ln>
              <a:noFill/>
            </a:ln>
            <a:effectLst>
              <a:outerShdw blurRad="63500" sx="101000" sy="101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3993" tIns="53993" rIns="53993" bIns="53993" rtlCol="0" anchor="ctr"/>
            <a:lstStyle/>
            <a:p>
              <a:pPr algn="ctr" defTabSz="685834"/>
              <a:endParaRPr lang="en-GB" sz="525" dirty="0">
                <a:solidFill>
                  <a:srgbClr val="FFFFFF"/>
                </a:solidFill>
              </a:endParaRPr>
            </a:p>
          </p:txBody>
        </p:sp>
        <p:grpSp>
          <p:nvGrpSpPr>
            <p:cNvPr id="383" name="Group 382"/>
            <p:cNvGrpSpPr/>
            <p:nvPr/>
          </p:nvGrpSpPr>
          <p:grpSpPr>
            <a:xfrm flipH="1" flipV="1">
              <a:off x="3046301" y="1759954"/>
              <a:ext cx="887482" cy="1024317"/>
              <a:chOff x="6586537" y="342900"/>
              <a:chExt cx="1441452" cy="1663701"/>
            </a:xfrm>
          </p:grpSpPr>
          <p:sp>
            <p:nvSpPr>
              <p:cNvPr id="384" name="Freeform 6"/>
              <p:cNvSpPr>
                <a:spLocks/>
              </p:cNvSpPr>
              <p:nvPr/>
            </p:nvSpPr>
            <p:spPr bwMode="auto">
              <a:xfrm>
                <a:off x="6586537" y="1173162"/>
                <a:ext cx="719138" cy="833438"/>
              </a:xfrm>
              <a:custGeom>
                <a:avLst/>
                <a:gdLst>
                  <a:gd name="T0" fmla="*/ 453 w 453"/>
                  <a:gd name="T1" fmla="*/ 0 h 525"/>
                  <a:gd name="T2" fmla="*/ 0 w 453"/>
                  <a:gd name="T3" fmla="*/ 263 h 525"/>
                  <a:gd name="T4" fmla="*/ 0 w 453"/>
                  <a:gd name="T5" fmla="*/ 263 h 525"/>
                  <a:gd name="T6" fmla="*/ 453 w 453"/>
                  <a:gd name="T7" fmla="*/ 525 h 525"/>
                  <a:gd name="T8" fmla="*/ 453 w 453"/>
                  <a:gd name="T9" fmla="*/ 0 h 525"/>
                  <a:gd name="T10" fmla="*/ 453 w 453"/>
                  <a:gd name="T11" fmla="*/ 0 h 525"/>
                </a:gdLst>
                <a:ahLst/>
                <a:cxnLst>
                  <a:cxn ang="0">
                    <a:pos x="T0" y="T1"/>
                  </a:cxn>
                  <a:cxn ang="0">
                    <a:pos x="T2" y="T3"/>
                  </a:cxn>
                  <a:cxn ang="0">
                    <a:pos x="T4" y="T5"/>
                  </a:cxn>
                  <a:cxn ang="0">
                    <a:pos x="T6" y="T7"/>
                  </a:cxn>
                  <a:cxn ang="0">
                    <a:pos x="T8" y="T9"/>
                  </a:cxn>
                  <a:cxn ang="0">
                    <a:pos x="T10" y="T11"/>
                  </a:cxn>
                </a:cxnLst>
                <a:rect l="0" t="0" r="r" b="b"/>
                <a:pathLst>
                  <a:path w="453" h="525">
                    <a:moveTo>
                      <a:pt x="453" y="0"/>
                    </a:moveTo>
                    <a:lnTo>
                      <a:pt x="0" y="263"/>
                    </a:lnTo>
                    <a:lnTo>
                      <a:pt x="0" y="263"/>
                    </a:lnTo>
                    <a:lnTo>
                      <a:pt x="453" y="525"/>
                    </a:lnTo>
                    <a:lnTo>
                      <a:pt x="453" y="0"/>
                    </a:lnTo>
                    <a:lnTo>
                      <a:pt x="453" y="0"/>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385" name="Freeform 7"/>
              <p:cNvSpPr>
                <a:spLocks/>
              </p:cNvSpPr>
              <p:nvPr/>
            </p:nvSpPr>
            <p:spPr bwMode="auto">
              <a:xfrm>
                <a:off x="6586538" y="758825"/>
                <a:ext cx="719138" cy="831850"/>
              </a:xfrm>
              <a:custGeom>
                <a:avLst/>
                <a:gdLst>
                  <a:gd name="T0" fmla="*/ 0 w 453"/>
                  <a:gd name="T1" fmla="*/ 0 h 524"/>
                  <a:gd name="T2" fmla="*/ 0 w 453"/>
                  <a:gd name="T3" fmla="*/ 0 h 524"/>
                  <a:gd name="T4" fmla="*/ 0 w 453"/>
                  <a:gd name="T5" fmla="*/ 524 h 524"/>
                  <a:gd name="T6" fmla="*/ 453 w 453"/>
                  <a:gd name="T7" fmla="*/ 261 h 524"/>
                  <a:gd name="T8" fmla="*/ 0 w 453"/>
                  <a:gd name="T9" fmla="*/ 0 h 524"/>
                </a:gdLst>
                <a:ahLst/>
                <a:cxnLst>
                  <a:cxn ang="0">
                    <a:pos x="T0" y="T1"/>
                  </a:cxn>
                  <a:cxn ang="0">
                    <a:pos x="T2" y="T3"/>
                  </a:cxn>
                  <a:cxn ang="0">
                    <a:pos x="T4" y="T5"/>
                  </a:cxn>
                  <a:cxn ang="0">
                    <a:pos x="T6" y="T7"/>
                  </a:cxn>
                  <a:cxn ang="0">
                    <a:pos x="T8" y="T9"/>
                  </a:cxn>
                </a:cxnLst>
                <a:rect l="0" t="0" r="r" b="b"/>
                <a:pathLst>
                  <a:path w="453" h="524">
                    <a:moveTo>
                      <a:pt x="0" y="0"/>
                    </a:moveTo>
                    <a:lnTo>
                      <a:pt x="0" y="0"/>
                    </a:lnTo>
                    <a:lnTo>
                      <a:pt x="0" y="524"/>
                    </a:lnTo>
                    <a:lnTo>
                      <a:pt x="453" y="261"/>
                    </a:lnTo>
                    <a:lnTo>
                      <a:pt x="0" y="0"/>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386" name="Freeform 8"/>
              <p:cNvSpPr>
                <a:spLocks/>
              </p:cNvSpPr>
              <p:nvPr/>
            </p:nvSpPr>
            <p:spPr bwMode="auto">
              <a:xfrm>
                <a:off x="6586538" y="342900"/>
                <a:ext cx="719138" cy="830263"/>
              </a:xfrm>
              <a:custGeom>
                <a:avLst/>
                <a:gdLst>
                  <a:gd name="T0" fmla="*/ 453 w 453"/>
                  <a:gd name="T1" fmla="*/ 523 h 523"/>
                  <a:gd name="T2" fmla="*/ 453 w 453"/>
                  <a:gd name="T3" fmla="*/ 0 h 523"/>
                  <a:gd name="T4" fmla="*/ 0 w 453"/>
                  <a:gd name="T5" fmla="*/ 262 h 523"/>
                  <a:gd name="T6" fmla="*/ 453 w 453"/>
                  <a:gd name="T7" fmla="*/ 523 h 523"/>
                  <a:gd name="T8" fmla="*/ 453 w 453"/>
                  <a:gd name="T9" fmla="*/ 523 h 523"/>
                </a:gdLst>
                <a:ahLst/>
                <a:cxnLst>
                  <a:cxn ang="0">
                    <a:pos x="T0" y="T1"/>
                  </a:cxn>
                  <a:cxn ang="0">
                    <a:pos x="T2" y="T3"/>
                  </a:cxn>
                  <a:cxn ang="0">
                    <a:pos x="T4" y="T5"/>
                  </a:cxn>
                  <a:cxn ang="0">
                    <a:pos x="T6" y="T7"/>
                  </a:cxn>
                  <a:cxn ang="0">
                    <a:pos x="T8" y="T9"/>
                  </a:cxn>
                </a:cxnLst>
                <a:rect l="0" t="0" r="r" b="b"/>
                <a:pathLst>
                  <a:path w="453" h="523">
                    <a:moveTo>
                      <a:pt x="453" y="523"/>
                    </a:moveTo>
                    <a:lnTo>
                      <a:pt x="453" y="0"/>
                    </a:lnTo>
                    <a:lnTo>
                      <a:pt x="0" y="262"/>
                    </a:lnTo>
                    <a:lnTo>
                      <a:pt x="453" y="523"/>
                    </a:lnTo>
                    <a:lnTo>
                      <a:pt x="453" y="523"/>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387" name="Rectangle 9"/>
              <p:cNvSpPr>
                <a:spLocks noChangeArrowheads="1"/>
              </p:cNvSpPr>
              <p:nvPr/>
            </p:nvSpPr>
            <p:spPr bwMode="auto">
              <a:xfrm>
                <a:off x="7305676" y="1173163"/>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388" name="Freeform 10"/>
              <p:cNvSpPr>
                <a:spLocks/>
              </p:cNvSpPr>
              <p:nvPr/>
            </p:nvSpPr>
            <p:spPr bwMode="auto">
              <a:xfrm>
                <a:off x="7305676" y="1173163"/>
                <a:ext cx="722313" cy="833438"/>
              </a:xfrm>
              <a:custGeom>
                <a:avLst/>
                <a:gdLst>
                  <a:gd name="T0" fmla="*/ 0 w 455"/>
                  <a:gd name="T1" fmla="*/ 525 h 525"/>
                  <a:gd name="T2" fmla="*/ 455 w 455"/>
                  <a:gd name="T3" fmla="*/ 263 h 525"/>
                  <a:gd name="T4" fmla="*/ 455 w 455"/>
                  <a:gd name="T5" fmla="*/ 263 h 525"/>
                  <a:gd name="T6" fmla="*/ 0 w 455"/>
                  <a:gd name="T7" fmla="*/ 0 h 525"/>
                  <a:gd name="T8" fmla="*/ 0 w 455"/>
                  <a:gd name="T9" fmla="*/ 525 h 525"/>
                </a:gdLst>
                <a:ahLst/>
                <a:cxnLst>
                  <a:cxn ang="0">
                    <a:pos x="T0" y="T1"/>
                  </a:cxn>
                  <a:cxn ang="0">
                    <a:pos x="T2" y="T3"/>
                  </a:cxn>
                  <a:cxn ang="0">
                    <a:pos x="T4" y="T5"/>
                  </a:cxn>
                  <a:cxn ang="0">
                    <a:pos x="T6" y="T7"/>
                  </a:cxn>
                  <a:cxn ang="0">
                    <a:pos x="T8" y="T9"/>
                  </a:cxn>
                </a:cxnLst>
                <a:rect l="0" t="0" r="r" b="b"/>
                <a:pathLst>
                  <a:path w="455" h="525">
                    <a:moveTo>
                      <a:pt x="0" y="525"/>
                    </a:moveTo>
                    <a:lnTo>
                      <a:pt x="455" y="263"/>
                    </a:lnTo>
                    <a:lnTo>
                      <a:pt x="455" y="263"/>
                    </a:lnTo>
                    <a:lnTo>
                      <a:pt x="0" y="0"/>
                    </a:lnTo>
                    <a:lnTo>
                      <a:pt x="0" y="525"/>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389" name="Freeform 11"/>
              <p:cNvSpPr>
                <a:spLocks/>
              </p:cNvSpPr>
              <p:nvPr/>
            </p:nvSpPr>
            <p:spPr bwMode="auto">
              <a:xfrm>
                <a:off x="7305676" y="342900"/>
                <a:ext cx="719138" cy="830263"/>
              </a:xfrm>
              <a:custGeom>
                <a:avLst/>
                <a:gdLst>
                  <a:gd name="T0" fmla="*/ 0 w 453"/>
                  <a:gd name="T1" fmla="*/ 523 h 523"/>
                  <a:gd name="T2" fmla="*/ 453 w 453"/>
                  <a:gd name="T3" fmla="*/ 262 h 523"/>
                  <a:gd name="T4" fmla="*/ 0 w 453"/>
                  <a:gd name="T5" fmla="*/ 0 h 523"/>
                  <a:gd name="T6" fmla="*/ 0 w 453"/>
                  <a:gd name="T7" fmla="*/ 523 h 523"/>
                </a:gdLst>
                <a:ahLst/>
                <a:cxnLst>
                  <a:cxn ang="0">
                    <a:pos x="T0" y="T1"/>
                  </a:cxn>
                  <a:cxn ang="0">
                    <a:pos x="T2" y="T3"/>
                  </a:cxn>
                  <a:cxn ang="0">
                    <a:pos x="T4" y="T5"/>
                  </a:cxn>
                  <a:cxn ang="0">
                    <a:pos x="T6" y="T7"/>
                  </a:cxn>
                </a:cxnLst>
                <a:rect l="0" t="0" r="r" b="b"/>
                <a:pathLst>
                  <a:path w="453" h="523">
                    <a:moveTo>
                      <a:pt x="0" y="523"/>
                    </a:moveTo>
                    <a:lnTo>
                      <a:pt x="453" y="262"/>
                    </a:lnTo>
                    <a:lnTo>
                      <a:pt x="0" y="0"/>
                    </a:lnTo>
                    <a:lnTo>
                      <a:pt x="0" y="523"/>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390" name="Freeform 12"/>
              <p:cNvSpPr>
                <a:spLocks/>
              </p:cNvSpPr>
              <p:nvPr/>
            </p:nvSpPr>
            <p:spPr bwMode="auto">
              <a:xfrm>
                <a:off x="7305676" y="758825"/>
                <a:ext cx="722313" cy="831850"/>
              </a:xfrm>
              <a:custGeom>
                <a:avLst/>
                <a:gdLst>
                  <a:gd name="T0" fmla="*/ 0 w 455"/>
                  <a:gd name="T1" fmla="*/ 261 h 524"/>
                  <a:gd name="T2" fmla="*/ 455 w 455"/>
                  <a:gd name="T3" fmla="*/ 524 h 524"/>
                  <a:gd name="T4" fmla="*/ 455 w 455"/>
                  <a:gd name="T5" fmla="*/ 0 h 524"/>
                  <a:gd name="T6" fmla="*/ 453 w 455"/>
                  <a:gd name="T7" fmla="*/ 0 h 524"/>
                  <a:gd name="T8" fmla="*/ 0 w 455"/>
                  <a:gd name="T9" fmla="*/ 261 h 524"/>
                  <a:gd name="T10" fmla="*/ 0 w 455"/>
                  <a:gd name="T11" fmla="*/ 261 h 524"/>
                </a:gdLst>
                <a:ahLst/>
                <a:cxnLst>
                  <a:cxn ang="0">
                    <a:pos x="T0" y="T1"/>
                  </a:cxn>
                  <a:cxn ang="0">
                    <a:pos x="T2" y="T3"/>
                  </a:cxn>
                  <a:cxn ang="0">
                    <a:pos x="T4" y="T5"/>
                  </a:cxn>
                  <a:cxn ang="0">
                    <a:pos x="T6" y="T7"/>
                  </a:cxn>
                  <a:cxn ang="0">
                    <a:pos x="T8" y="T9"/>
                  </a:cxn>
                  <a:cxn ang="0">
                    <a:pos x="T10" y="T11"/>
                  </a:cxn>
                </a:cxnLst>
                <a:rect l="0" t="0" r="r" b="b"/>
                <a:pathLst>
                  <a:path w="455" h="524">
                    <a:moveTo>
                      <a:pt x="0" y="261"/>
                    </a:moveTo>
                    <a:lnTo>
                      <a:pt x="455" y="524"/>
                    </a:lnTo>
                    <a:lnTo>
                      <a:pt x="455" y="0"/>
                    </a:lnTo>
                    <a:lnTo>
                      <a:pt x="453" y="0"/>
                    </a:lnTo>
                    <a:lnTo>
                      <a:pt x="0" y="261"/>
                    </a:lnTo>
                    <a:lnTo>
                      <a:pt x="0" y="261"/>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grpSp>
      </p:grpSp>
      <p:grpSp>
        <p:nvGrpSpPr>
          <p:cNvPr id="392" name="Group 391"/>
          <p:cNvGrpSpPr/>
          <p:nvPr/>
        </p:nvGrpSpPr>
        <p:grpSpPr>
          <a:xfrm>
            <a:off x="7546157" y="2980801"/>
            <a:ext cx="869665" cy="820030"/>
            <a:chOff x="2771801" y="1617713"/>
            <a:chExt cx="1436488" cy="1354502"/>
          </a:xfrm>
        </p:grpSpPr>
        <p:sp>
          <p:nvSpPr>
            <p:cNvPr id="398" name="Rectangle 397"/>
            <p:cNvSpPr/>
            <p:nvPr/>
          </p:nvSpPr>
          <p:spPr>
            <a:xfrm>
              <a:off x="2771801" y="1617713"/>
              <a:ext cx="1436488" cy="1354502"/>
            </a:xfrm>
            <a:prstGeom prst="rect">
              <a:avLst/>
            </a:prstGeom>
            <a:solidFill>
              <a:schemeClr val="bg1">
                <a:lumMod val="95000"/>
              </a:schemeClr>
            </a:solidFill>
            <a:ln>
              <a:noFill/>
            </a:ln>
            <a:effectLst>
              <a:outerShdw blurRad="63500" sx="101000" sy="101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3993" tIns="53993" rIns="53993" bIns="53993" rtlCol="0" anchor="ctr"/>
            <a:lstStyle/>
            <a:p>
              <a:pPr algn="ctr" defTabSz="685834"/>
              <a:endParaRPr lang="en-GB" sz="525" dirty="0">
                <a:solidFill>
                  <a:srgbClr val="FFFFFF"/>
                </a:solidFill>
              </a:endParaRPr>
            </a:p>
          </p:txBody>
        </p:sp>
        <p:grpSp>
          <p:nvGrpSpPr>
            <p:cNvPr id="399" name="Group 398"/>
            <p:cNvGrpSpPr/>
            <p:nvPr/>
          </p:nvGrpSpPr>
          <p:grpSpPr>
            <a:xfrm flipH="1" flipV="1">
              <a:off x="3046301" y="1759954"/>
              <a:ext cx="887482" cy="1024317"/>
              <a:chOff x="6586537" y="342900"/>
              <a:chExt cx="1441452" cy="1663701"/>
            </a:xfrm>
          </p:grpSpPr>
          <p:sp>
            <p:nvSpPr>
              <p:cNvPr id="400" name="Freeform 6"/>
              <p:cNvSpPr>
                <a:spLocks/>
              </p:cNvSpPr>
              <p:nvPr/>
            </p:nvSpPr>
            <p:spPr bwMode="auto">
              <a:xfrm>
                <a:off x="6586537" y="1173162"/>
                <a:ext cx="719138" cy="833438"/>
              </a:xfrm>
              <a:custGeom>
                <a:avLst/>
                <a:gdLst>
                  <a:gd name="T0" fmla="*/ 453 w 453"/>
                  <a:gd name="T1" fmla="*/ 0 h 525"/>
                  <a:gd name="T2" fmla="*/ 0 w 453"/>
                  <a:gd name="T3" fmla="*/ 263 h 525"/>
                  <a:gd name="T4" fmla="*/ 0 w 453"/>
                  <a:gd name="T5" fmla="*/ 263 h 525"/>
                  <a:gd name="T6" fmla="*/ 453 w 453"/>
                  <a:gd name="T7" fmla="*/ 525 h 525"/>
                  <a:gd name="T8" fmla="*/ 453 w 453"/>
                  <a:gd name="T9" fmla="*/ 0 h 525"/>
                  <a:gd name="T10" fmla="*/ 453 w 453"/>
                  <a:gd name="T11" fmla="*/ 0 h 525"/>
                </a:gdLst>
                <a:ahLst/>
                <a:cxnLst>
                  <a:cxn ang="0">
                    <a:pos x="T0" y="T1"/>
                  </a:cxn>
                  <a:cxn ang="0">
                    <a:pos x="T2" y="T3"/>
                  </a:cxn>
                  <a:cxn ang="0">
                    <a:pos x="T4" y="T5"/>
                  </a:cxn>
                  <a:cxn ang="0">
                    <a:pos x="T6" y="T7"/>
                  </a:cxn>
                  <a:cxn ang="0">
                    <a:pos x="T8" y="T9"/>
                  </a:cxn>
                  <a:cxn ang="0">
                    <a:pos x="T10" y="T11"/>
                  </a:cxn>
                </a:cxnLst>
                <a:rect l="0" t="0" r="r" b="b"/>
                <a:pathLst>
                  <a:path w="453" h="525">
                    <a:moveTo>
                      <a:pt x="453" y="0"/>
                    </a:moveTo>
                    <a:lnTo>
                      <a:pt x="0" y="263"/>
                    </a:lnTo>
                    <a:lnTo>
                      <a:pt x="0" y="263"/>
                    </a:lnTo>
                    <a:lnTo>
                      <a:pt x="453" y="525"/>
                    </a:lnTo>
                    <a:lnTo>
                      <a:pt x="453" y="0"/>
                    </a:lnTo>
                    <a:lnTo>
                      <a:pt x="453" y="0"/>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401" name="Freeform 7"/>
              <p:cNvSpPr>
                <a:spLocks/>
              </p:cNvSpPr>
              <p:nvPr/>
            </p:nvSpPr>
            <p:spPr bwMode="auto">
              <a:xfrm>
                <a:off x="6586538" y="758825"/>
                <a:ext cx="719138" cy="831850"/>
              </a:xfrm>
              <a:custGeom>
                <a:avLst/>
                <a:gdLst>
                  <a:gd name="T0" fmla="*/ 0 w 453"/>
                  <a:gd name="T1" fmla="*/ 0 h 524"/>
                  <a:gd name="T2" fmla="*/ 0 w 453"/>
                  <a:gd name="T3" fmla="*/ 0 h 524"/>
                  <a:gd name="T4" fmla="*/ 0 w 453"/>
                  <a:gd name="T5" fmla="*/ 524 h 524"/>
                  <a:gd name="T6" fmla="*/ 453 w 453"/>
                  <a:gd name="T7" fmla="*/ 261 h 524"/>
                  <a:gd name="T8" fmla="*/ 0 w 453"/>
                  <a:gd name="T9" fmla="*/ 0 h 524"/>
                </a:gdLst>
                <a:ahLst/>
                <a:cxnLst>
                  <a:cxn ang="0">
                    <a:pos x="T0" y="T1"/>
                  </a:cxn>
                  <a:cxn ang="0">
                    <a:pos x="T2" y="T3"/>
                  </a:cxn>
                  <a:cxn ang="0">
                    <a:pos x="T4" y="T5"/>
                  </a:cxn>
                  <a:cxn ang="0">
                    <a:pos x="T6" y="T7"/>
                  </a:cxn>
                  <a:cxn ang="0">
                    <a:pos x="T8" y="T9"/>
                  </a:cxn>
                </a:cxnLst>
                <a:rect l="0" t="0" r="r" b="b"/>
                <a:pathLst>
                  <a:path w="453" h="524">
                    <a:moveTo>
                      <a:pt x="0" y="0"/>
                    </a:moveTo>
                    <a:lnTo>
                      <a:pt x="0" y="0"/>
                    </a:lnTo>
                    <a:lnTo>
                      <a:pt x="0" y="524"/>
                    </a:lnTo>
                    <a:lnTo>
                      <a:pt x="453" y="261"/>
                    </a:lnTo>
                    <a:lnTo>
                      <a:pt x="0" y="0"/>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402" name="Freeform 8"/>
              <p:cNvSpPr>
                <a:spLocks/>
              </p:cNvSpPr>
              <p:nvPr/>
            </p:nvSpPr>
            <p:spPr bwMode="auto">
              <a:xfrm>
                <a:off x="6586538" y="342900"/>
                <a:ext cx="719138" cy="830263"/>
              </a:xfrm>
              <a:custGeom>
                <a:avLst/>
                <a:gdLst>
                  <a:gd name="T0" fmla="*/ 453 w 453"/>
                  <a:gd name="T1" fmla="*/ 523 h 523"/>
                  <a:gd name="T2" fmla="*/ 453 w 453"/>
                  <a:gd name="T3" fmla="*/ 0 h 523"/>
                  <a:gd name="T4" fmla="*/ 0 w 453"/>
                  <a:gd name="T5" fmla="*/ 262 h 523"/>
                  <a:gd name="T6" fmla="*/ 453 w 453"/>
                  <a:gd name="T7" fmla="*/ 523 h 523"/>
                  <a:gd name="T8" fmla="*/ 453 w 453"/>
                  <a:gd name="T9" fmla="*/ 523 h 523"/>
                </a:gdLst>
                <a:ahLst/>
                <a:cxnLst>
                  <a:cxn ang="0">
                    <a:pos x="T0" y="T1"/>
                  </a:cxn>
                  <a:cxn ang="0">
                    <a:pos x="T2" y="T3"/>
                  </a:cxn>
                  <a:cxn ang="0">
                    <a:pos x="T4" y="T5"/>
                  </a:cxn>
                  <a:cxn ang="0">
                    <a:pos x="T6" y="T7"/>
                  </a:cxn>
                  <a:cxn ang="0">
                    <a:pos x="T8" y="T9"/>
                  </a:cxn>
                </a:cxnLst>
                <a:rect l="0" t="0" r="r" b="b"/>
                <a:pathLst>
                  <a:path w="453" h="523">
                    <a:moveTo>
                      <a:pt x="453" y="523"/>
                    </a:moveTo>
                    <a:lnTo>
                      <a:pt x="453" y="0"/>
                    </a:lnTo>
                    <a:lnTo>
                      <a:pt x="0" y="262"/>
                    </a:lnTo>
                    <a:lnTo>
                      <a:pt x="453" y="523"/>
                    </a:lnTo>
                    <a:lnTo>
                      <a:pt x="453" y="523"/>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403" name="Rectangle 9"/>
              <p:cNvSpPr>
                <a:spLocks noChangeArrowheads="1"/>
              </p:cNvSpPr>
              <p:nvPr/>
            </p:nvSpPr>
            <p:spPr bwMode="auto">
              <a:xfrm>
                <a:off x="7305676" y="1173163"/>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404" name="Freeform 10"/>
              <p:cNvSpPr>
                <a:spLocks/>
              </p:cNvSpPr>
              <p:nvPr/>
            </p:nvSpPr>
            <p:spPr bwMode="auto">
              <a:xfrm>
                <a:off x="7305676" y="1173163"/>
                <a:ext cx="722313" cy="833438"/>
              </a:xfrm>
              <a:custGeom>
                <a:avLst/>
                <a:gdLst>
                  <a:gd name="T0" fmla="*/ 0 w 455"/>
                  <a:gd name="T1" fmla="*/ 525 h 525"/>
                  <a:gd name="T2" fmla="*/ 455 w 455"/>
                  <a:gd name="T3" fmla="*/ 263 h 525"/>
                  <a:gd name="T4" fmla="*/ 455 w 455"/>
                  <a:gd name="T5" fmla="*/ 263 h 525"/>
                  <a:gd name="T6" fmla="*/ 0 w 455"/>
                  <a:gd name="T7" fmla="*/ 0 h 525"/>
                  <a:gd name="T8" fmla="*/ 0 w 455"/>
                  <a:gd name="T9" fmla="*/ 525 h 525"/>
                </a:gdLst>
                <a:ahLst/>
                <a:cxnLst>
                  <a:cxn ang="0">
                    <a:pos x="T0" y="T1"/>
                  </a:cxn>
                  <a:cxn ang="0">
                    <a:pos x="T2" y="T3"/>
                  </a:cxn>
                  <a:cxn ang="0">
                    <a:pos x="T4" y="T5"/>
                  </a:cxn>
                  <a:cxn ang="0">
                    <a:pos x="T6" y="T7"/>
                  </a:cxn>
                  <a:cxn ang="0">
                    <a:pos x="T8" y="T9"/>
                  </a:cxn>
                </a:cxnLst>
                <a:rect l="0" t="0" r="r" b="b"/>
                <a:pathLst>
                  <a:path w="455" h="525">
                    <a:moveTo>
                      <a:pt x="0" y="525"/>
                    </a:moveTo>
                    <a:lnTo>
                      <a:pt x="455" y="263"/>
                    </a:lnTo>
                    <a:lnTo>
                      <a:pt x="455" y="263"/>
                    </a:lnTo>
                    <a:lnTo>
                      <a:pt x="0" y="0"/>
                    </a:lnTo>
                    <a:lnTo>
                      <a:pt x="0" y="525"/>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405" name="Freeform 11"/>
              <p:cNvSpPr>
                <a:spLocks/>
              </p:cNvSpPr>
              <p:nvPr/>
            </p:nvSpPr>
            <p:spPr bwMode="auto">
              <a:xfrm>
                <a:off x="7305676" y="342900"/>
                <a:ext cx="719138" cy="830263"/>
              </a:xfrm>
              <a:custGeom>
                <a:avLst/>
                <a:gdLst>
                  <a:gd name="T0" fmla="*/ 0 w 453"/>
                  <a:gd name="T1" fmla="*/ 523 h 523"/>
                  <a:gd name="T2" fmla="*/ 453 w 453"/>
                  <a:gd name="T3" fmla="*/ 262 h 523"/>
                  <a:gd name="T4" fmla="*/ 0 w 453"/>
                  <a:gd name="T5" fmla="*/ 0 h 523"/>
                  <a:gd name="T6" fmla="*/ 0 w 453"/>
                  <a:gd name="T7" fmla="*/ 523 h 523"/>
                </a:gdLst>
                <a:ahLst/>
                <a:cxnLst>
                  <a:cxn ang="0">
                    <a:pos x="T0" y="T1"/>
                  </a:cxn>
                  <a:cxn ang="0">
                    <a:pos x="T2" y="T3"/>
                  </a:cxn>
                  <a:cxn ang="0">
                    <a:pos x="T4" y="T5"/>
                  </a:cxn>
                  <a:cxn ang="0">
                    <a:pos x="T6" y="T7"/>
                  </a:cxn>
                </a:cxnLst>
                <a:rect l="0" t="0" r="r" b="b"/>
                <a:pathLst>
                  <a:path w="453" h="523">
                    <a:moveTo>
                      <a:pt x="0" y="523"/>
                    </a:moveTo>
                    <a:lnTo>
                      <a:pt x="453" y="262"/>
                    </a:lnTo>
                    <a:lnTo>
                      <a:pt x="0" y="0"/>
                    </a:lnTo>
                    <a:lnTo>
                      <a:pt x="0" y="523"/>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406" name="Freeform 12"/>
              <p:cNvSpPr>
                <a:spLocks/>
              </p:cNvSpPr>
              <p:nvPr/>
            </p:nvSpPr>
            <p:spPr bwMode="auto">
              <a:xfrm>
                <a:off x="7305676" y="758825"/>
                <a:ext cx="722313" cy="831850"/>
              </a:xfrm>
              <a:custGeom>
                <a:avLst/>
                <a:gdLst>
                  <a:gd name="T0" fmla="*/ 0 w 455"/>
                  <a:gd name="T1" fmla="*/ 261 h 524"/>
                  <a:gd name="T2" fmla="*/ 455 w 455"/>
                  <a:gd name="T3" fmla="*/ 524 h 524"/>
                  <a:gd name="T4" fmla="*/ 455 w 455"/>
                  <a:gd name="T5" fmla="*/ 0 h 524"/>
                  <a:gd name="T6" fmla="*/ 453 w 455"/>
                  <a:gd name="T7" fmla="*/ 0 h 524"/>
                  <a:gd name="T8" fmla="*/ 0 w 455"/>
                  <a:gd name="T9" fmla="*/ 261 h 524"/>
                  <a:gd name="T10" fmla="*/ 0 w 455"/>
                  <a:gd name="T11" fmla="*/ 261 h 524"/>
                </a:gdLst>
                <a:ahLst/>
                <a:cxnLst>
                  <a:cxn ang="0">
                    <a:pos x="T0" y="T1"/>
                  </a:cxn>
                  <a:cxn ang="0">
                    <a:pos x="T2" y="T3"/>
                  </a:cxn>
                  <a:cxn ang="0">
                    <a:pos x="T4" y="T5"/>
                  </a:cxn>
                  <a:cxn ang="0">
                    <a:pos x="T6" y="T7"/>
                  </a:cxn>
                  <a:cxn ang="0">
                    <a:pos x="T8" y="T9"/>
                  </a:cxn>
                  <a:cxn ang="0">
                    <a:pos x="T10" y="T11"/>
                  </a:cxn>
                </a:cxnLst>
                <a:rect l="0" t="0" r="r" b="b"/>
                <a:pathLst>
                  <a:path w="455" h="524">
                    <a:moveTo>
                      <a:pt x="0" y="261"/>
                    </a:moveTo>
                    <a:lnTo>
                      <a:pt x="455" y="524"/>
                    </a:lnTo>
                    <a:lnTo>
                      <a:pt x="455" y="0"/>
                    </a:lnTo>
                    <a:lnTo>
                      <a:pt x="453" y="0"/>
                    </a:lnTo>
                    <a:lnTo>
                      <a:pt x="0" y="261"/>
                    </a:lnTo>
                    <a:lnTo>
                      <a:pt x="0" y="261"/>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grpSp>
      </p:grpSp>
      <p:grpSp>
        <p:nvGrpSpPr>
          <p:cNvPr id="428" name="Group 427"/>
          <p:cNvGrpSpPr/>
          <p:nvPr/>
        </p:nvGrpSpPr>
        <p:grpSpPr>
          <a:xfrm>
            <a:off x="6978576" y="1666803"/>
            <a:ext cx="869665" cy="820030"/>
            <a:chOff x="2771801" y="1617713"/>
            <a:chExt cx="1436488" cy="1354502"/>
          </a:xfrm>
        </p:grpSpPr>
        <p:sp>
          <p:nvSpPr>
            <p:cNvPr id="434" name="Rectangle 433"/>
            <p:cNvSpPr/>
            <p:nvPr/>
          </p:nvSpPr>
          <p:spPr>
            <a:xfrm>
              <a:off x="2771801" y="1617713"/>
              <a:ext cx="1436488" cy="1354502"/>
            </a:xfrm>
            <a:prstGeom prst="rect">
              <a:avLst/>
            </a:prstGeom>
            <a:solidFill>
              <a:schemeClr val="bg1">
                <a:lumMod val="95000"/>
              </a:schemeClr>
            </a:solidFill>
            <a:ln>
              <a:noFill/>
            </a:ln>
            <a:effectLst>
              <a:outerShdw blurRad="63500" sx="101000" sy="101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3993" tIns="53993" rIns="53993" bIns="53993" rtlCol="0" anchor="ctr"/>
            <a:lstStyle/>
            <a:p>
              <a:pPr algn="ctr" defTabSz="685834"/>
              <a:endParaRPr lang="en-GB" sz="525" dirty="0">
                <a:solidFill>
                  <a:srgbClr val="FFFFFF"/>
                </a:solidFill>
              </a:endParaRPr>
            </a:p>
          </p:txBody>
        </p:sp>
        <p:grpSp>
          <p:nvGrpSpPr>
            <p:cNvPr id="435" name="Group 434"/>
            <p:cNvGrpSpPr/>
            <p:nvPr/>
          </p:nvGrpSpPr>
          <p:grpSpPr>
            <a:xfrm flipH="1" flipV="1">
              <a:off x="3046301" y="1759954"/>
              <a:ext cx="887482" cy="1024317"/>
              <a:chOff x="6586537" y="342900"/>
              <a:chExt cx="1441452" cy="1663701"/>
            </a:xfrm>
          </p:grpSpPr>
          <p:sp>
            <p:nvSpPr>
              <p:cNvPr id="436" name="Freeform 6"/>
              <p:cNvSpPr>
                <a:spLocks/>
              </p:cNvSpPr>
              <p:nvPr/>
            </p:nvSpPr>
            <p:spPr bwMode="auto">
              <a:xfrm>
                <a:off x="6586537" y="1173162"/>
                <a:ext cx="719138" cy="833438"/>
              </a:xfrm>
              <a:custGeom>
                <a:avLst/>
                <a:gdLst>
                  <a:gd name="T0" fmla="*/ 453 w 453"/>
                  <a:gd name="T1" fmla="*/ 0 h 525"/>
                  <a:gd name="T2" fmla="*/ 0 w 453"/>
                  <a:gd name="T3" fmla="*/ 263 h 525"/>
                  <a:gd name="T4" fmla="*/ 0 w 453"/>
                  <a:gd name="T5" fmla="*/ 263 h 525"/>
                  <a:gd name="T6" fmla="*/ 453 w 453"/>
                  <a:gd name="T7" fmla="*/ 525 h 525"/>
                  <a:gd name="T8" fmla="*/ 453 w 453"/>
                  <a:gd name="T9" fmla="*/ 0 h 525"/>
                  <a:gd name="T10" fmla="*/ 453 w 453"/>
                  <a:gd name="T11" fmla="*/ 0 h 525"/>
                </a:gdLst>
                <a:ahLst/>
                <a:cxnLst>
                  <a:cxn ang="0">
                    <a:pos x="T0" y="T1"/>
                  </a:cxn>
                  <a:cxn ang="0">
                    <a:pos x="T2" y="T3"/>
                  </a:cxn>
                  <a:cxn ang="0">
                    <a:pos x="T4" y="T5"/>
                  </a:cxn>
                  <a:cxn ang="0">
                    <a:pos x="T6" y="T7"/>
                  </a:cxn>
                  <a:cxn ang="0">
                    <a:pos x="T8" y="T9"/>
                  </a:cxn>
                  <a:cxn ang="0">
                    <a:pos x="T10" y="T11"/>
                  </a:cxn>
                </a:cxnLst>
                <a:rect l="0" t="0" r="r" b="b"/>
                <a:pathLst>
                  <a:path w="453" h="525">
                    <a:moveTo>
                      <a:pt x="453" y="0"/>
                    </a:moveTo>
                    <a:lnTo>
                      <a:pt x="0" y="263"/>
                    </a:lnTo>
                    <a:lnTo>
                      <a:pt x="0" y="263"/>
                    </a:lnTo>
                    <a:lnTo>
                      <a:pt x="453" y="525"/>
                    </a:lnTo>
                    <a:lnTo>
                      <a:pt x="453" y="0"/>
                    </a:lnTo>
                    <a:lnTo>
                      <a:pt x="453" y="0"/>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437" name="Freeform 7"/>
              <p:cNvSpPr>
                <a:spLocks/>
              </p:cNvSpPr>
              <p:nvPr/>
            </p:nvSpPr>
            <p:spPr bwMode="auto">
              <a:xfrm>
                <a:off x="6586538" y="758825"/>
                <a:ext cx="719138" cy="831850"/>
              </a:xfrm>
              <a:custGeom>
                <a:avLst/>
                <a:gdLst>
                  <a:gd name="T0" fmla="*/ 0 w 453"/>
                  <a:gd name="T1" fmla="*/ 0 h 524"/>
                  <a:gd name="T2" fmla="*/ 0 w 453"/>
                  <a:gd name="T3" fmla="*/ 0 h 524"/>
                  <a:gd name="T4" fmla="*/ 0 w 453"/>
                  <a:gd name="T5" fmla="*/ 524 h 524"/>
                  <a:gd name="T6" fmla="*/ 453 w 453"/>
                  <a:gd name="T7" fmla="*/ 261 h 524"/>
                  <a:gd name="T8" fmla="*/ 0 w 453"/>
                  <a:gd name="T9" fmla="*/ 0 h 524"/>
                </a:gdLst>
                <a:ahLst/>
                <a:cxnLst>
                  <a:cxn ang="0">
                    <a:pos x="T0" y="T1"/>
                  </a:cxn>
                  <a:cxn ang="0">
                    <a:pos x="T2" y="T3"/>
                  </a:cxn>
                  <a:cxn ang="0">
                    <a:pos x="T4" y="T5"/>
                  </a:cxn>
                  <a:cxn ang="0">
                    <a:pos x="T6" y="T7"/>
                  </a:cxn>
                  <a:cxn ang="0">
                    <a:pos x="T8" y="T9"/>
                  </a:cxn>
                </a:cxnLst>
                <a:rect l="0" t="0" r="r" b="b"/>
                <a:pathLst>
                  <a:path w="453" h="524">
                    <a:moveTo>
                      <a:pt x="0" y="0"/>
                    </a:moveTo>
                    <a:lnTo>
                      <a:pt x="0" y="0"/>
                    </a:lnTo>
                    <a:lnTo>
                      <a:pt x="0" y="524"/>
                    </a:lnTo>
                    <a:lnTo>
                      <a:pt x="453" y="261"/>
                    </a:lnTo>
                    <a:lnTo>
                      <a:pt x="0" y="0"/>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438" name="Freeform 8"/>
              <p:cNvSpPr>
                <a:spLocks/>
              </p:cNvSpPr>
              <p:nvPr/>
            </p:nvSpPr>
            <p:spPr bwMode="auto">
              <a:xfrm>
                <a:off x="6586538" y="342900"/>
                <a:ext cx="719138" cy="830263"/>
              </a:xfrm>
              <a:custGeom>
                <a:avLst/>
                <a:gdLst>
                  <a:gd name="T0" fmla="*/ 453 w 453"/>
                  <a:gd name="T1" fmla="*/ 523 h 523"/>
                  <a:gd name="T2" fmla="*/ 453 w 453"/>
                  <a:gd name="T3" fmla="*/ 0 h 523"/>
                  <a:gd name="T4" fmla="*/ 0 w 453"/>
                  <a:gd name="T5" fmla="*/ 262 h 523"/>
                  <a:gd name="T6" fmla="*/ 453 w 453"/>
                  <a:gd name="T7" fmla="*/ 523 h 523"/>
                  <a:gd name="T8" fmla="*/ 453 w 453"/>
                  <a:gd name="T9" fmla="*/ 523 h 523"/>
                </a:gdLst>
                <a:ahLst/>
                <a:cxnLst>
                  <a:cxn ang="0">
                    <a:pos x="T0" y="T1"/>
                  </a:cxn>
                  <a:cxn ang="0">
                    <a:pos x="T2" y="T3"/>
                  </a:cxn>
                  <a:cxn ang="0">
                    <a:pos x="T4" y="T5"/>
                  </a:cxn>
                  <a:cxn ang="0">
                    <a:pos x="T6" y="T7"/>
                  </a:cxn>
                  <a:cxn ang="0">
                    <a:pos x="T8" y="T9"/>
                  </a:cxn>
                </a:cxnLst>
                <a:rect l="0" t="0" r="r" b="b"/>
                <a:pathLst>
                  <a:path w="453" h="523">
                    <a:moveTo>
                      <a:pt x="453" y="523"/>
                    </a:moveTo>
                    <a:lnTo>
                      <a:pt x="453" y="0"/>
                    </a:lnTo>
                    <a:lnTo>
                      <a:pt x="0" y="262"/>
                    </a:lnTo>
                    <a:lnTo>
                      <a:pt x="453" y="523"/>
                    </a:lnTo>
                    <a:lnTo>
                      <a:pt x="453" y="523"/>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439" name="Rectangle 9"/>
              <p:cNvSpPr>
                <a:spLocks noChangeArrowheads="1"/>
              </p:cNvSpPr>
              <p:nvPr/>
            </p:nvSpPr>
            <p:spPr bwMode="auto">
              <a:xfrm>
                <a:off x="7305676" y="1173163"/>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440" name="Freeform 10"/>
              <p:cNvSpPr>
                <a:spLocks/>
              </p:cNvSpPr>
              <p:nvPr/>
            </p:nvSpPr>
            <p:spPr bwMode="auto">
              <a:xfrm>
                <a:off x="7305676" y="1173163"/>
                <a:ext cx="722313" cy="833438"/>
              </a:xfrm>
              <a:custGeom>
                <a:avLst/>
                <a:gdLst>
                  <a:gd name="T0" fmla="*/ 0 w 455"/>
                  <a:gd name="T1" fmla="*/ 525 h 525"/>
                  <a:gd name="T2" fmla="*/ 455 w 455"/>
                  <a:gd name="T3" fmla="*/ 263 h 525"/>
                  <a:gd name="T4" fmla="*/ 455 w 455"/>
                  <a:gd name="T5" fmla="*/ 263 h 525"/>
                  <a:gd name="T6" fmla="*/ 0 w 455"/>
                  <a:gd name="T7" fmla="*/ 0 h 525"/>
                  <a:gd name="T8" fmla="*/ 0 w 455"/>
                  <a:gd name="T9" fmla="*/ 525 h 525"/>
                </a:gdLst>
                <a:ahLst/>
                <a:cxnLst>
                  <a:cxn ang="0">
                    <a:pos x="T0" y="T1"/>
                  </a:cxn>
                  <a:cxn ang="0">
                    <a:pos x="T2" y="T3"/>
                  </a:cxn>
                  <a:cxn ang="0">
                    <a:pos x="T4" y="T5"/>
                  </a:cxn>
                  <a:cxn ang="0">
                    <a:pos x="T6" y="T7"/>
                  </a:cxn>
                  <a:cxn ang="0">
                    <a:pos x="T8" y="T9"/>
                  </a:cxn>
                </a:cxnLst>
                <a:rect l="0" t="0" r="r" b="b"/>
                <a:pathLst>
                  <a:path w="455" h="525">
                    <a:moveTo>
                      <a:pt x="0" y="525"/>
                    </a:moveTo>
                    <a:lnTo>
                      <a:pt x="455" y="263"/>
                    </a:lnTo>
                    <a:lnTo>
                      <a:pt x="455" y="263"/>
                    </a:lnTo>
                    <a:lnTo>
                      <a:pt x="0" y="0"/>
                    </a:lnTo>
                    <a:lnTo>
                      <a:pt x="0" y="525"/>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441" name="Freeform 11"/>
              <p:cNvSpPr>
                <a:spLocks/>
              </p:cNvSpPr>
              <p:nvPr/>
            </p:nvSpPr>
            <p:spPr bwMode="auto">
              <a:xfrm>
                <a:off x="7305676" y="342900"/>
                <a:ext cx="719138" cy="830263"/>
              </a:xfrm>
              <a:custGeom>
                <a:avLst/>
                <a:gdLst>
                  <a:gd name="T0" fmla="*/ 0 w 453"/>
                  <a:gd name="T1" fmla="*/ 523 h 523"/>
                  <a:gd name="T2" fmla="*/ 453 w 453"/>
                  <a:gd name="T3" fmla="*/ 262 h 523"/>
                  <a:gd name="T4" fmla="*/ 0 w 453"/>
                  <a:gd name="T5" fmla="*/ 0 h 523"/>
                  <a:gd name="T6" fmla="*/ 0 w 453"/>
                  <a:gd name="T7" fmla="*/ 523 h 523"/>
                </a:gdLst>
                <a:ahLst/>
                <a:cxnLst>
                  <a:cxn ang="0">
                    <a:pos x="T0" y="T1"/>
                  </a:cxn>
                  <a:cxn ang="0">
                    <a:pos x="T2" y="T3"/>
                  </a:cxn>
                  <a:cxn ang="0">
                    <a:pos x="T4" y="T5"/>
                  </a:cxn>
                  <a:cxn ang="0">
                    <a:pos x="T6" y="T7"/>
                  </a:cxn>
                </a:cxnLst>
                <a:rect l="0" t="0" r="r" b="b"/>
                <a:pathLst>
                  <a:path w="453" h="523">
                    <a:moveTo>
                      <a:pt x="0" y="523"/>
                    </a:moveTo>
                    <a:lnTo>
                      <a:pt x="453" y="262"/>
                    </a:lnTo>
                    <a:lnTo>
                      <a:pt x="0" y="0"/>
                    </a:lnTo>
                    <a:lnTo>
                      <a:pt x="0" y="523"/>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442" name="Freeform 12"/>
              <p:cNvSpPr>
                <a:spLocks/>
              </p:cNvSpPr>
              <p:nvPr/>
            </p:nvSpPr>
            <p:spPr bwMode="auto">
              <a:xfrm>
                <a:off x="7305676" y="758825"/>
                <a:ext cx="722313" cy="831850"/>
              </a:xfrm>
              <a:custGeom>
                <a:avLst/>
                <a:gdLst>
                  <a:gd name="T0" fmla="*/ 0 w 455"/>
                  <a:gd name="T1" fmla="*/ 261 h 524"/>
                  <a:gd name="T2" fmla="*/ 455 w 455"/>
                  <a:gd name="T3" fmla="*/ 524 h 524"/>
                  <a:gd name="T4" fmla="*/ 455 w 455"/>
                  <a:gd name="T5" fmla="*/ 0 h 524"/>
                  <a:gd name="T6" fmla="*/ 453 w 455"/>
                  <a:gd name="T7" fmla="*/ 0 h 524"/>
                  <a:gd name="T8" fmla="*/ 0 w 455"/>
                  <a:gd name="T9" fmla="*/ 261 h 524"/>
                  <a:gd name="T10" fmla="*/ 0 w 455"/>
                  <a:gd name="T11" fmla="*/ 261 h 524"/>
                </a:gdLst>
                <a:ahLst/>
                <a:cxnLst>
                  <a:cxn ang="0">
                    <a:pos x="T0" y="T1"/>
                  </a:cxn>
                  <a:cxn ang="0">
                    <a:pos x="T2" y="T3"/>
                  </a:cxn>
                  <a:cxn ang="0">
                    <a:pos x="T4" y="T5"/>
                  </a:cxn>
                  <a:cxn ang="0">
                    <a:pos x="T6" y="T7"/>
                  </a:cxn>
                  <a:cxn ang="0">
                    <a:pos x="T8" y="T9"/>
                  </a:cxn>
                  <a:cxn ang="0">
                    <a:pos x="T10" y="T11"/>
                  </a:cxn>
                </a:cxnLst>
                <a:rect l="0" t="0" r="r" b="b"/>
                <a:pathLst>
                  <a:path w="455" h="524">
                    <a:moveTo>
                      <a:pt x="0" y="261"/>
                    </a:moveTo>
                    <a:lnTo>
                      <a:pt x="455" y="524"/>
                    </a:lnTo>
                    <a:lnTo>
                      <a:pt x="455" y="0"/>
                    </a:lnTo>
                    <a:lnTo>
                      <a:pt x="453" y="0"/>
                    </a:lnTo>
                    <a:lnTo>
                      <a:pt x="0" y="261"/>
                    </a:lnTo>
                    <a:lnTo>
                      <a:pt x="0" y="261"/>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grpSp>
      </p:grpSp>
      <p:grpSp>
        <p:nvGrpSpPr>
          <p:cNvPr id="444" name="Group 443"/>
          <p:cNvGrpSpPr/>
          <p:nvPr/>
        </p:nvGrpSpPr>
        <p:grpSpPr>
          <a:xfrm>
            <a:off x="7994710" y="1666803"/>
            <a:ext cx="869666" cy="820030"/>
            <a:chOff x="2771800" y="1617713"/>
            <a:chExt cx="1436488" cy="1354502"/>
          </a:xfrm>
        </p:grpSpPr>
        <p:sp>
          <p:nvSpPr>
            <p:cNvPr id="450" name="Rectangle 449"/>
            <p:cNvSpPr/>
            <p:nvPr/>
          </p:nvSpPr>
          <p:spPr>
            <a:xfrm>
              <a:off x="2771800" y="1617713"/>
              <a:ext cx="1436488" cy="1354502"/>
            </a:xfrm>
            <a:prstGeom prst="rect">
              <a:avLst/>
            </a:prstGeom>
            <a:solidFill>
              <a:schemeClr val="bg1">
                <a:lumMod val="95000"/>
              </a:schemeClr>
            </a:solidFill>
            <a:ln>
              <a:noFill/>
            </a:ln>
            <a:effectLst>
              <a:outerShdw blurRad="63500" sx="101000" sy="101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3993" tIns="53993" rIns="53993" bIns="53993" rtlCol="0" anchor="ctr"/>
            <a:lstStyle/>
            <a:p>
              <a:pPr algn="ctr" defTabSz="685834"/>
              <a:endParaRPr lang="en-GB" sz="525" dirty="0">
                <a:solidFill>
                  <a:srgbClr val="FFFFFF"/>
                </a:solidFill>
              </a:endParaRPr>
            </a:p>
          </p:txBody>
        </p:sp>
        <p:grpSp>
          <p:nvGrpSpPr>
            <p:cNvPr id="451" name="Group 450"/>
            <p:cNvGrpSpPr/>
            <p:nvPr/>
          </p:nvGrpSpPr>
          <p:grpSpPr>
            <a:xfrm flipH="1" flipV="1">
              <a:off x="3046301" y="1759954"/>
              <a:ext cx="887482" cy="1024317"/>
              <a:chOff x="6586537" y="342900"/>
              <a:chExt cx="1441452" cy="1663701"/>
            </a:xfrm>
          </p:grpSpPr>
          <p:sp>
            <p:nvSpPr>
              <p:cNvPr id="452" name="Freeform 6"/>
              <p:cNvSpPr>
                <a:spLocks/>
              </p:cNvSpPr>
              <p:nvPr/>
            </p:nvSpPr>
            <p:spPr bwMode="auto">
              <a:xfrm>
                <a:off x="6586537" y="1173162"/>
                <a:ext cx="719138" cy="833438"/>
              </a:xfrm>
              <a:custGeom>
                <a:avLst/>
                <a:gdLst>
                  <a:gd name="T0" fmla="*/ 453 w 453"/>
                  <a:gd name="T1" fmla="*/ 0 h 525"/>
                  <a:gd name="T2" fmla="*/ 0 w 453"/>
                  <a:gd name="T3" fmla="*/ 263 h 525"/>
                  <a:gd name="T4" fmla="*/ 0 w 453"/>
                  <a:gd name="T5" fmla="*/ 263 h 525"/>
                  <a:gd name="T6" fmla="*/ 453 w 453"/>
                  <a:gd name="T7" fmla="*/ 525 h 525"/>
                  <a:gd name="T8" fmla="*/ 453 w 453"/>
                  <a:gd name="T9" fmla="*/ 0 h 525"/>
                  <a:gd name="T10" fmla="*/ 453 w 453"/>
                  <a:gd name="T11" fmla="*/ 0 h 525"/>
                </a:gdLst>
                <a:ahLst/>
                <a:cxnLst>
                  <a:cxn ang="0">
                    <a:pos x="T0" y="T1"/>
                  </a:cxn>
                  <a:cxn ang="0">
                    <a:pos x="T2" y="T3"/>
                  </a:cxn>
                  <a:cxn ang="0">
                    <a:pos x="T4" y="T5"/>
                  </a:cxn>
                  <a:cxn ang="0">
                    <a:pos x="T6" y="T7"/>
                  </a:cxn>
                  <a:cxn ang="0">
                    <a:pos x="T8" y="T9"/>
                  </a:cxn>
                  <a:cxn ang="0">
                    <a:pos x="T10" y="T11"/>
                  </a:cxn>
                </a:cxnLst>
                <a:rect l="0" t="0" r="r" b="b"/>
                <a:pathLst>
                  <a:path w="453" h="525">
                    <a:moveTo>
                      <a:pt x="453" y="0"/>
                    </a:moveTo>
                    <a:lnTo>
                      <a:pt x="0" y="263"/>
                    </a:lnTo>
                    <a:lnTo>
                      <a:pt x="0" y="263"/>
                    </a:lnTo>
                    <a:lnTo>
                      <a:pt x="453" y="525"/>
                    </a:lnTo>
                    <a:lnTo>
                      <a:pt x="453" y="0"/>
                    </a:lnTo>
                    <a:lnTo>
                      <a:pt x="453" y="0"/>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453" name="Freeform 7"/>
              <p:cNvSpPr>
                <a:spLocks/>
              </p:cNvSpPr>
              <p:nvPr/>
            </p:nvSpPr>
            <p:spPr bwMode="auto">
              <a:xfrm>
                <a:off x="6586538" y="758825"/>
                <a:ext cx="719138" cy="831850"/>
              </a:xfrm>
              <a:custGeom>
                <a:avLst/>
                <a:gdLst>
                  <a:gd name="T0" fmla="*/ 0 w 453"/>
                  <a:gd name="T1" fmla="*/ 0 h 524"/>
                  <a:gd name="T2" fmla="*/ 0 w 453"/>
                  <a:gd name="T3" fmla="*/ 0 h 524"/>
                  <a:gd name="T4" fmla="*/ 0 w 453"/>
                  <a:gd name="T5" fmla="*/ 524 h 524"/>
                  <a:gd name="T6" fmla="*/ 453 w 453"/>
                  <a:gd name="T7" fmla="*/ 261 h 524"/>
                  <a:gd name="T8" fmla="*/ 0 w 453"/>
                  <a:gd name="T9" fmla="*/ 0 h 524"/>
                </a:gdLst>
                <a:ahLst/>
                <a:cxnLst>
                  <a:cxn ang="0">
                    <a:pos x="T0" y="T1"/>
                  </a:cxn>
                  <a:cxn ang="0">
                    <a:pos x="T2" y="T3"/>
                  </a:cxn>
                  <a:cxn ang="0">
                    <a:pos x="T4" y="T5"/>
                  </a:cxn>
                  <a:cxn ang="0">
                    <a:pos x="T6" y="T7"/>
                  </a:cxn>
                  <a:cxn ang="0">
                    <a:pos x="T8" y="T9"/>
                  </a:cxn>
                </a:cxnLst>
                <a:rect l="0" t="0" r="r" b="b"/>
                <a:pathLst>
                  <a:path w="453" h="524">
                    <a:moveTo>
                      <a:pt x="0" y="0"/>
                    </a:moveTo>
                    <a:lnTo>
                      <a:pt x="0" y="0"/>
                    </a:lnTo>
                    <a:lnTo>
                      <a:pt x="0" y="524"/>
                    </a:lnTo>
                    <a:lnTo>
                      <a:pt x="453" y="261"/>
                    </a:lnTo>
                    <a:lnTo>
                      <a:pt x="0" y="0"/>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454" name="Freeform 8"/>
              <p:cNvSpPr>
                <a:spLocks/>
              </p:cNvSpPr>
              <p:nvPr/>
            </p:nvSpPr>
            <p:spPr bwMode="auto">
              <a:xfrm>
                <a:off x="6586538" y="342900"/>
                <a:ext cx="719138" cy="830263"/>
              </a:xfrm>
              <a:custGeom>
                <a:avLst/>
                <a:gdLst>
                  <a:gd name="T0" fmla="*/ 453 w 453"/>
                  <a:gd name="T1" fmla="*/ 523 h 523"/>
                  <a:gd name="T2" fmla="*/ 453 w 453"/>
                  <a:gd name="T3" fmla="*/ 0 h 523"/>
                  <a:gd name="T4" fmla="*/ 0 w 453"/>
                  <a:gd name="T5" fmla="*/ 262 h 523"/>
                  <a:gd name="T6" fmla="*/ 453 w 453"/>
                  <a:gd name="T7" fmla="*/ 523 h 523"/>
                  <a:gd name="T8" fmla="*/ 453 w 453"/>
                  <a:gd name="T9" fmla="*/ 523 h 523"/>
                </a:gdLst>
                <a:ahLst/>
                <a:cxnLst>
                  <a:cxn ang="0">
                    <a:pos x="T0" y="T1"/>
                  </a:cxn>
                  <a:cxn ang="0">
                    <a:pos x="T2" y="T3"/>
                  </a:cxn>
                  <a:cxn ang="0">
                    <a:pos x="T4" y="T5"/>
                  </a:cxn>
                  <a:cxn ang="0">
                    <a:pos x="T6" y="T7"/>
                  </a:cxn>
                  <a:cxn ang="0">
                    <a:pos x="T8" y="T9"/>
                  </a:cxn>
                </a:cxnLst>
                <a:rect l="0" t="0" r="r" b="b"/>
                <a:pathLst>
                  <a:path w="453" h="523">
                    <a:moveTo>
                      <a:pt x="453" y="523"/>
                    </a:moveTo>
                    <a:lnTo>
                      <a:pt x="453" y="0"/>
                    </a:lnTo>
                    <a:lnTo>
                      <a:pt x="0" y="262"/>
                    </a:lnTo>
                    <a:lnTo>
                      <a:pt x="453" y="523"/>
                    </a:lnTo>
                    <a:lnTo>
                      <a:pt x="453" y="523"/>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455" name="Rectangle 9"/>
              <p:cNvSpPr>
                <a:spLocks noChangeArrowheads="1"/>
              </p:cNvSpPr>
              <p:nvPr/>
            </p:nvSpPr>
            <p:spPr bwMode="auto">
              <a:xfrm>
                <a:off x="7305676" y="1173163"/>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456" name="Freeform 10"/>
              <p:cNvSpPr>
                <a:spLocks/>
              </p:cNvSpPr>
              <p:nvPr/>
            </p:nvSpPr>
            <p:spPr bwMode="auto">
              <a:xfrm>
                <a:off x="7305676" y="1173163"/>
                <a:ext cx="722313" cy="833438"/>
              </a:xfrm>
              <a:custGeom>
                <a:avLst/>
                <a:gdLst>
                  <a:gd name="T0" fmla="*/ 0 w 455"/>
                  <a:gd name="T1" fmla="*/ 525 h 525"/>
                  <a:gd name="T2" fmla="*/ 455 w 455"/>
                  <a:gd name="T3" fmla="*/ 263 h 525"/>
                  <a:gd name="T4" fmla="*/ 455 w 455"/>
                  <a:gd name="T5" fmla="*/ 263 h 525"/>
                  <a:gd name="T6" fmla="*/ 0 w 455"/>
                  <a:gd name="T7" fmla="*/ 0 h 525"/>
                  <a:gd name="T8" fmla="*/ 0 w 455"/>
                  <a:gd name="T9" fmla="*/ 525 h 525"/>
                </a:gdLst>
                <a:ahLst/>
                <a:cxnLst>
                  <a:cxn ang="0">
                    <a:pos x="T0" y="T1"/>
                  </a:cxn>
                  <a:cxn ang="0">
                    <a:pos x="T2" y="T3"/>
                  </a:cxn>
                  <a:cxn ang="0">
                    <a:pos x="T4" y="T5"/>
                  </a:cxn>
                  <a:cxn ang="0">
                    <a:pos x="T6" y="T7"/>
                  </a:cxn>
                  <a:cxn ang="0">
                    <a:pos x="T8" y="T9"/>
                  </a:cxn>
                </a:cxnLst>
                <a:rect l="0" t="0" r="r" b="b"/>
                <a:pathLst>
                  <a:path w="455" h="525">
                    <a:moveTo>
                      <a:pt x="0" y="525"/>
                    </a:moveTo>
                    <a:lnTo>
                      <a:pt x="455" y="263"/>
                    </a:lnTo>
                    <a:lnTo>
                      <a:pt x="455" y="263"/>
                    </a:lnTo>
                    <a:lnTo>
                      <a:pt x="0" y="0"/>
                    </a:lnTo>
                    <a:lnTo>
                      <a:pt x="0" y="525"/>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457" name="Freeform 11"/>
              <p:cNvSpPr>
                <a:spLocks/>
              </p:cNvSpPr>
              <p:nvPr/>
            </p:nvSpPr>
            <p:spPr bwMode="auto">
              <a:xfrm>
                <a:off x="7305676" y="342900"/>
                <a:ext cx="719138" cy="830263"/>
              </a:xfrm>
              <a:custGeom>
                <a:avLst/>
                <a:gdLst>
                  <a:gd name="T0" fmla="*/ 0 w 453"/>
                  <a:gd name="T1" fmla="*/ 523 h 523"/>
                  <a:gd name="T2" fmla="*/ 453 w 453"/>
                  <a:gd name="T3" fmla="*/ 262 h 523"/>
                  <a:gd name="T4" fmla="*/ 0 w 453"/>
                  <a:gd name="T5" fmla="*/ 0 h 523"/>
                  <a:gd name="T6" fmla="*/ 0 w 453"/>
                  <a:gd name="T7" fmla="*/ 523 h 523"/>
                </a:gdLst>
                <a:ahLst/>
                <a:cxnLst>
                  <a:cxn ang="0">
                    <a:pos x="T0" y="T1"/>
                  </a:cxn>
                  <a:cxn ang="0">
                    <a:pos x="T2" y="T3"/>
                  </a:cxn>
                  <a:cxn ang="0">
                    <a:pos x="T4" y="T5"/>
                  </a:cxn>
                  <a:cxn ang="0">
                    <a:pos x="T6" y="T7"/>
                  </a:cxn>
                </a:cxnLst>
                <a:rect l="0" t="0" r="r" b="b"/>
                <a:pathLst>
                  <a:path w="453" h="523">
                    <a:moveTo>
                      <a:pt x="0" y="523"/>
                    </a:moveTo>
                    <a:lnTo>
                      <a:pt x="453" y="262"/>
                    </a:lnTo>
                    <a:lnTo>
                      <a:pt x="0" y="0"/>
                    </a:lnTo>
                    <a:lnTo>
                      <a:pt x="0" y="523"/>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458" name="Freeform 12"/>
              <p:cNvSpPr>
                <a:spLocks/>
              </p:cNvSpPr>
              <p:nvPr/>
            </p:nvSpPr>
            <p:spPr bwMode="auto">
              <a:xfrm>
                <a:off x="7305676" y="758825"/>
                <a:ext cx="722313" cy="831850"/>
              </a:xfrm>
              <a:custGeom>
                <a:avLst/>
                <a:gdLst>
                  <a:gd name="T0" fmla="*/ 0 w 455"/>
                  <a:gd name="T1" fmla="*/ 261 h 524"/>
                  <a:gd name="T2" fmla="*/ 455 w 455"/>
                  <a:gd name="T3" fmla="*/ 524 h 524"/>
                  <a:gd name="T4" fmla="*/ 455 w 455"/>
                  <a:gd name="T5" fmla="*/ 0 h 524"/>
                  <a:gd name="T6" fmla="*/ 453 w 455"/>
                  <a:gd name="T7" fmla="*/ 0 h 524"/>
                  <a:gd name="T8" fmla="*/ 0 w 455"/>
                  <a:gd name="T9" fmla="*/ 261 h 524"/>
                  <a:gd name="T10" fmla="*/ 0 w 455"/>
                  <a:gd name="T11" fmla="*/ 261 h 524"/>
                </a:gdLst>
                <a:ahLst/>
                <a:cxnLst>
                  <a:cxn ang="0">
                    <a:pos x="T0" y="T1"/>
                  </a:cxn>
                  <a:cxn ang="0">
                    <a:pos x="T2" y="T3"/>
                  </a:cxn>
                  <a:cxn ang="0">
                    <a:pos x="T4" y="T5"/>
                  </a:cxn>
                  <a:cxn ang="0">
                    <a:pos x="T6" y="T7"/>
                  </a:cxn>
                  <a:cxn ang="0">
                    <a:pos x="T8" y="T9"/>
                  </a:cxn>
                  <a:cxn ang="0">
                    <a:pos x="T10" y="T11"/>
                  </a:cxn>
                </a:cxnLst>
                <a:rect l="0" t="0" r="r" b="b"/>
                <a:pathLst>
                  <a:path w="455" h="524">
                    <a:moveTo>
                      <a:pt x="0" y="261"/>
                    </a:moveTo>
                    <a:lnTo>
                      <a:pt x="455" y="524"/>
                    </a:lnTo>
                    <a:lnTo>
                      <a:pt x="455" y="0"/>
                    </a:lnTo>
                    <a:lnTo>
                      <a:pt x="453" y="0"/>
                    </a:lnTo>
                    <a:lnTo>
                      <a:pt x="0" y="261"/>
                    </a:lnTo>
                    <a:lnTo>
                      <a:pt x="0" y="261"/>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grpSp>
      </p:grpSp>
      <p:grpSp>
        <p:nvGrpSpPr>
          <p:cNvPr id="18" name="Group 17"/>
          <p:cNvGrpSpPr/>
          <p:nvPr/>
        </p:nvGrpSpPr>
        <p:grpSpPr>
          <a:xfrm>
            <a:off x="1884559" y="3047084"/>
            <a:ext cx="687468" cy="687465"/>
            <a:chOff x="5472369" y="6407844"/>
            <a:chExt cx="1833488" cy="1833478"/>
          </a:xfrm>
        </p:grpSpPr>
        <p:sp>
          <p:nvSpPr>
            <p:cNvPr id="362" name="Rectangle 28"/>
            <p:cNvSpPr/>
            <p:nvPr/>
          </p:nvSpPr>
          <p:spPr>
            <a:xfrm>
              <a:off x="5472369" y="6407844"/>
              <a:ext cx="1833488" cy="1833478"/>
            </a:xfrm>
            <a:prstGeom prst="ellipse">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3" tIns="53993" rIns="53993" bIns="53993" numCol="1" spcCol="0" rtlCol="0" fromWordArt="0" anchor="ctr" anchorCtr="0" forceAA="0" compatLnSpc="1">
              <a:prstTxWarp prst="textNoShape">
                <a:avLst/>
              </a:prstTxWarp>
              <a:noAutofit/>
            </a:bodyPr>
            <a:lstStyle/>
            <a:p>
              <a:pPr algn="ctr" defTabSz="685834">
                <a:lnSpc>
                  <a:spcPct val="90000"/>
                </a:lnSpc>
              </a:pPr>
              <a:endParaRPr lang="en-GB" sz="2700" dirty="0">
                <a:solidFill>
                  <a:srgbClr val="FFFFFF"/>
                </a:solidFill>
              </a:endParaRPr>
            </a:p>
          </p:txBody>
        </p:sp>
        <p:sp>
          <p:nvSpPr>
            <p:cNvPr id="127" name="Freeform 18"/>
            <p:cNvSpPr>
              <a:spLocks noEditPoints="1"/>
            </p:cNvSpPr>
            <p:nvPr/>
          </p:nvSpPr>
          <p:spPr bwMode="auto">
            <a:xfrm>
              <a:off x="6014169" y="6687883"/>
              <a:ext cx="749888" cy="1273401"/>
            </a:xfrm>
            <a:custGeom>
              <a:avLst/>
              <a:gdLst>
                <a:gd name="T0" fmla="*/ 763 w 810"/>
                <a:gd name="T1" fmla="*/ 1202 h 1448"/>
                <a:gd name="T2" fmla="*/ 723 w 810"/>
                <a:gd name="T3" fmla="*/ 1078 h 1448"/>
                <a:gd name="T4" fmla="*/ 723 w 810"/>
                <a:gd name="T5" fmla="*/ 989 h 1448"/>
                <a:gd name="T6" fmla="*/ 605 w 810"/>
                <a:gd name="T7" fmla="*/ 731 h 1448"/>
                <a:gd name="T8" fmla="*/ 670 w 810"/>
                <a:gd name="T9" fmla="*/ 612 h 1448"/>
                <a:gd name="T10" fmla="*/ 516 w 810"/>
                <a:gd name="T11" fmla="*/ 466 h 1448"/>
                <a:gd name="T12" fmla="*/ 406 w 810"/>
                <a:gd name="T13" fmla="*/ 92 h 1448"/>
                <a:gd name="T14" fmla="*/ 379 w 810"/>
                <a:gd name="T15" fmla="*/ 0 h 1448"/>
                <a:gd name="T16" fmla="*/ 351 w 810"/>
                <a:gd name="T17" fmla="*/ 93 h 1448"/>
                <a:gd name="T18" fmla="*/ 258 w 810"/>
                <a:gd name="T19" fmla="*/ 476 h 1448"/>
                <a:gd name="T20" fmla="*/ 94 w 810"/>
                <a:gd name="T21" fmla="*/ 612 h 1448"/>
                <a:gd name="T22" fmla="*/ 186 w 810"/>
                <a:gd name="T23" fmla="*/ 731 h 1448"/>
                <a:gd name="T24" fmla="*/ 25 w 810"/>
                <a:gd name="T25" fmla="*/ 1211 h 1448"/>
                <a:gd name="T26" fmla="*/ 34 w 810"/>
                <a:gd name="T27" fmla="*/ 1325 h 1448"/>
                <a:gd name="T28" fmla="*/ 60 w 810"/>
                <a:gd name="T29" fmla="*/ 1333 h 1448"/>
                <a:gd name="T30" fmla="*/ 120 w 810"/>
                <a:gd name="T31" fmla="*/ 1333 h 1448"/>
                <a:gd name="T32" fmla="*/ 147 w 810"/>
                <a:gd name="T33" fmla="*/ 1325 h 1448"/>
                <a:gd name="T34" fmla="*/ 159 w 810"/>
                <a:gd name="T35" fmla="*/ 1241 h 1448"/>
                <a:gd name="T36" fmla="*/ 365 w 810"/>
                <a:gd name="T37" fmla="*/ 731 h 1448"/>
                <a:gd name="T38" fmla="*/ 405 w 810"/>
                <a:gd name="T39" fmla="*/ 768 h 1448"/>
                <a:gd name="T40" fmla="*/ 482 w 810"/>
                <a:gd name="T41" fmla="*/ 731 h 1448"/>
                <a:gd name="T42" fmla="*/ 627 w 810"/>
                <a:gd name="T43" fmla="*/ 1315 h 1448"/>
                <a:gd name="T44" fmla="*/ 661 w 810"/>
                <a:gd name="T45" fmla="*/ 1323 h 1448"/>
                <a:gd name="T46" fmla="*/ 721 w 810"/>
                <a:gd name="T47" fmla="*/ 1437 h 1448"/>
                <a:gd name="T48" fmla="*/ 774 w 810"/>
                <a:gd name="T49" fmla="*/ 1323 h 1448"/>
                <a:gd name="T50" fmla="*/ 810 w 810"/>
                <a:gd name="T51" fmla="*/ 1315 h 1448"/>
                <a:gd name="T52" fmla="*/ 405 w 810"/>
                <a:gd name="T53" fmla="*/ 612 h 1448"/>
                <a:gd name="T54" fmla="*/ 365 w 810"/>
                <a:gd name="T55" fmla="*/ 592 h 1448"/>
                <a:gd name="T56" fmla="*/ 338 w 810"/>
                <a:gd name="T57" fmla="*/ 612 h 1448"/>
                <a:gd name="T58" fmla="*/ 380 w 810"/>
                <a:gd name="T59" fmla="*/ 515 h 1448"/>
                <a:gd name="T60" fmla="*/ 442 w 810"/>
                <a:gd name="T61" fmla="*/ 612 h 1448"/>
                <a:gd name="T62" fmla="*/ 383 w 810"/>
                <a:gd name="T63" fmla="*/ 415 h 1448"/>
                <a:gd name="T64" fmla="*/ 383 w 810"/>
                <a:gd name="T65" fmla="*/ 188 h 1448"/>
                <a:gd name="T66" fmla="*/ 383 w 810"/>
                <a:gd name="T67" fmla="*/ 415 h 1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0" h="1448">
                  <a:moveTo>
                    <a:pt x="778" y="1202"/>
                  </a:moveTo>
                  <a:cubicBezTo>
                    <a:pt x="763" y="1202"/>
                    <a:pt x="763" y="1202"/>
                    <a:pt x="763" y="1202"/>
                  </a:cubicBezTo>
                  <a:cubicBezTo>
                    <a:pt x="721" y="1078"/>
                    <a:pt x="721" y="1078"/>
                    <a:pt x="721" y="1078"/>
                  </a:cubicBezTo>
                  <a:cubicBezTo>
                    <a:pt x="723" y="1078"/>
                    <a:pt x="723" y="1078"/>
                    <a:pt x="723" y="1078"/>
                  </a:cubicBezTo>
                  <a:cubicBezTo>
                    <a:pt x="745" y="1078"/>
                    <a:pt x="761" y="1058"/>
                    <a:pt x="761" y="1033"/>
                  </a:cubicBezTo>
                  <a:cubicBezTo>
                    <a:pt x="761" y="1009"/>
                    <a:pt x="745" y="989"/>
                    <a:pt x="723" y="989"/>
                  </a:cubicBezTo>
                  <a:cubicBezTo>
                    <a:pt x="692" y="989"/>
                    <a:pt x="692" y="989"/>
                    <a:pt x="692" y="989"/>
                  </a:cubicBezTo>
                  <a:cubicBezTo>
                    <a:pt x="605" y="731"/>
                    <a:pt x="605" y="731"/>
                    <a:pt x="605" y="731"/>
                  </a:cubicBezTo>
                  <a:cubicBezTo>
                    <a:pt x="670" y="731"/>
                    <a:pt x="670" y="731"/>
                    <a:pt x="670" y="731"/>
                  </a:cubicBezTo>
                  <a:cubicBezTo>
                    <a:pt x="670" y="612"/>
                    <a:pt x="670" y="612"/>
                    <a:pt x="670" y="612"/>
                  </a:cubicBezTo>
                  <a:cubicBezTo>
                    <a:pt x="565" y="612"/>
                    <a:pt x="565" y="612"/>
                    <a:pt x="565" y="612"/>
                  </a:cubicBezTo>
                  <a:cubicBezTo>
                    <a:pt x="516" y="466"/>
                    <a:pt x="516" y="466"/>
                    <a:pt x="516" y="466"/>
                  </a:cubicBezTo>
                  <a:cubicBezTo>
                    <a:pt x="563" y="427"/>
                    <a:pt x="593" y="368"/>
                    <a:pt x="593" y="303"/>
                  </a:cubicBezTo>
                  <a:cubicBezTo>
                    <a:pt x="593" y="195"/>
                    <a:pt x="511" y="105"/>
                    <a:pt x="406" y="92"/>
                  </a:cubicBezTo>
                  <a:cubicBezTo>
                    <a:pt x="406" y="65"/>
                    <a:pt x="406" y="65"/>
                    <a:pt x="406" y="65"/>
                  </a:cubicBezTo>
                  <a:cubicBezTo>
                    <a:pt x="406" y="54"/>
                    <a:pt x="394" y="0"/>
                    <a:pt x="379" y="0"/>
                  </a:cubicBezTo>
                  <a:cubicBezTo>
                    <a:pt x="363" y="0"/>
                    <a:pt x="351" y="54"/>
                    <a:pt x="351" y="65"/>
                  </a:cubicBezTo>
                  <a:cubicBezTo>
                    <a:pt x="351" y="93"/>
                    <a:pt x="351" y="93"/>
                    <a:pt x="351" y="93"/>
                  </a:cubicBezTo>
                  <a:cubicBezTo>
                    <a:pt x="248" y="107"/>
                    <a:pt x="168" y="196"/>
                    <a:pt x="168" y="303"/>
                  </a:cubicBezTo>
                  <a:cubicBezTo>
                    <a:pt x="168" y="375"/>
                    <a:pt x="204" y="438"/>
                    <a:pt x="258" y="476"/>
                  </a:cubicBezTo>
                  <a:cubicBezTo>
                    <a:pt x="220" y="612"/>
                    <a:pt x="220" y="612"/>
                    <a:pt x="220" y="612"/>
                  </a:cubicBezTo>
                  <a:cubicBezTo>
                    <a:pt x="94" y="612"/>
                    <a:pt x="94" y="612"/>
                    <a:pt x="94" y="612"/>
                  </a:cubicBezTo>
                  <a:cubicBezTo>
                    <a:pt x="94" y="731"/>
                    <a:pt x="94" y="731"/>
                    <a:pt x="94" y="731"/>
                  </a:cubicBezTo>
                  <a:cubicBezTo>
                    <a:pt x="186" y="731"/>
                    <a:pt x="186" y="731"/>
                    <a:pt x="186" y="731"/>
                  </a:cubicBezTo>
                  <a:cubicBezTo>
                    <a:pt x="48" y="1211"/>
                    <a:pt x="48" y="1211"/>
                    <a:pt x="48" y="1211"/>
                  </a:cubicBezTo>
                  <a:cubicBezTo>
                    <a:pt x="25" y="1211"/>
                    <a:pt x="25" y="1211"/>
                    <a:pt x="25" y="1211"/>
                  </a:cubicBezTo>
                  <a:cubicBezTo>
                    <a:pt x="0" y="1325"/>
                    <a:pt x="0" y="1325"/>
                    <a:pt x="0" y="1325"/>
                  </a:cubicBezTo>
                  <a:cubicBezTo>
                    <a:pt x="34" y="1325"/>
                    <a:pt x="34" y="1325"/>
                    <a:pt x="34" y="1325"/>
                  </a:cubicBezTo>
                  <a:cubicBezTo>
                    <a:pt x="34" y="1333"/>
                    <a:pt x="34" y="1333"/>
                    <a:pt x="34" y="1333"/>
                  </a:cubicBezTo>
                  <a:cubicBezTo>
                    <a:pt x="60" y="1333"/>
                    <a:pt x="60" y="1333"/>
                    <a:pt x="60" y="1333"/>
                  </a:cubicBezTo>
                  <a:cubicBezTo>
                    <a:pt x="89" y="1448"/>
                    <a:pt x="89" y="1448"/>
                    <a:pt x="89" y="1448"/>
                  </a:cubicBezTo>
                  <a:cubicBezTo>
                    <a:pt x="120" y="1333"/>
                    <a:pt x="120" y="1333"/>
                    <a:pt x="120" y="1333"/>
                  </a:cubicBezTo>
                  <a:cubicBezTo>
                    <a:pt x="147" y="1333"/>
                    <a:pt x="147" y="1333"/>
                    <a:pt x="147" y="1333"/>
                  </a:cubicBezTo>
                  <a:cubicBezTo>
                    <a:pt x="147" y="1325"/>
                    <a:pt x="147" y="1325"/>
                    <a:pt x="147" y="1325"/>
                  </a:cubicBezTo>
                  <a:cubicBezTo>
                    <a:pt x="183" y="1325"/>
                    <a:pt x="183" y="1325"/>
                    <a:pt x="183" y="1325"/>
                  </a:cubicBezTo>
                  <a:cubicBezTo>
                    <a:pt x="159" y="1241"/>
                    <a:pt x="159" y="1241"/>
                    <a:pt x="159" y="1241"/>
                  </a:cubicBezTo>
                  <a:cubicBezTo>
                    <a:pt x="304" y="731"/>
                    <a:pt x="304" y="731"/>
                    <a:pt x="304" y="731"/>
                  </a:cubicBezTo>
                  <a:cubicBezTo>
                    <a:pt x="365" y="731"/>
                    <a:pt x="365" y="731"/>
                    <a:pt x="365" y="731"/>
                  </a:cubicBezTo>
                  <a:cubicBezTo>
                    <a:pt x="365" y="768"/>
                    <a:pt x="365" y="768"/>
                    <a:pt x="365" y="768"/>
                  </a:cubicBezTo>
                  <a:cubicBezTo>
                    <a:pt x="405" y="768"/>
                    <a:pt x="405" y="768"/>
                    <a:pt x="405" y="768"/>
                  </a:cubicBezTo>
                  <a:cubicBezTo>
                    <a:pt x="405" y="731"/>
                    <a:pt x="405" y="731"/>
                    <a:pt x="405" y="731"/>
                  </a:cubicBezTo>
                  <a:cubicBezTo>
                    <a:pt x="482" y="731"/>
                    <a:pt x="482" y="731"/>
                    <a:pt x="482" y="731"/>
                  </a:cubicBezTo>
                  <a:cubicBezTo>
                    <a:pt x="648" y="1222"/>
                    <a:pt x="648" y="1222"/>
                    <a:pt x="648" y="1222"/>
                  </a:cubicBezTo>
                  <a:cubicBezTo>
                    <a:pt x="627" y="1315"/>
                    <a:pt x="627" y="1315"/>
                    <a:pt x="627" y="1315"/>
                  </a:cubicBezTo>
                  <a:cubicBezTo>
                    <a:pt x="661" y="1315"/>
                    <a:pt x="661" y="1315"/>
                    <a:pt x="661" y="1315"/>
                  </a:cubicBezTo>
                  <a:cubicBezTo>
                    <a:pt x="661" y="1323"/>
                    <a:pt x="661" y="1323"/>
                    <a:pt x="661" y="1323"/>
                  </a:cubicBezTo>
                  <a:cubicBezTo>
                    <a:pt x="692" y="1323"/>
                    <a:pt x="692" y="1323"/>
                    <a:pt x="692" y="1323"/>
                  </a:cubicBezTo>
                  <a:cubicBezTo>
                    <a:pt x="721" y="1437"/>
                    <a:pt x="721" y="1437"/>
                    <a:pt x="721" y="1437"/>
                  </a:cubicBezTo>
                  <a:cubicBezTo>
                    <a:pt x="746" y="1323"/>
                    <a:pt x="746" y="1323"/>
                    <a:pt x="746" y="1323"/>
                  </a:cubicBezTo>
                  <a:cubicBezTo>
                    <a:pt x="774" y="1323"/>
                    <a:pt x="774" y="1323"/>
                    <a:pt x="774" y="1323"/>
                  </a:cubicBezTo>
                  <a:cubicBezTo>
                    <a:pt x="774" y="1315"/>
                    <a:pt x="774" y="1315"/>
                    <a:pt x="774" y="1315"/>
                  </a:cubicBezTo>
                  <a:cubicBezTo>
                    <a:pt x="810" y="1315"/>
                    <a:pt x="810" y="1315"/>
                    <a:pt x="810" y="1315"/>
                  </a:cubicBezTo>
                  <a:lnTo>
                    <a:pt x="778" y="1202"/>
                  </a:lnTo>
                  <a:close/>
                  <a:moveTo>
                    <a:pt x="405" y="612"/>
                  </a:moveTo>
                  <a:cubicBezTo>
                    <a:pt x="405" y="592"/>
                    <a:pt x="405" y="592"/>
                    <a:pt x="405" y="592"/>
                  </a:cubicBezTo>
                  <a:cubicBezTo>
                    <a:pt x="365" y="592"/>
                    <a:pt x="365" y="592"/>
                    <a:pt x="365" y="592"/>
                  </a:cubicBezTo>
                  <a:cubicBezTo>
                    <a:pt x="365" y="612"/>
                    <a:pt x="365" y="612"/>
                    <a:pt x="365" y="612"/>
                  </a:cubicBezTo>
                  <a:cubicBezTo>
                    <a:pt x="338" y="612"/>
                    <a:pt x="338" y="612"/>
                    <a:pt x="338" y="612"/>
                  </a:cubicBezTo>
                  <a:cubicBezTo>
                    <a:pt x="366" y="514"/>
                    <a:pt x="366" y="514"/>
                    <a:pt x="366" y="514"/>
                  </a:cubicBezTo>
                  <a:cubicBezTo>
                    <a:pt x="371" y="515"/>
                    <a:pt x="375" y="515"/>
                    <a:pt x="380" y="515"/>
                  </a:cubicBezTo>
                  <a:cubicBezTo>
                    <a:pt x="390" y="515"/>
                    <a:pt x="399" y="514"/>
                    <a:pt x="408" y="513"/>
                  </a:cubicBezTo>
                  <a:cubicBezTo>
                    <a:pt x="442" y="612"/>
                    <a:pt x="442" y="612"/>
                    <a:pt x="442" y="612"/>
                  </a:cubicBezTo>
                  <a:lnTo>
                    <a:pt x="405" y="612"/>
                  </a:lnTo>
                  <a:close/>
                  <a:moveTo>
                    <a:pt x="383" y="415"/>
                  </a:moveTo>
                  <a:cubicBezTo>
                    <a:pt x="321" y="415"/>
                    <a:pt x="270" y="364"/>
                    <a:pt x="270" y="301"/>
                  </a:cubicBezTo>
                  <a:cubicBezTo>
                    <a:pt x="270" y="239"/>
                    <a:pt x="321" y="188"/>
                    <a:pt x="383" y="188"/>
                  </a:cubicBezTo>
                  <a:cubicBezTo>
                    <a:pt x="446" y="188"/>
                    <a:pt x="497" y="239"/>
                    <a:pt x="497" y="301"/>
                  </a:cubicBezTo>
                  <a:cubicBezTo>
                    <a:pt x="497" y="364"/>
                    <a:pt x="446" y="415"/>
                    <a:pt x="383" y="415"/>
                  </a:cubicBezTo>
                  <a:close/>
                </a:path>
              </a:pathLst>
            </a:custGeom>
            <a:solidFill>
              <a:schemeClr val="bg1"/>
            </a:solidFill>
            <a:ln w="19050">
              <a:noFill/>
            </a:ln>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grpSp>
      <p:grpSp>
        <p:nvGrpSpPr>
          <p:cNvPr id="19" name="Group 18"/>
          <p:cNvGrpSpPr/>
          <p:nvPr/>
        </p:nvGrpSpPr>
        <p:grpSpPr>
          <a:xfrm>
            <a:off x="6633024" y="3047084"/>
            <a:ext cx="687468" cy="687465"/>
            <a:chOff x="17492655" y="6407844"/>
            <a:chExt cx="1833488" cy="1833478"/>
          </a:xfrm>
        </p:grpSpPr>
        <p:sp>
          <p:nvSpPr>
            <p:cNvPr id="378" name="Rectangle 28"/>
            <p:cNvSpPr/>
            <p:nvPr/>
          </p:nvSpPr>
          <p:spPr>
            <a:xfrm>
              <a:off x="17492655" y="6407844"/>
              <a:ext cx="1833488" cy="1833478"/>
            </a:xfrm>
            <a:prstGeom prst="ellipse">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3" tIns="53993" rIns="53993" bIns="53993" numCol="1" spcCol="0" rtlCol="0" fromWordArt="0" anchor="ctr" anchorCtr="0" forceAA="0" compatLnSpc="1">
              <a:prstTxWarp prst="textNoShape">
                <a:avLst/>
              </a:prstTxWarp>
              <a:noAutofit/>
            </a:bodyPr>
            <a:lstStyle/>
            <a:p>
              <a:pPr algn="ctr" defTabSz="685834">
                <a:lnSpc>
                  <a:spcPct val="90000"/>
                </a:lnSpc>
              </a:pPr>
              <a:endParaRPr lang="en-GB" sz="2700" dirty="0">
                <a:solidFill>
                  <a:srgbClr val="FFFFFF"/>
                </a:solidFill>
              </a:endParaRPr>
            </a:p>
          </p:txBody>
        </p:sp>
        <p:grpSp>
          <p:nvGrpSpPr>
            <p:cNvPr id="130" name="Group 129"/>
            <p:cNvGrpSpPr/>
            <p:nvPr/>
          </p:nvGrpSpPr>
          <p:grpSpPr>
            <a:xfrm>
              <a:off x="17681214" y="6751677"/>
              <a:ext cx="1456371" cy="1145813"/>
              <a:chOff x="-5397500" y="409575"/>
              <a:chExt cx="5397500" cy="4435476"/>
            </a:xfrm>
            <a:solidFill>
              <a:schemeClr val="bg1"/>
            </a:solidFill>
          </p:grpSpPr>
          <p:sp>
            <p:nvSpPr>
              <p:cNvPr id="131" name="Freeform 43"/>
              <p:cNvSpPr>
                <a:spLocks noEditPoints="1"/>
              </p:cNvSpPr>
              <p:nvPr/>
            </p:nvSpPr>
            <p:spPr bwMode="auto">
              <a:xfrm>
                <a:off x="-5397500" y="409575"/>
                <a:ext cx="5397500" cy="4117975"/>
              </a:xfrm>
              <a:custGeom>
                <a:avLst/>
                <a:gdLst>
                  <a:gd name="T0" fmla="*/ 1378 w 1439"/>
                  <a:gd name="T1" fmla="*/ 298 h 1098"/>
                  <a:gd name="T2" fmla="*/ 978 w 1439"/>
                  <a:gd name="T3" fmla="*/ 12 h 1098"/>
                  <a:gd name="T4" fmla="*/ 2 w 1439"/>
                  <a:gd name="T5" fmla="*/ 234 h 1098"/>
                  <a:gd name="T6" fmla="*/ 55 w 1439"/>
                  <a:gd name="T7" fmla="*/ 297 h 1098"/>
                  <a:gd name="T8" fmla="*/ 99 w 1439"/>
                  <a:gd name="T9" fmla="*/ 311 h 1098"/>
                  <a:gd name="T10" fmla="*/ 222 w 1439"/>
                  <a:gd name="T11" fmla="*/ 283 h 1098"/>
                  <a:gd name="T12" fmla="*/ 440 w 1439"/>
                  <a:gd name="T13" fmla="*/ 291 h 1098"/>
                  <a:gd name="T14" fmla="*/ 772 w 1439"/>
                  <a:gd name="T15" fmla="*/ 302 h 1098"/>
                  <a:gd name="T16" fmla="*/ 809 w 1439"/>
                  <a:gd name="T17" fmla="*/ 344 h 1098"/>
                  <a:gd name="T18" fmla="*/ 915 w 1439"/>
                  <a:gd name="T19" fmla="*/ 451 h 1098"/>
                  <a:gd name="T20" fmla="*/ 915 w 1439"/>
                  <a:gd name="T21" fmla="*/ 509 h 1098"/>
                  <a:gd name="T22" fmla="*/ 917 w 1439"/>
                  <a:gd name="T23" fmla="*/ 550 h 1098"/>
                  <a:gd name="T24" fmla="*/ 1015 w 1439"/>
                  <a:gd name="T25" fmla="*/ 566 h 1098"/>
                  <a:gd name="T26" fmla="*/ 1044 w 1439"/>
                  <a:gd name="T27" fmla="*/ 544 h 1098"/>
                  <a:gd name="T28" fmla="*/ 1051 w 1439"/>
                  <a:gd name="T29" fmla="*/ 483 h 1098"/>
                  <a:gd name="T30" fmla="*/ 1069 w 1439"/>
                  <a:gd name="T31" fmla="*/ 359 h 1098"/>
                  <a:gd name="T32" fmla="*/ 1283 w 1439"/>
                  <a:gd name="T33" fmla="*/ 373 h 1098"/>
                  <a:gd name="T34" fmla="*/ 1403 w 1439"/>
                  <a:gd name="T35" fmla="*/ 373 h 1098"/>
                  <a:gd name="T36" fmla="*/ 996 w 1439"/>
                  <a:gd name="T37" fmla="*/ 568 h 1098"/>
                  <a:gd name="T38" fmla="*/ 995 w 1439"/>
                  <a:gd name="T39" fmla="*/ 788 h 1098"/>
                  <a:gd name="T40" fmla="*/ 948 w 1439"/>
                  <a:gd name="T41" fmla="*/ 871 h 1098"/>
                  <a:gd name="T42" fmla="*/ 949 w 1439"/>
                  <a:gd name="T43" fmla="*/ 970 h 1098"/>
                  <a:gd name="T44" fmla="*/ 996 w 1439"/>
                  <a:gd name="T45" fmla="*/ 888 h 1098"/>
                  <a:gd name="T46" fmla="*/ 948 w 1439"/>
                  <a:gd name="T47" fmla="*/ 568 h 1098"/>
                  <a:gd name="T48" fmla="*/ 996 w 1439"/>
                  <a:gd name="T49" fmla="*/ 1080 h 1098"/>
                  <a:gd name="T50" fmla="*/ 1295 w 1439"/>
                  <a:gd name="T51" fmla="*/ 303 h 1098"/>
                  <a:gd name="T52" fmla="*/ 1029 w 1439"/>
                  <a:gd name="T53" fmla="*/ 82 h 1098"/>
                  <a:gd name="T54" fmla="*/ 1278 w 1439"/>
                  <a:gd name="T55" fmla="*/ 323 h 1098"/>
                  <a:gd name="T56" fmla="*/ 1140 w 1439"/>
                  <a:gd name="T57" fmla="*/ 316 h 1098"/>
                  <a:gd name="T58" fmla="*/ 1097 w 1439"/>
                  <a:gd name="T59" fmla="*/ 344 h 1098"/>
                  <a:gd name="T60" fmla="*/ 847 w 1439"/>
                  <a:gd name="T61" fmla="*/ 207 h 1098"/>
                  <a:gd name="T62" fmla="*/ 706 w 1439"/>
                  <a:gd name="T63" fmla="*/ 210 h 1098"/>
                  <a:gd name="T64" fmla="*/ 595 w 1439"/>
                  <a:gd name="T65" fmla="*/ 120 h 1098"/>
                  <a:gd name="T66" fmla="*/ 457 w 1439"/>
                  <a:gd name="T67" fmla="*/ 203 h 1098"/>
                  <a:gd name="T68" fmla="*/ 584 w 1439"/>
                  <a:gd name="T69" fmla="*/ 215 h 1098"/>
                  <a:gd name="T70" fmla="*/ 65 w 1439"/>
                  <a:gd name="T71" fmla="*/ 250 h 1098"/>
                  <a:gd name="T72" fmla="*/ 171 w 1439"/>
                  <a:gd name="T73" fmla="*/ 215 h 1098"/>
                  <a:gd name="T74" fmla="*/ 207 w 1439"/>
                  <a:gd name="T75" fmla="*/ 228 h 1098"/>
                  <a:gd name="T76" fmla="*/ 225 w 1439"/>
                  <a:gd name="T77" fmla="*/ 203 h 1098"/>
                  <a:gd name="T78" fmla="*/ 225 w 1439"/>
                  <a:gd name="T79" fmla="*/ 228 h 1098"/>
                  <a:gd name="T80" fmla="*/ 447 w 1439"/>
                  <a:gd name="T81" fmla="*/ 153 h 1098"/>
                  <a:gd name="T82" fmla="*/ 347 w 1439"/>
                  <a:gd name="T83" fmla="*/ 223 h 1098"/>
                  <a:gd name="T84" fmla="*/ 57 w 1439"/>
                  <a:gd name="T85" fmla="*/ 260 h 1098"/>
                  <a:gd name="T86" fmla="*/ 131 w 1439"/>
                  <a:gd name="T87" fmla="*/ 263 h 1098"/>
                  <a:gd name="T88" fmla="*/ 309 w 1439"/>
                  <a:gd name="T89" fmla="*/ 269 h 1098"/>
                  <a:gd name="T90" fmla="*/ 394 w 1439"/>
                  <a:gd name="T91" fmla="*/ 238 h 1098"/>
                  <a:gd name="T92" fmla="*/ 538 w 1439"/>
                  <a:gd name="T93" fmla="*/ 233 h 1098"/>
                  <a:gd name="T94" fmla="*/ 626 w 1439"/>
                  <a:gd name="T95" fmla="*/ 281 h 1098"/>
                  <a:gd name="T96" fmla="*/ 655 w 1439"/>
                  <a:gd name="T97" fmla="*/ 282 h 1098"/>
                  <a:gd name="T98" fmla="*/ 786 w 1439"/>
                  <a:gd name="T99" fmla="*/ 207 h 1098"/>
                  <a:gd name="T100" fmla="*/ 716 w 1439"/>
                  <a:gd name="T101" fmla="*/ 153 h 1098"/>
                  <a:gd name="T102" fmla="*/ 790 w 1439"/>
                  <a:gd name="T103" fmla="*/ 207 h 1098"/>
                  <a:gd name="T104" fmla="*/ 837 w 1439"/>
                  <a:gd name="T105" fmla="*/ 357 h 1098"/>
                  <a:gd name="T106" fmla="*/ 867 w 1439"/>
                  <a:gd name="T107" fmla="*/ 372 h 1098"/>
                  <a:gd name="T108" fmla="*/ 1104 w 1439"/>
                  <a:gd name="T109" fmla="*/ 346 h 1098"/>
                  <a:gd name="T110" fmla="*/ 1194 w 1439"/>
                  <a:gd name="T111" fmla="*/ 316 h 1098"/>
                  <a:gd name="T112" fmla="*/ 1265 w 1439"/>
                  <a:gd name="T113" fmla="*/ 316 h 1098"/>
                  <a:gd name="T114" fmla="*/ 1327 w 1439"/>
                  <a:gd name="T115" fmla="*/ 373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9" h="1098">
                    <a:moveTo>
                      <a:pt x="1419" y="359"/>
                    </a:moveTo>
                    <a:cubicBezTo>
                      <a:pt x="1430" y="359"/>
                      <a:pt x="1439" y="350"/>
                      <a:pt x="1439" y="339"/>
                    </a:cubicBezTo>
                    <a:cubicBezTo>
                      <a:pt x="1439" y="323"/>
                      <a:pt x="1439" y="323"/>
                      <a:pt x="1439" y="323"/>
                    </a:cubicBezTo>
                    <a:cubicBezTo>
                      <a:pt x="1439" y="312"/>
                      <a:pt x="1430" y="303"/>
                      <a:pt x="1419" y="303"/>
                    </a:cubicBezTo>
                    <a:cubicBezTo>
                      <a:pt x="1383" y="303"/>
                      <a:pt x="1383" y="303"/>
                      <a:pt x="1383" y="303"/>
                    </a:cubicBezTo>
                    <a:cubicBezTo>
                      <a:pt x="1382" y="301"/>
                      <a:pt x="1380" y="299"/>
                      <a:pt x="1378" y="298"/>
                    </a:cubicBezTo>
                    <a:cubicBezTo>
                      <a:pt x="1241" y="199"/>
                      <a:pt x="1241" y="199"/>
                      <a:pt x="1241" y="199"/>
                    </a:cubicBezTo>
                    <a:cubicBezTo>
                      <a:pt x="1236" y="196"/>
                      <a:pt x="1229" y="196"/>
                      <a:pt x="1224" y="199"/>
                    </a:cubicBezTo>
                    <a:cubicBezTo>
                      <a:pt x="1044" y="69"/>
                      <a:pt x="1044" y="69"/>
                      <a:pt x="1044" y="69"/>
                    </a:cubicBezTo>
                    <a:cubicBezTo>
                      <a:pt x="1045" y="64"/>
                      <a:pt x="1043" y="58"/>
                      <a:pt x="1038" y="54"/>
                    </a:cubicBezTo>
                    <a:cubicBezTo>
                      <a:pt x="981" y="13"/>
                      <a:pt x="981" y="13"/>
                      <a:pt x="981" y="13"/>
                    </a:cubicBezTo>
                    <a:cubicBezTo>
                      <a:pt x="980" y="13"/>
                      <a:pt x="979" y="12"/>
                      <a:pt x="978" y="12"/>
                    </a:cubicBezTo>
                    <a:cubicBezTo>
                      <a:pt x="977" y="0"/>
                      <a:pt x="977" y="0"/>
                      <a:pt x="977" y="0"/>
                    </a:cubicBezTo>
                    <a:cubicBezTo>
                      <a:pt x="954" y="0"/>
                      <a:pt x="954" y="0"/>
                      <a:pt x="954" y="0"/>
                    </a:cubicBezTo>
                    <a:cubicBezTo>
                      <a:pt x="951" y="22"/>
                      <a:pt x="951" y="22"/>
                      <a:pt x="951" y="22"/>
                    </a:cubicBezTo>
                    <a:cubicBezTo>
                      <a:pt x="297" y="168"/>
                      <a:pt x="297" y="168"/>
                      <a:pt x="297" y="168"/>
                    </a:cubicBezTo>
                    <a:cubicBezTo>
                      <a:pt x="86" y="216"/>
                      <a:pt x="86" y="216"/>
                      <a:pt x="86" y="216"/>
                    </a:cubicBezTo>
                    <a:cubicBezTo>
                      <a:pt x="2" y="234"/>
                      <a:pt x="2" y="234"/>
                      <a:pt x="2" y="234"/>
                    </a:cubicBezTo>
                    <a:cubicBezTo>
                      <a:pt x="2" y="235"/>
                      <a:pt x="2" y="235"/>
                      <a:pt x="2" y="235"/>
                    </a:cubicBezTo>
                    <a:cubicBezTo>
                      <a:pt x="0" y="236"/>
                      <a:pt x="0" y="236"/>
                      <a:pt x="0" y="236"/>
                    </a:cubicBezTo>
                    <a:cubicBezTo>
                      <a:pt x="0" y="275"/>
                      <a:pt x="0" y="275"/>
                      <a:pt x="0" y="275"/>
                    </a:cubicBezTo>
                    <a:cubicBezTo>
                      <a:pt x="55" y="277"/>
                      <a:pt x="55" y="277"/>
                      <a:pt x="55" y="277"/>
                    </a:cubicBezTo>
                    <a:cubicBezTo>
                      <a:pt x="55" y="294"/>
                      <a:pt x="55" y="294"/>
                      <a:pt x="55" y="294"/>
                    </a:cubicBezTo>
                    <a:cubicBezTo>
                      <a:pt x="55" y="297"/>
                      <a:pt x="55" y="297"/>
                      <a:pt x="55" y="297"/>
                    </a:cubicBezTo>
                    <a:cubicBezTo>
                      <a:pt x="56" y="296"/>
                      <a:pt x="57" y="295"/>
                      <a:pt x="58" y="294"/>
                    </a:cubicBezTo>
                    <a:cubicBezTo>
                      <a:pt x="63" y="290"/>
                      <a:pt x="68" y="287"/>
                      <a:pt x="75" y="287"/>
                    </a:cubicBezTo>
                    <a:cubicBezTo>
                      <a:pt x="80" y="287"/>
                      <a:pt x="84" y="289"/>
                      <a:pt x="88" y="291"/>
                    </a:cubicBezTo>
                    <a:cubicBezTo>
                      <a:pt x="90" y="292"/>
                      <a:pt x="91" y="294"/>
                      <a:pt x="93" y="295"/>
                    </a:cubicBezTo>
                    <a:cubicBezTo>
                      <a:pt x="95" y="298"/>
                      <a:pt x="97" y="301"/>
                      <a:pt x="98" y="304"/>
                    </a:cubicBezTo>
                    <a:cubicBezTo>
                      <a:pt x="98" y="306"/>
                      <a:pt x="99" y="308"/>
                      <a:pt x="99" y="311"/>
                    </a:cubicBezTo>
                    <a:cubicBezTo>
                      <a:pt x="152" y="311"/>
                      <a:pt x="152" y="311"/>
                      <a:pt x="152" y="311"/>
                    </a:cubicBezTo>
                    <a:cubicBezTo>
                      <a:pt x="152" y="306"/>
                      <a:pt x="153" y="301"/>
                      <a:pt x="156" y="297"/>
                    </a:cubicBezTo>
                    <a:cubicBezTo>
                      <a:pt x="160" y="291"/>
                      <a:pt x="167" y="287"/>
                      <a:pt x="175" y="287"/>
                    </a:cubicBezTo>
                    <a:cubicBezTo>
                      <a:pt x="182" y="287"/>
                      <a:pt x="188" y="290"/>
                      <a:pt x="193" y="295"/>
                    </a:cubicBezTo>
                    <a:cubicBezTo>
                      <a:pt x="193" y="282"/>
                      <a:pt x="193" y="282"/>
                      <a:pt x="193" y="282"/>
                    </a:cubicBezTo>
                    <a:cubicBezTo>
                      <a:pt x="222" y="283"/>
                      <a:pt x="222" y="283"/>
                      <a:pt x="222" y="283"/>
                    </a:cubicBezTo>
                    <a:cubicBezTo>
                      <a:pt x="253" y="284"/>
                      <a:pt x="253" y="284"/>
                      <a:pt x="253" y="284"/>
                    </a:cubicBezTo>
                    <a:cubicBezTo>
                      <a:pt x="267" y="284"/>
                      <a:pt x="267" y="284"/>
                      <a:pt x="267" y="284"/>
                    </a:cubicBezTo>
                    <a:cubicBezTo>
                      <a:pt x="296" y="286"/>
                      <a:pt x="296" y="286"/>
                      <a:pt x="296" y="286"/>
                    </a:cubicBezTo>
                    <a:cubicBezTo>
                      <a:pt x="406" y="289"/>
                      <a:pt x="406" y="289"/>
                      <a:pt x="406" y="289"/>
                    </a:cubicBezTo>
                    <a:cubicBezTo>
                      <a:pt x="437" y="291"/>
                      <a:pt x="437" y="291"/>
                      <a:pt x="437" y="291"/>
                    </a:cubicBezTo>
                    <a:cubicBezTo>
                      <a:pt x="440" y="291"/>
                      <a:pt x="440" y="291"/>
                      <a:pt x="440" y="291"/>
                    </a:cubicBezTo>
                    <a:cubicBezTo>
                      <a:pt x="469" y="292"/>
                      <a:pt x="469" y="292"/>
                      <a:pt x="469" y="292"/>
                    </a:cubicBezTo>
                    <a:cubicBezTo>
                      <a:pt x="589" y="296"/>
                      <a:pt x="589" y="296"/>
                      <a:pt x="589" y="296"/>
                    </a:cubicBezTo>
                    <a:cubicBezTo>
                      <a:pt x="612" y="297"/>
                      <a:pt x="612" y="297"/>
                      <a:pt x="612" y="297"/>
                    </a:cubicBezTo>
                    <a:cubicBezTo>
                      <a:pt x="620" y="297"/>
                      <a:pt x="620" y="297"/>
                      <a:pt x="620" y="297"/>
                    </a:cubicBezTo>
                    <a:cubicBezTo>
                      <a:pt x="642" y="298"/>
                      <a:pt x="642" y="298"/>
                      <a:pt x="642" y="298"/>
                    </a:cubicBezTo>
                    <a:cubicBezTo>
                      <a:pt x="772" y="302"/>
                      <a:pt x="772" y="302"/>
                      <a:pt x="772" y="302"/>
                    </a:cubicBezTo>
                    <a:cubicBezTo>
                      <a:pt x="786" y="303"/>
                      <a:pt x="786" y="303"/>
                      <a:pt x="786" y="303"/>
                    </a:cubicBezTo>
                    <a:cubicBezTo>
                      <a:pt x="786" y="305"/>
                      <a:pt x="786" y="305"/>
                      <a:pt x="786" y="305"/>
                    </a:cubicBezTo>
                    <a:cubicBezTo>
                      <a:pt x="790" y="305"/>
                      <a:pt x="790" y="305"/>
                      <a:pt x="790" y="305"/>
                    </a:cubicBezTo>
                    <a:cubicBezTo>
                      <a:pt x="807" y="305"/>
                      <a:pt x="807" y="305"/>
                      <a:pt x="807" y="305"/>
                    </a:cubicBezTo>
                    <a:cubicBezTo>
                      <a:pt x="841" y="305"/>
                      <a:pt x="841" y="305"/>
                      <a:pt x="841" y="305"/>
                    </a:cubicBezTo>
                    <a:cubicBezTo>
                      <a:pt x="809" y="344"/>
                      <a:pt x="809" y="344"/>
                      <a:pt x="809" y="344"/>
                    </a:cubicBezTo>
                    <a:cubicBezTo>
                      <a:pt x="820" y="361"/>
                      <a:pt x="820" y="361"/>
                      <a:pt x="820" y="361"/>
                    </a:cubicBezTo>
                    <a:cubicBezTo>
                      <a:pt x="866" y="431"/>
                      <a:pt x="866" y="431"/>
                      <a:pt x="866" y="431"/>
                    </a:cubicBezTo>
                    <a:cubicBezTo>
                      <a:pt x="872" y="431"/>
                      <a:pt x="872" y="431"/>
                      <a:pt x="872" y="431"/>
                    </a:cubicBezTo>
                    <a:cubicBezTo>
                      <a:pt x="875" y="431"/>
                      <a:pt x="875" y="431"/>
                      <a:pt x="875" y="431"/>
                    </a:cubicBezTo>
                    <a:cubicBezTo>
                      <a:pt x="915" y="431"/>
                      <a:pt x="915" y="431"/>
                      <a:pt x="915" y="431"/>
                    </a:cubicBezTo>
                    <a:cubicBezTo>
                      <a:pt x="915" y="451"/>
                      <a:pt x="915" y="451"/>
                      <a:pt x="915" y="451"/>
                    </a:cubicBezTo>
                    <a:cubicBezTo>
                      <a:pt x="884" y="451"/>
                      <a:pt x="884" y="451"/>
                      <a:pt x="884" y="451"/>
                    </a:cubicBezTo>
                    <a:cubicBezTo>
                      <a:pt x="878" y="451"/>
                      <a:pt x="875" y="457"/>
                      <a:pt x="877" y="462"/>
                    </a:cubicBezTo>
                    <a:cubicBezTo>
                      <a:pt x="887" y="483"/>
                      <a:pt x="887" y="483"/>
                      <a:pt x="887" y="483"/>
                    </a:cubicBezTo>
                    <a:cubicBezTo>
                      <a:pt x="890" y="490"/>
                      <a:pt x="897" y="494"/>
                      <a:pt x="904" y="494"/>
                    </a:cubicBezTo>
                    <a:cubicBezTo>
                      <a:pt x="915" y="494"/>
                      <a:pt x="915" y="494"/>
                      <a:pt x="915" y="494"/>
                    </a:cubicBezTo>
                    <a:cubicBezTo>
                      <a:pt x="915" y="509"/>
                      <a:pt x="915" y="509"/>
                      <a:pt x="915" y="509"/>
                    </a:cubicBezTo>
                    <a:cubicBezTo>
                      <a:pt x="906" y="509"/>
                      <a:pt x="906" y="509"/>
                      <a:pt x="906" y="509"/>
                    </a:cubicBezTo>
                    <a:cubicBezTo>
                      <a:pt x="903" y="509"/>
                      <a:pt x="900" y="511"/>
                      <a:pt x="900" y="514"/>
                    </a:cubicBezTo>
                    <a:cubicBezTo>
                      <a:pt x="900" y="544"/>
                      <a:pt x="900" y="544"/>
                      <a:pt x="900" y="544"/>
                    </a:cubicBezTo>
                    <a:cubicBezTo>
                      <a:pt x="900" y="547"/>
                      <a:pt x="903" y="549"/>
                      <a:pt x="906" y="549"/>
                    </a:cubicBezTo>
                    <a:cubicBezTo>
                      <a:pt x="917" y="549"/>
                      <a:pt x="917" y="549"/>
                      <a:pt x="917" y="549"/>
                    </a:cubicBezTo>
                    <a:cubicBezTo>
                      <a:pt x="917" y="549"/>
                      <a:pt x="917" y="550"/>
                      <a:pt x="917" y="550"/>
                    </a:cubicBezTo>
                    <a:cubicBezTo>
                      <a:pt x="917" y="561"/>
                      <a:pt x="917" y="561"/>
                      <a:pt x="917" y="561"/>
                    </a:cubicBezTo>
                    <a:cubicBezTo>
                      <a:pt x="917" y="564"/>
                      <a:pt x="919" y="566"/>
                      <a:pt x="922" y="566"/>
                    </a:cubicBezTo>
                    <a:cubicBezTo>
                      <a:pt x="930" y="566"/>
                      <a:pt x="930" y="566"/>
                      <a:pt x="930" y="566"/>
                    </a:cubicBezTo>
                    <a:cubicBezTo>
                      <a:pt x="930" y="1098"/>
                      <a:pt x="930" y="1098"/>
                      <a:pt x="930" y="1098"/>
                    </a:cubicBezTo>
                    <a:cubicBezTo>
                      <a:pt x="1015" y="1098"/>
                      <a:pt x="1015" y="1098"/>
                      <a:pt x="1015" y="1098"/>
                    </a:cubicBezTo>
                    <a:cubicBezTo>
                      <a:pt x="1015" y="566"/>
                      <a:pt x="1015" y="566"/>
                      <a:pt x="1015" y="566"/>
                    </a:cubicBezTo>
                    <a:cubicBezTo>
                      <a:pt x="1022" y="566"/>
                      <a:pt x="1022" y="566"/>
                      <a:pt x="1022" y="566"/>
                    </a:cubicBezTo>
                    <a:cubicBezTo>
                      <a:pt x="1025" y="566"/>
                      <a:pt x="1028" y="564"/>
                      <a:pt x="1028" y="561"/>
                    </a:cubicBezTo>
                    <a:cubicBezTo>
                      <a:pt x="1028" y="550"/>
                      <a:pt x="1028" y="550"/>
                      <a:pt x="1028" y="550"/>
                    </a:cubicBezTo>
                    <a:cubicBezTo>
                      <a:pt x="1028" y="550"/>
                      <a:pt x="1027" y="549"/>
                      <a:pt x="1027" y="549"/>
                    </a:cubicBezTo>
                    <a:cubicBezTo>
                      <a:pt x="1039" y="549"/>
                      <a:pt x="1039" y="549"/>
                      <a:pt x="1039" y="549"/>
                    </a:cubicBezTo>
                    <a:cubicBezTo>
                      <a:pt x="1041" y="549"/>
                      <a:pt x="1044" y="547"/>
                      <a:pt x="1044" y="544"/>
                    </a:cubicBezTo>
                    <a:cubicBezTo>
                      <a:pt x="1044" y="514"/>
                      <a:pt x="1044" y="514"/>
                      <a:pt x="1044" y="514"/>
                    </a:cubicBezTo>
                    <a:cubicBezTo>
                      <a:pt x="1044" y="511"/>
                      <a:pt x="1041" y="509"/>
                      <a:pt x="1039" y="509"/>
                    </a:cubicBezTo>
                    <a:cubicBezTo>
                      <a:pt x="1029" y="509"/>
                      <a:pt x="1029" y="509"/>
                      <a:pt x="1029" y="509"/>
                    </a:cubicBezTo>
                    <a:cubicBezTo>
                      <a:pt x="1029" y="494"/>
                      <a:pt x="1029" y="494"/>
                      <a:pt x="1029" y="494"/>
                    </a:cubicBezTo>
                    <a:cubicBezTo>
                      <a:pt x="1034" y="494"/>
                      <a:pt x="1034" y="494"/>
                      <a:pt x="1034" y="494"/>
                    </a:cubicBezTo>
                    <a:cubicBezTo>
                      <a:pt x="1041" y="494"/>
                      <a:pt x="1048" y="490"/>
                      <a:pt x="1051" y="483"/>
                    </a:cubicBezTo>
                    <a:cubicBezTo>
                      <a:pt x="1061" y="462"/>
                      <a:pt x="1061" y="462"/>
                      <a:pt x="1061" y="462"/>
                    </a:cubicBezTo>
                    <a:cubicBezTo>
                      <a:pt x="1063" y="457"/>
                      <a:pt x="1060" y="451"/>
                      <a:pt x="1054" y="451"/>
                    </a:cubicBezTo>
                    <a:cubicBezTo>
                      <a:pt x="1029" y="451"/>
                      <a:pt x="1029" y="451"/>
                      <a:pt x="1029" y="451"/>
                    </a:cubicBezTo>
                    <a:cubicBezTo>
                      <a:pt x="1029" y="431"/>
                      <a:pt x="1029" y="431"/>
                      <a:pt x="1029" y="431"/>
                    </a:cubicBezTo>
                    <a:cubicBezTo>
                      <a:pt x="1069" y="431"/>
                      <a:pt x="1069" y="431"/>
                      <a:pt x="1069" y="431"/>
                    </a:cubicBezTo>
                    <a:cubicBezTo>
                      <a:pt x="1069" y="359"/>
                      <a:pt x="1069" y="359"/>
                      <a:pt x="1069" y="359"/>
                    </a:cubicBezTo>
                    <a:cubicBezTo>
                      <a:pt x="1295" y="359"/>
                      <a:pt x="1295" y="359"/>
                      <a:pt x="1295" y="359"/>
                    </a:cubicBezTo>
                    <a:cubicBezTo>
                      <a:pt x="1295" y="359"/>
                      <a:pt x="1295" y="359"/>
                      <a:pt x="1295" y="359"/>
                    </a:cubicBezTo>
                    <a:cubicBezTo>
                      <a:pt x="1296" y="359"/>
                      <a:pt x="1297" y="359"/>
                      <a:pt x="1298" y="359"/>
                    </a:cubicBezTo>
                    <a:cubicBezTo>
                      <a:pt x="1299" y="359"/>
                      <a:pt x="1299" y="359"/>
                      <a:pt x="1299" y="359"/>
                    </a:cubicBezTo>
                    <a:cubicBezTo>
                      <a:pt x="1299" y="373"/>
                      <a:pt x="1299" y="373"/>
                      <a:pt x="1299" y="373"/>
                    </a:cubicBezTo>
                    <a:cubicBezTo>
                      <a:pt x="1283" y="373"/>
                      <a:pt x="1283" y="373"/>
                      <a:pt x="1283" y="373"/>
                    </a:cubicBezTo>
                    <a:cubicBezTo>
                      <a:pt x="1274" y="373"/>
                      <a:pt x="1267" y="380"/>
                      <a:pt x="1267" y="389"/>
                    </a:cubicBezTo>
                    <a:cubicBezTo>
                      <a:pt x="1267" y="448"/>
                      <a:pt x="1267" y="448"/>
                      <a:pt x="1267" y="448"/>
                    </a:cubicBezTo>
                    <a:cubicBezTo>
                      <a:pt x="1439" y="448"/>
                      <a:pt x="1439" y="448"/>
                      <a:pt x="1439" y="448"/>
                    </a:cubicBezTo>
                    <a:cubicBezTo>
                      <a:pt x="1439" y="389"/>
                      <a:pt x="1439" y="389"/>
                      <a:pt x="1439" y="389"/>
                    </a:cubicBezTo>
                    <a:cubicBezTo>
                      <a:pt x="1439" y="380"/>
                      <a:pt x="1431" y="373"/>
                      <a:pt x="1422" y="373"/>
                    </a:cubicBezTo>
                    <a:cubicBezTo>
                      <a:pt x="1403" y="373"/>
                      <a:pt x="1403" y="373"/>
                      <a:pt x="1403" y="373"/>
                    </a:cubicBezTo>
                    <a:cubicBezTo>
                      <a:pt x="1403" y="359"/>
                      <a:pt x="1403" y="359"/>
                      <a:pt x="1403" y="359"/>
                    </a:cubicBezTo>
                    <a:lnTo>
                      <a:pt x="1419" y="359"/>
                    </a:lnTo>
                    <a:close/>
                    <a:moveTo>
                      <a:pt x="996" y="568"/>
                    </a:moveTo>
                    <a:cubicBezTo>
                      <a:pt x="996" y="645"/>
                      <a:pt x="996" y="645"/>
                      <a:pt x="996" y="645"/>
                    </a:cubicBezTo>
                    <a:cubicBezTo>
                      <a:pt x="949" y="607"/>
                      <a:pt x="949" y="607"/>
                      <a:pt x="949" y="607"/>
                    </a:cubicBezTo>
                    <a:cubicBezTo>
                      <a:pt x="996" y="568"/>
                      <a:pt x="996" y="568"/>
                      <a:pt x="996" y="568"/>
                    </a:cubicBezTo>
                    <a:close/>
                    <a:moveTo>
                      <a:pt x="948" y="628"/>
                    </a:moveTo>
                    <a:cubicBezTo>
                      <a:pt x="995" y="667"/>
                      <a:pt x="995" y="667"/>
                      <a:pt x="995" y="667"/>
                    </a:cubicBezTo>
                    <a:cubicBezTo>
                      <a:pt x="948" y="706"/>
                      <a:pt x="948" y="706"/>
                      <a:pt x="948" y="706"/>
                    </a:cubicBezTo>
                    <a:lnTo>
                      <a:pt x="948" y="628"/>
                    </a:lnTo>
                    <a:close/>
                    <a:moveTo>
                      <a:pt x="948" y="750"/>
                    </a:moveTo>
                    <a:cubicBezTo>
                      <a:pt x="995" y="788"/>
                      <a:pt x="995" y="788"/>
                      <a:pt x="995" y="788"/>
                    </a:cubicBezTo>
                    <a:cubicBezTo>
                      <a:pt x="948" y="827"/>
                      <a:pt x="948" y="827"/>
                      <a:pt x="948" y="827"/>
                    </a:cubicBezTo>
                    <a:lnTo>
                      <a:pt x="948" y="750"/>
                    </a:lnTo>
                    <a:close/>
                    <a:moveTo>
                      <a:pt x="948" y="871"/>
                    </a:moveTo>
                    <a:cubicBezTo>
                      <a:pt x="995" y="910"/>
                      <a:pt x="995" y="910"/>
                      <a:pt x="995" y="910"/>
                    </a:cubicBezTo>
                    <a:cubicBezTo>
                      <a:pt x="948" y="948"/>
                      <a:pt x="948" y="948"/>
                      <a:pt x="948" y="948"/>
                    </a:cubicBezTo>
                    <a:lnTo>
                      <a:pt x="948" y="871"/>
                    </a:lnTo>
                    <a:close/>
                    <a:moveTo>
                      <a:pt x="948" y="992"/>
                    </a:moveTo>
                    <a:cubicBezTo>
                      <a:pt x="995" y="1031"/>
                      <a:pt x="995" y="1031"/>
                      <a:pt x="995" y="1031"/>
                    </a:cubicBezTo>
                    <a:cubicBezTo>
                      <a:pt x="948" y="1069"/>
                      <a:pt x="948" y="1069"/>
                      <a:pt x="948" y="1069"/>
                    </a:cubicBezTo>
                    <a:lnTo>
                      <a:pt x="948" y="992"/>
                    </a:lnTo>
                    <a:close/>
                    <a:moveTo>
                      <a:pt x="996" y="1009"/>
                    </a:moveTo>
                    <a:cubicBezTo>
                      <a:pt x="949" y="970"/>
                      <a:pt x="949" y="970"/>
                      <a:pt x="949" y="970"/>
                    </a:cubicBezTo>
                    <a:cubicBezTo>
                      <a:pt x="996" y="932"/>
                      <a:pt x="996" y="932"/>
                      <a:pt x="996" y="932"/>
                    </a:cubicBezTo>
                    <a:lnTo>
                      <a:pt x="996" y="1009"/>
                    </a:lnTo>
                    <a:close/>
                    <a:moveTo>
                      <a:pt x="996" y="888"/>
                    </a:moveTo>
                    <a:cubicBezTo>
                      <a:pt x="949" y="849"/>
                      <a:pt x="949" y="849"/>
                      <a:pt x="949" y="849"/>
                    </a:cubicBezTo>
                    <a:cubicBezTo>
                      <a:pt x="996" y="810"/>
                      <a:pt x="996" y="810"/>
                      <a:pt x="996" y="810"/>
                    </a:cubicBezTo>
                    <a:lnTo>
                      <a:pt x="996" y="888"/>
                    </a:lnTo>
                    <a:close/>
                    <a:moveTo>
                      <a:pt x="996" y="766"/>
                    </a:moveTo>
                    <a:cubicBezTo>
                      <a:pt x="949" y="728"/>
                      <a:pt x="949" y="728"/>
                      <a:pt x="949" y="728"/>
                    </a:cubicBezTo>
                    <a:cubicBezTo>
                      <a:pt x="996" y="689"/>
                      <a:pt x="996" y="689"/>
                      <a:pt x="996" y="689"/>
                    </a:cubicBezTo>
                    <a:lnTo>
                      <a:pt x="996" y="766"/>
                    </a:lnTo>
                    <a:close/>
                    <a:moveTo>
                      <a:pt x="948" y="585"/>
                    </a:moveTo>
                    <a:cubicBezTo>
                      <a:pt x="948" y="568"/>
                      <a:pt x="948" y="568"/>
                      <a:pt x="948" y="568"/>
                    </a:cubicBezTo>
                    <a:cubicBezTo>
                      <a:pt x="968" y="568"/>
                      <a:pt x="968" y="568"/>
                      <a:pt x="968" y="568"/>
                    </a:cubicBezTo>
                    <a:lnTo>
                      <a:pt x="948" y="585"/>
                    </a:lnTo>
                    <a:close/>
                    <a:moveTo>
                      <a:pt x="996" y="1080"/>
                    </a:moveTo>
                    <a:cubicBezTo>
                      <a:pt x="964" y="1080"/>
                      <a:pt x="964" y="1080"/>
                      <a:pt x="964" y="1080"/>
                    </a:cubicBezTo>
                    <a:cubicBezTo>
                      <a:pt x="996" y="1053"/>
                      <a:pt x="996" y="1053"/>
                      <a:pt x="996" y="1053"/>
                    </a:cubicBezTo>
                    <a:lnTo>
                      <a:pt x="996" y="1080"/>
                    </a:lnTo>
                    <a:close/>
                    <a:moveTo>
                      <a:pt x="1216" y="209"/>
                    </a:moveTo>
                    <a:cubicBezTo>
                      <a:pt x="1215" y="215"/>
                      <a:pt x="1218" y="221"/>
                      <a:pt x="1223" y="225"/>
                    </a:cubicBezTo>
                    <a:cubicBezTo>
                      <a:pt x="1332" y="303"/>
                      <a:pt x="1332" y="303"/>
                      <a:pt x="1332" y="303"/>
                    </a:cubicBezTo>
                    <a:cubicBezTo>
                      <a:pt x="1298" y="303"/>
                      <a:pt x="1298" y="303"/>
                      <a:pt x="1298" y="303"/>
                    </a:cubicBezTo>
                    <a:cubicBezTo>
                      <a:pt x="1297" y="303"/>
                      <a:pt x="1296" y="303"/>
                      <a:pt x="1295" y="303"/>
                    </a:cubicBezTo>
                    <a:cubicBezTo>
                      <a:pt x="1295" y="303"/>
                      <a:pt x="1295" y="303"/>
                      <a:pt x="1295" y="303"/>
                    </a:cubicBezTo>
                    <a:cubicBezTo>
                      <a:pt x="1069" y="303"/>
                      <a:pt x="1069" y="303"/>
                      <a:pt x="1069" y="303"/>
                    </a:cubicBezTo>
                    <a:cubicBezTo>
                      <a:pt x="1020" y="303"/>
                      <a:pt x="1020" y="303"/>
                      <a:pt x="1020" y="303"/>
                    </a:cubicBezTo>
                    <a:cubicBezTo>
                      <a:pt x="1017" y="303"/>
                      <a:pt x="1017" y="303"/>
                      <a:pt x="1017" y="303"/>
                    </a:cubicBezTo>
                    <a:cubicBezTo>
                      <a:pt x="984" y="54"/>
                      <a:pt x="984" y="54"/>
                      <a:pt x="984" y="54"/>
                    </a:cubicBezTo>
                    <a:cubicBezTo>
                      <a:pt x="1020" y="79"/>
                      <a:pt x="1020" y="79"/>
                      <a:pt x="1020" y="79"/>
                    </a:cubicBezTo>
                    <a:cubicBezTo>
                      <a:pt x="1022" y="81"/>
                      <a:pt x="1026" y="82"/>
                      <a:pt x="1029" y="82"/>
                    </a:cubicBezTo>
                    <a:cubicBezTo>
                      <a:pt x="1031" y="82"/>
                      <a:pt x="1034" y="81"/>
                      <a:pt x="1036" y="80"/>
                    </a:cubicBezTo>
                    <a:lnTo>
                      <a:pt x="1216" y="209"/>
                    </a:lnTo>
                    <a:close/>
                    <a:moveTo>
                      <a:pt x="1278" y="323"/>
                    </a:moveTo>
                    <a:cubicBezTo>
                      <a:pt x="1273" y="316"/>
                      <a:pt x="1273" y="316"/>
                      <a:pt x="1273" y="316"/>
                    </a:cubicBezTo>
                    <a:cubicBezTo>
                      <a:pt x="1280" y="316"/>
                      <a:pt x="1280" y="316"/>
                      <a:pt x="1280" y="316"/>
                    </a:cubicBezTo>
                    <a:cubicBezTo>
                      <a:pt x="1279" y="318"/>
                      <a:pt x="1278" y="320"/>
                      <a:pt x="1278" y="323"/>
                    </a:cubicBezTo>
                    <a:close/>
                    <a:moveTo>
                      <a:pt x="1230" y="344"/>
                    </a:moveTo>
                    <a:cubicBezTo>
                      <a:pt x="1207" y="316"/>
                      <a:pt x="1207" y="316"/>
                      <a:pt x="1207" y="316"/>
                    </a:cubicBezTo>
                    <a:cubicBezTo>
                      <a:pt x="1252" y="316"/>
                      <a:pt x="1252" y="316"/>
                      <a:pt x="1252" y="316"/>
                    </a:cubicBezTo>
                    <a:lnTo>
                      <a:pt x="1230" y="344"/>
                    </a:lnTo>
                    <a:close/>
                    <a:moveTo>
                      <a:pt x="1163" y="344"/>
                    </a:moveTo>
                    <a:cubicBezTo>
                      <a:pt x="1140" y="316"/>
                      <a:pt x="1140" y="316"/>
                      <a:pt x="1140" y="316"/>
                    </a:cubicBezTo>
                    <a:cubicBezTo>
                      <a:pt x="1186" y="316"/>
                      <a:pt x="1186" y="316"/>
                      <a:pt x="1186" y="316"/>
                    </a:cubicBezTo>
                    <a:lnTo>
                      <a:pt x="1163" y="344"/>
                    </a:lnTo>
                    <a:close/>
                    <a:moveTo>
                      <a:pt x="1097" y="344"/>
                    </a:moveTo>
                    <a:cubicBezTo>
                      <a:pt x="1074" y="316"/>
                      <a:pt x="1074" y="316"/>
                      <a:pt x="1074" y="316"/>
                    </a:cubicBezTo>
                    <a:cubicBezTo>
                      <a:pt x="1120" y="316"/>
                      <a:pt x="1120" y="316"/>
                      <a:pt x="1120" y="316"/>
                    </a:cubicBezTo>
                    <a:lnTo>
                      <a:pt x="1097" y="344"/>
                    </a:lnTo>
                    <a:close/>
                    <a:moveTo>
                      <a:pt x="847" y="149"/>
                    </a:moveTo>
                    <a:cubicBezTo>
                      <a:pt x="847" y="63"/>
                      <a:pt x="847" y="63"/>
                      <a:pt x="847" y="63"/>
                    </a:cubicBezTo>
                    <a:cubicBezTo>
                      <a:pt x="948" y="41"/>
                      <a:pt x="948" y="41"/>
                      <a:pt x="948" y="41"/>
                    </a:cubicBezTo>
                    <a:cubicBezTo>
                      <a:pt x="926" y="207"/>
                      <a:pt x="926" y="207"/>
                      <a:pt x="926" y="207"/>
                    </a:cubicBezTo>
                    <a:cubicBezTo>
                      <a:pt x="847" y="207"/>
                      <a:pt x="847" y="207"/>
                      <a:pt x="847" y="207"/>
                    </a:cubicBezTo>
                    <a:cubicBezTo>
                      <a:pt x="847" y="207"/>
                      <a:pt x="847" y="207"/>
                      <a:pt x="847" y="207"/>
                    </a:cubicBezTo>
                    <a:lnTo>
                      <a:pt x="847" y="149"/>
                    </a:lnTo>
                    <a:close/>
                    <a:moveTo>
                      <a:pt x="706" y="154"/>
                    </a:moveTo>
                    <a:cubicBezTo>
                      <a:pt x="706" y="194"/>
                      <a:pt x="706" y="194"/>
                      <a:pt x="706" y="194"/>
                    </a:cubicBezTo>
                    <a:cubicBezTo>
                      <a:pt x="706" y="210"/>
                      <a:pt x="706" y="210"/>
                      <a:pt x="706" y="210"/>
                    </a:cubicBezTo>
                    <a:cubicBezTo>
                      <a:pt x="706" y="210"/>
                      <a:pt x="706" y="210"/>
                      <a:pt x="706" y="210"/>
                    </a:cubicBezTo>
                    <a:cubicBezTo>
                      <a:pt x="706" y="210"/>
                      <a:pt x="706" y="210"/>
                      <a:pt x="706" y="210"/>
                    </a:cubicBezTo>
                    <a:cubicBezTo>
                      <a:pt x="705" y="210"/>
                      <a:pt x="705" y="210"/>
                      <a:pt x="705" y="210"/>
                    </a:cubicBezTo>
                    <a:cubicBezTo>
                      <a:pt x="683" y="211"/>
                      <a:pt x="683" y="211"/>
                      <a:pt x="683" y="211"/>
                    </a:cubicBezTo>
                    <a:cubicBezTo>
                      <a:pt x="595" y="214"/>
                      <a:pt x="595" y="214"/>
                      <a:pt x="595" y="214"/>
                    </a:cubicBezTo>
                    <a:cubicBezTo>
                      <a:pt x="595" y="198"/>
                      <a:pt x="595" y="198"/>
                      <a:pt x="595" y="198"/>
                    </a:cubicBezTo>
                    <a:cubicBezTo>
                      <a:pt x="595" y="158"/>
                      <a:pt x="595" y="158"/>
                      <a:pt x="595" y="158"/>
                    </a:cubicBezTo>
                    <a:cubicBezTo>
                      <a:pt x="595" y="120"/>
                      <a:pt x="595" y="120"/>
                      <a:pt x="595" y="120"/>
                    </a:cubicBezTo>
                    <a:cubicBezTo>
                      <a:pt x="706" y="95"/>
                      <a:pt x="706" y="95"/>
                      <a:pt x="706" y="95"/>
                    </a:cubicBezTo>
                    <a:lnTo>
                      <a:pt x="706" y="154"/>
                    </a:lnTo>
                    <a:close/>
                    <a:moveTo>
                      <a:pt x="524" y="217"/>
                    </a:moveTo>
                    <a:cubicBezTo>
                      <a:pt x="499" y="218"/>
                      <a:pt x="499" y="218"/>
                      <a:pt x="499" y="218"/>
                    </a:cubicBezTo>
                    <a:cubicBezTo>
                      <a:pt x="457" y="219"/>
                      <a:pt x="457" y="219"/>
                      <a:pt x="457" y="219"/>
                    </a:cubicBezTo>
                    <a:cubicBezTo>
                      <a:pt x="457" y="203"/>
                      <a:pt x="457" y="203"/>
                      <a:pt x="457" y="203"/>
                    </a:cubicBezTo>
                    <a:cubicBezTo>
                      <a:pt x="457" y="163"/>
                      <a:pt x="457" y="163"/>
                      <a:pt x="457" y="163"/>
                    </a:cubicBezTo>
                    <a:cubicBezTo>
                      <a:pt x="457" y="151"/>
                      <a:pt x="457" y="151"/>
                      <a:pt x="457" y="151"/>
                    </a:cubicBezTo>
                    <a:cubicBezTo>
                      <a:pt x="584" y="122"/>
                      <a:pt x="584" y="122"/>
                      <a:pt x="584" y="122"/>
                    </a:cubicBezTo>
                    <a:cubicBezTo>
                      <a:pt x="584" y="158"/>
                      <a:pt x="584" y="158"/>
                      <a:pt x="584" y="158"/>
                    </a:cubicBezTo>
                    <a:cubicBezTo>
                      <a:pt x="584" y="198"/>
                      <a:pt x="584" y="198"/>
                      <a:pt x="584" y="198"/>
                    </a:cubicBezTo>
                    <a:cubicBezTo>
                      <a:pt x="584" y="215"/>
                      <a:pt x="584" y="215"/>
                      <a:pt x="584" y="215"/>
                    </a:cubicBezTo>
                    <a:cubicBezTo>
                      <a:pt x="553" y="216"/>
                      <a:pt x="553" y="216"/>
                      <a:pt x="553" y="216"/>
                    </a:cubicBezTo>
                    <a:cubicBezTo>
                      <a:pt x="530" y="217"/>
                      <a:pt x="530" y="217"/>
                      <a:pt x="530" y="217"/>
                    </a:cubicBezTo>
                    <a:lnTo>
                      <a:pt x="524" y="217"/>
                    </a:lnTo>
                    <a:close/>
                    <a:moveTo>
                      <a:pt x="112" y="262"/>
                    </a:moveTo>
                    <a:cubicBezTo>
                      <a:pt x="78" y="261"/>
                      <a:pt x="78" y="261"/>
                      <a:pt x="78" y="261"/>
                    </a:cubicBezTo>
                    <a:cubicBezTo>
                      <a:pt x="65" y="250"/>
                      <a:pt x="65" y="250"/>
                      <a:pt x="65" y="250"/>
                    </a:cubicBezTo>
                    <a:cubicBezTo>
                      <a:pt x="124" y="248"/>
                      <a:pt x="124" y="248"/>
                      <a:pt x="124" y="248"/>
                    </a:cubicBezTo>
                    <a:lnTo>
                      <a:pt x="112" y="262"/>
                    </a:lnTo>
                    <a:close/>
                    <a:moveTo>
                      <a:pt x="95" y="232"/>
                    </a:moveTo>
                    <a:cubicBezTo>
                      <a:pt x="146" y="221"/>
                      <a:pt x="146" y="221"/>
                      <a:pt x="146" y="221"/>
                    </a:cubicBezTo>
                    <a:cubicBezTo>
                      <a:pt x="167" y="216"/>
                      <a:pt x="167" y="216"/>
                      <a:pt x="167" y="216"/>
                    </a:cubicBezTo>
                    <a:cubicBezTo>
                      <a:pt x="171" y="215"/>
                      <a:pt x="171" y="215"/>
                      <a:pt x="171" y="215"/>
                    </a:cubicBezTo>
                    <a:cubicBezTo>
                      <a:pt x="183" y="212"/>
                      <a:pt x="183" y="212"/>
                      <a:pt x="183" y="212"/>
                    </a:cubicBezTo>
                    <a:cubicBezTo>
                      <a:pt x="193" y="210"/>
                      <a:pt x="193" y="210"/>
                      <a:pt x="193" y="210"/>
                    </a:cubicBezTo>
                    <a:cubicBezTo>
                      <a:pt x="215" y="205"/>
                      <a:pt x="215" y="205"/>
                      <a:pt x="215" y="205"/>
                    </a:cubicBezTo>
                    <a:cubicBezTo>
                      <a:pt x="215" y="211"/>
                      <a:pt x="215" y="211"/>
                      <a:pt x="215" y="211"/>
                    </a:cubicBezTo>
                    <a:cubicBezTo>
                      <a:pt x="215" y="228"/>
                      <a:pt x="215" y="228"/>
                      <a:pt x="215" y="228"/>
                    </a:cubicBezTo>
                    <a:cubicBezTo>
                      <a:pt x="207" y="228"/>
                      <a:pt x="207" y="228"/>
                      <a:pt x="207" y="228"/>
                    </a:cubicBezTo>
                    <a:cubicBezTo>
                      <a:pt x="178" y="229"/>
                      <a:pt x="178" y="229"/>
                      <a:pt x="178" y="229"/>
                    </a:cubicBezTo>
                    <a:cubicBezTo>
                      <a:pt x="159" y="230"/>
                      <a:pt x="159" y="230"/>
                      <a:pt x="159" y="230"/>
                    </a:cubicBezTo>
                    <a:cubicBezTo>
                      <a:pt x="138" y="231"/>
                      <a:pt x="138" y="231"/>
                      <a:pt x="138" y="231"/>
                    </a:cubicBezTo>
                    <a:lnTo>
                      <a:pt x="95" y="232"/>
                    </a:lnTo>
                    <a:close/>
                    <a:moveTo>
                      <a:pt x="225" y="211"/>
                    </a:moveTo>
                    <a:cubicBezTo>
                      <a:pt x="225" y="203"/>
                      <a:pt x="225" y="203"/>
                      <a:pt x="225" y="203"/>
                    </a:cubicBezTo>
                    <a:cubicBezTo>
                      <a:pt x="320" y="182"/>
                      <a:pt x="320" y="182"/>
                      <a:pt x="320" y="182"/>
                    </a:cubicBezTo>
                    <a:cubicBezTo>
                      <a:pt x="320" y="207"/>
                      <a:pt x="320" y="207"/>
                      <a:pt x="320" y="207"/>
                    </a:cubicBezTo>
                    <a:cubicBezTo>
                      <a:pt x="320" y="219"/>
                      <a:pt x="320" y="219"/>
                      <a:pt x="320" y="219"/>
                    </a:cubicBezTo>
                    <a:cubicBezTo>
                      <a:pt x="320" y="224"/>
                      <a:pt x="320" y="224"/>
                      <a:pt x="320" y="224"/>
                    </a:cubicBezTo>
                    <a:cubicBezTo>
                      <a:pt x="316" y="224"/>
                      <a:pt x="316" y="224"/>
                      <a:pt x="316" y="224"/>
                    </a:cubicBezTo>
                    <a:cubicBezTo>
                      <a:pt x="225" y="228"/>
                      <a:pt x="225" y="228"/>
                      <a:pt x="225" y="228"/>
                    </a:cubicBezTo>
                    <a:lnTo>
                      <a:pt x="225" y="211"/>
                    </a:lnTo>
                    <a:close/>
                    <a:moveTo>
                      <a:pt x="331" y="207"/>
                    </a:moveTo>
                    <a:cubicBezTo>
                      <a:pt x="331" y="207"/>
                      <a:pt x="331" y="207"/>
                      <a:pt x="331" y="207"/>
                    </a:cubicBezTo>
                    <a:cubicBezTo>
                      <a:pt x="331" y="179"/>
                      <a:pt x="331" y="179"/>
                      <a:pt x="331" y="179"/>
                    </a:cubicBezTo>
                    <a:cubicBezTo>
                      <a:pt x="395" y="165"/>
                      <a:pt x="395" y="165"/>
                      <a:pt x="395" y="165"/>
                    </a:cubicBezTo>
                    <a:cubicBezTo>
                      <a:pt x="447" y="153"/>
                      <a:pt x="447" y="153"/>
                      <a:pt x="447" y="153"/>
                    </a:cubicBezTo>
                    <a:cubicBezTo>
                      <a:pt x="447" y="163"/>
                      <a:pt x="447" y="163"/>
                      <a:pt x="447" y="163"/>
                    </a:cubicBezTo>
                    <a:cubicBezTo>
                      <a:pt x="447" y="203"/>
                      <a:pt x="447" y="203"/>
                      <a:pt x="447" y="203"/>
                    </a:cubicBezTo>
                    <a:cubicBezTo>
                      <a:pt x="447" y="220"/>
                      <a:pt x="447" y="220"/>
                      <a:pt x="447" y="220"/>
                    </a:cubicBezTo>
                    <a:cubicBezTo>
                      <a:pt x="380" y="222"/>
                      <a:pt x="380" y="222"/>
                      <a:pt x="380" y="222"/>
                    </a:cubicBezTo>
                    <a:cubicBezTo>
                      <a:pt x="351" y="223"/>
                      <a:pt x="351" y="223"/>
                      <a:pt x="351" y="223"/>
                    </a:cubicBezTo>
                    <a:cubicBezTo>
                      <a:pt x="347" y="223"/>
                      <a:pt x="347" y="223"/>
                      <a:pt x="347" y="223"/>
                    </a:cubicBezTo>
                    <a:cubicBezTo>
                      <a:pt x="331" y="224"/>
                      <a:pt x="331" y="224"/>
                      <a:pt x="331" y="224"/>
                    </a:cubicBezTo>
                    <a:lnTo>
                      <a:pt x="331" y="207"/>
                    </a:lnTo>
                    <a:close/>
                    <a:moveTo>
                      <a:pt x="16" y="259"/>
                    </a:moveTo>
                    <a:cubicBezTo>
                      <a:pt x="16" y="252"/>
                      <a:pt x="16" y="252"/>
                      <a:pt x="16" y="252"/>
                    </a:cubicBezTo>
                    <a:cubicBezTo>
                      <a:pt x="46" y="251"/>
                      <a:pt x="46" y="251"/>
                      <a:pt x="46" y="251"/>
                    </a:cubicBezTo>
                    <a:cubicBezTo>
                      <a:pt x="57" y="260"/>
                      <a:pt x="57" y="260"/>
                      <a:pt x="57" y="260"/>
                    </a:cubicBezTo>
                    <a:lnTo>
                      <a:pt x="16" y="259"/>
                    </a:lnTo>
                    <a:close/>
                    <a:moveTo>
                      <a:pt x="131" y="263"/>
                    </a:moveTo>
                    <a:cubicBezTo>
                      <a:pt x="144" y="247"/>
                      <a:pt x="144" y="247"/>
                      <a:pt x="144" y="247"/>
                    </a:cubicBezTo>
                    <a:cubicBezTo>
                      <a:pt x="192" y="245"/>
                      <a:pt x="192" y="245"/>
                      <a:pt x="192" y="245"/>
                    </a:cubicBezTo>
                    <a:cubicBezTo>
                      <a:pt x="208" y="266"/>
                      <a:pt x="208" y="266"/>
                      <a:pt x="208" y="266"/>
                    </a:cubicBezTo>
                    <a:lnTo>
                      <a:pt x="131" y="263"/>
                    </a:lnTo>
                    <a:close/>
                    <a:moveTo>
                      <a:pt x="239" y="267"/>
                    </a:moveTo>
                    <a:cubicBezTo>
                      <a:pt x="221" y="244"/>
                      <a:pt x="221" y="244"/>
                      <a:pt x="221" y="244"/>
                    </a:cubicBezTo>
                    <a:cubicBezTo>
                      <a:pt x="302" y="242"/>
                      <a:pt x="302" y="242"/>
                      <a:pt x="302" y="242"/>
                    </a:cubicBezTo>
                    <a:cubicBezTo>
                      <a:pt x="280" y="268"/>
                      <a:pt x="280" y="268"/>
                      <a:pt x="280" y="268"/>
                    </a:cubicBezTo>
                    <a:lnTo>
                      <a:pt x="239" y="267"/>
                    </a:lnTo>
                    <a:close/>
                    <a:moveTo>
                      <a:pt x="309" y="269"/>
                    </a:moveTo>
                    <a:cubicBezTo>
                      <a:pt x="333" y="240"/>
                      <a:pt x="333" y="240"/>
                      <a:pt x="333" y="240"/>
                    </a:cubicBezTo>
                    <a:cubicBezTo>
                      <a:pt x="365" y="239"/>
                      <a:pt x="365" y="239"/>
                      <a:pt x="365" y="239"/>
                    </a:cubicBezTo>
                    <a:cubicBezTo>
                      <a:pt x="392" y="272"/>
                      <a:pt x="392" y="272"/>
                      <a:pt x="392" y="272"/>
                    </a:cubicBezTo>
                    <a:lnTo>
                      <a:pt x="309" y="269"/>
                    </a:lnTo>
                    <a:close/>
                    <a:moveTo>
                      <a:pt x="423" y="273"/>
                    </a:moveTo>
                    <a:cubicBezTo>
                      <a:pt x="394" y="238"/>
                      <a:pt x="394" y="238"/>
                      <a:pt x="394" y="238"/>
                    </a:cubicBezTo>
                    <a:cubicBezTo>
                      <a:pt x="485" y="235"/>
                      <a:pt x="485" y="235"/>
                      <a:pt x="485" y="235"/>
                    </a:cubicBezTo>
                    <a:cubicBezTo>
                      <a:pt x="453" y="274"/>
                      <a:pt x="453" y="274"/>
                      <a:pt x="453" y="274"/>
                    </a:cubicBezTo>
                    <a:lnTo>
                      <a:pt x="423" y="273"/>
                    </a:lnTo>
                    <a:close/>
                    <a:moveTo>
                      <a:pt x="482" y="275"/>
                    </a:moveTo>
                    <a:cubicBezTo>
                      <a:pt x="516" y="234"/>
                      <a:pt x="516" y="234"/>
                      <a:pt x="516" y="234"/>
                    </a:cubicBezTo>
                    <a:cubicBezTo>
                      <a:pt x="538" y="233"/>
                      <a:pt x="538" y="233"/>
                      <a:pt x="538" y="233"/>
                    </a:cubicBezTo>
                    <a:cubicBezTo>
                      <a:pt x="575" y="279"/>
                      <a:pt x="575" y="279"/>
                      <a:pt x="575" y="279"/>
                    </a:cubicBezTo>
                    <a:lnTo>
                      <a:pt x="482" y="275"/>
                    </a:lnTo>
                    <a:close/>
                    <a:moveTo>
                      <a:pt x="606" y="280"/>
                    </a:moveTo>
                    <a:cubicBezTo>
                      <a:pt x="567" y="232"/>
                      <a:pt x="567" y="232"/>
                      <a:pt x="567" y="232"/>
                    </a:cubicBezTo>
                    <a:cubicBezTo>
                      <a:pt x="669" y="228"/>
                      <a:pt x="669" y="228"/>
                      <a:pt x="669" y="228"/>
                    </a:cubicBezTo>
                    <a:cubicBezTo>
                      <a:pt x="626" y="281"/>
                      <a:pt x="626" y="281"/>
                      <a:pt x="626" y="281"/>
                    </a:cubicBezTo>
                    <a:lnTo>
                      <a:pt x="606" y="280"/>
                    </a:lnTo>
                    <a:close/>
                    <a:moveTo>
                      <a:pt x="655" y="282"/>
                    </a:moveTo>
                    <a:cubicBezTo>
                      <a:pt x="700" y="227"/>
                      <a:pt x="700" y="227"/>
                      <a:pt x="700" y="227"/>
                    </a:cubicBezTo>
                    <a:cubicBezTo>
                      <a:pt x="710" y="227"/>
                      <a:pt x="710" y="227"/>
                      <a:pt x="710" y="227"/>
                    </a:cubicBezTo>
                    <a:cubicBezTo>
                      <a:pt x="758" y="285"/>
                      <a:pt x="758" y="285"/>
                      <a:pt x="758" y="285"/>
                    </a:cubicBezTo>
                    <a:lnTo>
                      <a:pt x="655" y="282"/>
                    </a:lnTo>
                    <a:close/>
                    <a:moveTo>
                      <a:pt x="740" y="226"/>
                    </a:moveTo>
                    <a:cubicBezTo>
                      <a:pt x="773" y="225"/>
                      <a:pt x="773" y="225"/>
                      <a:pt x="773" y="225"/>
                    </a:cubicBezTo>
                    <a:cubicBezTo>
                      <a:pt x="773" y="267"/>
                      <a:pt x="773" y="267"/>
                      <a:pt x="773" y="267"/>
                    </a:cubicBezTo>
                    <a:lnTo>
                      <a:pt x="740" y="226"/>
                    </a:lnTo>
                    <a:close/>
                    <a:moveTo>
                      <a:pt x="790" y="207"/>
                    </a:moveTo>
                    <a:cubicBezTo>
                      <a:pt x="786" y="207"/>
                      <a:pt x="786" y="207"/>
                      <a:pt x="786" y="207"/>
                    </a:cubicBezTo>
                    <a:cubicBezTo>
                      <a:pt x="786" y="208"/>
                      <a:pt x="786" y="208"/>
                      <a:pt x="786" y="208"/>
                    </a:cubicBezTo>
                    <a:cubicBezTo>
                      <a:pt x="726" y="210"/>
                      <a:pt x="726" y="210"/>
                      <a:pt x="726" y="210"/>
                    </a:cubicBezTo>
                    <a:cubicBezTo>
                      <a:pt x="716" y="210"/>
                      <a:pt x="716" y="210"/>
                      <a:pt x="716" y="210"/>
                    </a:cubicBezTo>
                    <a:cubicBezTo>
                      <a:pt x="716" y="202"/>
                      <a:pt x="716" y="202"/>
                      <a:pt x="716" y="202"/>
                    </a:cubicBezTo>
                    <a:cubicBezTo>
                      <a:pt x="716" y="193"/>
                      <a:pt x="716" y="193"/>
                      <a:pt x="716" y="193"/>
                    </a:cubicBezTo>
                    <a:cubicBezTo>
                      <a:pt x="716" y="153"/>
                      <a:pt x="716" y="153"/>
                      <a:pt x="716" y="153"/>
                    </a:cubicBezTo>
                    <a:cubicBezTo>
                      <a:pt x="716" y="93"/>
                      <a:pt x="716" y="93"/>
                      <a:pt x="716" y="93"/>
                    </a:cubicBezTo>
                    <a:cubicBezTo>
                      <a:pt x="836" y="66"/>
                      <a:pt x="836" y="66"/>
                      <a:pt x="836" y="66"/>
                    </a:cubicBezTo>
                    <a:cubicBezTo>
                      <a:pt x="836" y="149"/>
                      <a:pt x="836" y="149"/>
                      <a:pt x="836" y="149"/>
                    </a:cubicBezTo>
                    <a:cubicBezTo>
                      <a:pt x="836" y="207"/>
                      <a:pt x="836" y="207"/>
                      <a:pt x="836" y="207"/>
                    </a:cubicBezTo>
                    <a:cubicBezTo>
                      <a:pt x="807" y="207"/>
                      <a:pt x="807" y="207"/>
                      <a:pt x="807" y="207"/>
                    </a:cubicBezTo>
                    <a:lnTo>
                      <a:pt x="790" y="207"/>
                    </a:lnTo>
                    <a:close/>
                    <a:moveTo>
                      <a:pt x="847" y="320"/>
                    </a:moveTo>
                    <a:cubicBezTo>
                      <a:pt x="848" y="319"/>
                      <a:pt x="848" y="319"/>
                      <a:pt x="848" y="319"/>
                    </a:cubicBezTo>
                    <a:cubicBezTo>
                      <a:pt x="867" y="319"/>
                      <a:pt x="867" y="319"/>
                      <a:pt x="867" y="319"/>
                    </a:cubicBezTo>
                    <a:cubicBezTo>
                      <a:pt x="867" y="357"/>
                      <a:pt x="867" y="357"/>
                      <a:pt x="867" y="357"/>
                    </a:cubicBezTo>
                    <a:cubicBezTo>
                      <a:pt x="847" y="357"/>
                      <a:pt x="847" y="357"/>
                      <a:pt x="847" y="357"/>
                    </a:cubicBezTo>
                    <a:cubicBezTo>
                      <a:pt x="837" y="357"/>
                      <a:pt x="837" y="357"/>
                      <a:pt x="837" y="357"/>
                    </a:cubicBezTo>
                    <a:cubicBezTo>
                      <a:pt x="828" y="343"/>
                      <a:pt x="828" y="343"/>
                      <a:pt x="828" y="343"/>
                    </a:cubicBezTo>
                    <a:lnTo>
                      <a:pt x="847" y="320"/>
                    </a:lnTo>
                    <a:close/>
                    <a:moveTo>
                      <a:pt x="867" y="394"/>
                    </a:moveTo>
                    <a:cubicBezTo>
                      <a:pt x="862" y="394"/>
                      <a:pt x="862" y="394"/>
                      <a:pt x="862" y="394"/>
                    </a:cubicBezTo>
                    <a:cubicBezTo>
                      <a:pt x="847" y="372"/>
                      <a:pt x="847" y="372"/>
                      <a:pt x="847" y="372"/>
                    </a:cubicBezTo>
                    <a:cubicBezTo>
                      <a:pt x="867" y="372"/>
                      <a:pt x="867" y="372"/>
                      <a:pt x="867" y="372"/>
                    </a:cubicBezTo>
                    <a:lnTo>
                      <a:pt x="867" y="394"/>
                    </a:lnTo>
                    <a:close/>
                    <a:moveTo>
                      <a:pt x="1069" y="346"/>
                    </a:moveTo>
                    <a:cubicBezTo>
                      <a:pt x="1069" y="320"/>
                      <a:pt x="1069" y="320"/>
                      <a:pt x="1069" y="320"/>
                    </a:cubicBezTo>
                    <a:cubicBezTo>
                      <a:pt x="1090" y="346"/>
                      <a:pt x="1090" y="346"/>
                      <a:pt x="1090" y="346"/>
                    </a:cubicBezTo>
                    <a:lnTo>
                      <a:pt x="1069" y="346"/>
                    </a:lnTo>
                    <a:close/>
                    <a:moveTo>
                      <a:pt x="1104" y="346"/>
                    </a:moveTo>
                    <a:cubicBezTo>
                      <a:pt x="1128" y="316"/>
                      <a:pt x="1128" y="316"/>
                      <a:pt x="1128" y="316"/>
                    </a:cubicBezTo>
                    <a:cubicBezTo>
                      <a:pt x="1132" y="316"/>
                      <a:pt x="1132" y="316"/>
                      <a:pt x="1132" y="316"/>
                    </a:cubicBezTo>
                    <a:cubicBezTo>
                      <a:pt x="1156" y="346"/>
                      <a:pt x="1156" y="346"/>
                      <a:pt x="1156" y="346"/>
                    </a:cubicBezTo>
                    <a:lnTo>
                      <a:pt x="1104" y="346"/>
                    </a:lnTo>
                    <a:close/>
                    <a:moveTo>
                      <a:pt x="1170" y="346"/>
                    </a:moveTo>
                    <a:cubicBezTo>
                      <a:pt x="1194" y="316"/>
                      <a:pt x="1194" y="316"/>
                      <a:pt x="1194" y="316"/>
                    </a:cubicBezTo>
                    <a:cubicBezTo>
                      <a:pt x="1199" y="316"/>
                      <a:pt x="1199" y="316"/>
                      <a:pt x="1199" y="316"/>
                    </a:cubicBezTo>
                    <a:cubicBezTo>
                      <a:pt x="1223" y="346"/>
                      <a:pt x="1223" y="346"/>
                      <a:pt x="1223" y="346"/>
                    </a:cubicBezTo>
                    <a:lnTo>
                      <a:pt x="1170" y="346"/>
                    </a:lnTo>
                    <a:close/>
                    <a:moveTo>
                      <a:pt x="1236" y="346"/>
                    </a:moveTo>
                    <a:cubicBezTo>
                      <a:pt x="1261" y="316"/>
                      <a:pt x="1261" y="316"/>
                      <a:pt x="1261" y="316"/>
                    </a:cubicBezTo>
                    <a:cubicBezTo>
                      <a:pt x="1265" y="316"/>
                      <a:pt x="1265" y="316"/>
                      <a:pt x="1265" y="316"/>
                    </a:cubicBezTo>
                    <a:cubicBezTo>
                      <a:pt x="1278" y="332"/>
                      <a:pt x="1278" y="332"/>
                      <a:pt x="1278" y="332"/>
                    </a:cubicBezTo>
                    <a:cubicBezTo>
                      <a:pt x="1278" y="339"/>
                      <a:pt x="1278" y="339"/>
                      <a:pt x="1278" y="339"/>
                    </a:cubicBezTo>
                    <a:cubicBezTo>
                      <a:pt x="1278" y="341"/>
                      <a:pt x="1279" y="344"/>
                      <a:pt x="1280" y="346"/>
                    </a:cubicBezTo>
                    <a:lnTo>
                      <a:pt x="1236" y="346"/>
                    </a:lnTo>
                    <a:close/>
                    <a:moveTo>
                      <a:pt x="1375" y="373"/>
                    </a:moveTo>
                    <a:cubicBezTo>
                      <a:pt x="1327" y="373"/>
                      <a:pt x="1327" y="373"/>
                      <a:pt x="1327" y="373"/>
                    </a:cubicBezTo>
                    <a:cubicBezTo>
                      <a:pt x="1327" y="359"/>
                      <a:pt x="1327" y="359"/>
                      <a:pt x="1327" y="359"/>
                    </a:cubicBezTo>
                    <a:cubicBezTo>
                      <a:pt x="1375" y="359"/>
                      <a:pt x="1375" y="359"/>
                      <a:pt x="1375" y="359"/>
                    </a:cubicBezTo>
                    <a:lnTo>
                      <a:pt x="1375" y="373"/>
                    </a:lnTo>
                    <a:close/>
                  </a:path>
                </a:pathLst>
              </a:custGeom>
              <a:grpFill/>
              <a:ln>
                <a:noFill/>
              </a:ln>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32" name="Freeform 44"/>
              <p:cNvSpPr>
                <a:spLocks/>
              </p:cNvSpPr>
              <p:nvPr/>
            </p:nvSpPr>
            <p:spPr bwMode="auto">
              <a:xfrm>
                <a:off x="-2309813" y="4560888"/>
                <a:ext cx="1101725" cy="165100"/>
              </a:xfrm>
              <a:custGeom>
                <a:avLst/>
                <a:gdLst>
                  <a:gd name="T0" fmla="*/ 290 w 294"/>
                  <a:gd name="T1" fmla="*/ 44 h 44"/>
                  <a:gd name="T2" fmla="*/ 292 w 294"/>
                  <a:gd name="T3" fmla="*/ 39 h 44"/>
                  <a:gd name="T4" fmla="*/ 253 w 294"/>
                  <a:gd name="T5" fmla="*/ 5 h 44"/>
                  <a:gd name="T6" fmla="*/ 240 w 294"/>
                  <a:gd name="T7" fmla="*/ 0 h 44"/>
                  <a:gd name="T8" fmla="*/ 54 w 294"/>
                  <a:gd name="T9" fmla="*/ 0 h 44"/>
                  <a:gd name="T10" fmla="*/ 40 w 294"/>
                  <a:gd name="T11" fmla="*/ 5 h 44"/>
                  <a:gd name="T12" fmla="*/ 2 w 294"/>
                  <a:gd name="T13" fmla="*/ 39 h 44"/>
                  <a:gd name="T14" fmla="*/ 4 w 294"/>
                  <a:gd name="T15" fmla="*/ 44 h 44"/>
                  <a:gd name="T16" fmla="*/ 290 w 294"/>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44">
                    <a:moveTo>
                      <a:pt x="290" y="44"/>
                    </a:moveTo>
                    <a:cubicBezTo>
                      <a:pt x="292" y="44"/>
                      <a:pt x="294" y="41"/>
                      <a:pt x="292" y="39"/>
                    </a:cubicBezTo>
                    <a:cubicBezTo>
                      <a:pt x="253" y="5"/>
                      <a:pt x="253" y="5"/>
                      <a:pt x="253" y="5"/>
                    </a:cubicBezTo>
                    <a:cubicBezTo>
                      <a:pt x="250" y="2"/>
                      <a:pt x="245" y="0"/>
                      <a:pt x="240" y="0"/>
                    </a:cubicBezTo>
                    <a:cubicBezTo>
                      <a:pt x="54" y="0"/>
                      <a:pt x="54" y="0"/>
                      <a:pt x="54" y="0"/>
                    </a:cubicBezTo>
                    <a:cubicBezTo>
                      <a:pt x="49" y="0"/>
                      <a:pt x="44" y="2"/>
                      <a:pt x="40" y="5"/>
                    </a:cubicBezTo>
                    <a:cubicBezTo>
                      <a:pt x="2" y="39"/>
                      <a:pt x="2" y="39"/>
                      <a:pt x="2" y="39"/>
                    </a:cubicBezTo>
                    <a:cubicBezTo>
                      <a:pt x="0" y="41"/>
                      <a:pt x="1" y="44"/>
                      <a:pt x="4" y="44"/>
                    </a:cubicBezTo>
                    <a:lnTo>
                      <a:pt x="290" y="44"/>
                    </a:lnTo>
                    <a:close/>
                  </a:path>
                </a:pathLst>
              </a:custGeom>
              <a:grpFill/>
              <a:ln>
                <a:noFill/>
              </a:ln>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33" name="Freeform 45"/>
              <p:cNvSpPr>
                <a:spLocks/>
              </p:cNvSpPr>
              <p:nvPr/>
            </p:nvSpPr>
            <p:spPr bwMode="auto">
              <a:xfrm>
                <a:off x="-2400300" y="4770438"/>
                <a:ext cx="1255713" cy="74613"/>
              </a:xfrm>
              <a:custGeom>
                <a:avLst/>
                <a:gdLst>
                  <a:gd name="T0" fmla="*/ 335 w 335"/>
                  <a:gd name="T1" fmla="*/ 16 h 20"/>
                  <a:gd name="T2" fmla="*/ 335 w 335"/>
                  <a:gd name="T3" fmla="*/ 4 h 20"/>
                  <a:gd name="T4" fmla="*/ 331 w 335"/>
                  <a:gd name="T5" fmla="*/ 0 h 20"/>
                  <a:gd name="T6" fmla="*/ 4 w 335"/>
                  <a:gd name="T7" fmla="*/ 0 h 20"/>
                  <a:gd name="T8" fmla="*/ 0 w 335"/>
                  <a:gd name="T9" fmla="*/ 4 h 20"/>
                  <a:gd name="T10" fmla="*/ 0 w 335"/>
                  <a:gd name="T11" fmla="*/ 16 h 20"/>
                  <a:gd name="T12" fmla="*/ 4 w 335"/>
                  <a:gd name="T13" fmla="*/ 20 h 20"/>
                  <a:gd name="T14" fmla="*/ 331 w 335"/>
                  <a:gd name="T15" fmla="*/ 20 h 20"/>
                  <a:gd name="T16" fmla="*/ 335 w 335"/>
                  <a:gd name="T17"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5" h="20">
                    <a:moveTo>
                      <a:pt x="335" y="16"/>
                    </a:moveTo>
                    <a:cubicBezTo>
                      <a:pt x="335" y="4"/>
                      <a:pt x="335" y="4"/>
                      <a:pt x="335" y="4"/>
                    </a:cubicBezTo>
                    <a:cubicBezTo>
                      <a:pt x="335" y="1"/>
                      <a:pt x="333" y="0"/>
                      <a:pt x="331" y="0"/>
                    </a:cubicBezTo>
                    <a:cubicBezTo>
                      <a:pt x="4" y="0"/>
                      <a:pt x="4" y="0"/>
                      <a:pt x="4" y="0"/>
                    </a:cubicBezTo>
                    <a:cubicBezTo>
                      <a:pt x="2" y="0"/>
                      <a:pt x="0" y="1"/>
                      <a:pt x="0" y="4"/>
                    </a:cubicBezTo>
                    <a:cubicBezTo>
                      <a:pt x="0" y="16"/>
                      <a:pt x="0" y="16"/>
                      <a:pt x="0" y="16"/>
                    </a:cubicBezTo>
                    <a:cubicBezTo>
                      <a:pt x="0" y="19"/>
                      <a:pt x="2" y="20"/>
                      <a:pt x="4" y="20"/>
                    </a:cubicBezTo>
                    <a:cubicBezTo>
                      <a:pt x="331" y="20"/>
                      <a:pt x="331" y="20"/>
                      <a:pt x="331" y="20"/>
                    </a:cubicBezTo>
                    <a:cubicBezTo>
                      <a:pt x="333" y="20"/>
                      <a:pt x="335" y="19"/>
                      <a:pt x="335" y="16"/>
                    </a:cubicBezTo>
                    <a:close/>
                  </a:path>
                </a:pathLst>
              </a:custGeom>
              <a:grpFill/>
              <a:ln>
                <a:noFill/>
              </a:ln>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34" name="Freeform 46"/>
              <p:cNvSpPr>
                <a:spLocks/>
              </p:cNvSpPr>
              <p:nvPr/>
            </p:nvSpPr>
            <p:spPr bwMode="auto">
              <a:xfrm>
                <a:off x="-5168900" y="1524000"/>
                <a:ext cx="106363" cy="104775"/>
              </a:xfrm>
              <a:custGeom>
                <a:avLst/>
                <a:gdLst>
                  <a:gd name="T0" fmla="*/ 21 w 28"/>
                  <a:gd name="T1" fmla="*/ 2 h 28"/>
                  <a:gd name="T2" fmla="*/ 14 w 28"/>
                  <a:gd name="T3" fmla="*/ 0 h 28"/>
                  <a:gd name="T4" fmla="*/ 0 w 28"/>
                  <a:gd name="T5" fmla="*/ 14 h 28"/>
                  <a:gd name="T6" fmla="*/ 14 w 28"/>
                  <a:gd name="T7" fmla="*/ 28 h 28"/>
                  <a:gd name="T8" fmla="*/ 28 w 28"/>
                  <a:gd name="T9" fmla="*/ 14 h 28"/>
                  <a:gd name="T10" fmla="*/ 27 w 28"/>
                  <a:gd name="T11" fmla="*/ 10 h 28"/>
                  <a:gd name="T12" fmla="*/ 21 w 28"/>
                  <a:gd name="T13" fmla="*/ 2 h 28"/>
                </a:gdLst>
                <a:ahLst/>
                <a:cxnLst>
                  <a:cxn ang="0">
                    <a:pos x="T0" y="T1"/>
                  </a:cxn>
                  <a:cxn ang="0">
                    <a:pos x="T2" y="T3"/>
                  </a:cxn>
                  <a:cxn ang="0">
                    <a:pos x="T4" y="T5"/>
                  </a:cxn>
                  <a:cxn ang="0">
                    <a:pos x="T6" y="T7"/>
                  </a:cxn>
                  <a:cxn ang="0">
                    <a:pos x="T8" y="T9"/>
                  </a:cxn>
                  <a:cxn ang="0">
                    <a:pos x="T10" y="T11"/>
                  </a:cxn>
                  <a:cxn ang="0">
                    <a:pos x="T12" y="T13"/>
                  </a:cxn>
                </a:cxnLst>
                <a:rect l="0" t="0" r="r" b="b"/>
                <a:pathLst>
                  <a:path w="28" h="28">
                    <a:moveTo>
                      <a:pt x="21" y="2"/>
                    </a:moveTo>
                    <a:cubicBezTo>
                      <a:pt x="19" y="0"/>
                      <a:pt x="16" y="0"/>
                      <a:pt x="14" y="0"/>
                    </a:cubicBezTo>
                    <a:cubicBezTo>
                      <a:pt x="6" y="0"/>
                      <a:pt x="0" y="6"/>
                      <a:pt x="0" y="14"/>
                    </a:cubicBezTo>
                    <a:cubicBezTo>
                      <a:pt x="0" y="22"/>
                      <a:pt x="6" y="28"/>
                      <a:pt x="14" y="28"/>
                    </a:cubicBezTo>
                    <a:cubicBezTo>
                      <a:pt x="22" y="28"/>
                      <a:pt x="28" y="22"/>
                      <a:pt x="28" y="14"/>
                    </a:cubicBezTo>
                    <a:cubicBezTo>
                      <a:pt x="28" y="13"/>
                      <a:pt x="28" y="11"/>
                      <a:pt x="27" y="10"/>
                    </a:cubicBezTo>
                    <a:cubicBezTo>
                      <a:pt x="26" y="7"/>
                      <a:pt x="24" y="4"/>
                      <a:pt x="2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35" name="Freeform 47"/>
              <p:cNvSpPr>
                <a:spLocks/>
              </p:cNvSpPr>
              <p:nvPr/>
            </p:nvSpPr>
            <p:spPr bwMode="auto">
              <a:xfrm>
                <a:off x="-4792663" y="1524000"/>
                <a:ext cx="107950" cy="104775"/>
              </a:xfrm>
              <a:custGeom>
                <a:avLst/>
                <a:gdLst>
                  <a:gd name="T0" fmla="*/ 21 w 29"/>
                  <a:gd name="T1" fmla="*/ 1 h 28"/>
                  <a:gd name="T2" fmla="*/ 14 w 29"/>
                  <a:gd name="T3" fmla="*/ 0 h 28"/>
                  <a:gd name="T4" fmla="*/ 9 w 29"/>
                  <a:gd name="T5" fmla="*/ 1 h 28"/>
                  <a:gd name="T6" fmla="*/ 0 w 29"/>
                  <a:gd name="T7" fmla="*/ 14 h 28"/>
                  <a:gd name="T8" fmla="*/ 14 w 29"/>
                  <a:gd name="T9" fmla="*/ 28 h 28"/>
                  <a:gd name="T10" fmla="*/ 29 w 29"/>
                  <a:gd name="T11" fmla="*/ 14 h 28"/>
                  <a:gd name="T12" fmla="*/ 21 w 29"/>
                  <a:gd name="T13" fmla="*/ 1 h 28"/>
                </a:gdLst>
                <a:ahLst/>
                <a:cxnLst>
                  <a:cxn ang="0">
                    <a:pos x="T0" y="T1"/>
                  </a:cxn>
                  <a:cxn ang="0">
                    <a:pos x="T2" y="T3"/>
                  </a:cxn>
                  <a:cxn ang="0">
                    <a:pos x="T4" y="T5"/>
                  </a:cxn>
                  <a:cxn ang="0">
                    <a:pos x="T6" y="T7"/>
                  </a:cxn>
                  <a:cxn ang="0">
                    <a:pos x="T8" y="T9"/>
                  </a:cxn>
                  <a:cxn ang="0">
                    <a:pos x="T10" y="T11"/>
                  </a:cxn>
                  <a:cxn ang="0">
                    <a:pos x="T12" y="T13"/>
                  </a:cxn>
                </a:cxnLst>
                <a:rect l="0" t="0" r="r" b="b"/>
                <a:pathLst>
                  <a:path w="29" h="28">
                    <a:moveTo>
                      <a:pt x="21" y="1"/>
                    </a:moveTo>
                    <a:cubicBezTo>
                      <a:pt x="19" y="0"/>
                      <a:pt x="17" y="0"/>
                      <a:pt x="14" y="0"/>
                    </a:cubicBezTo>
                    <a:cubicBezTo>
                      <a:pt x="12" y="0"/>
                      <a:pt x="11" y="0"/>
                      <a:pt x="9" y="1"/>
                    </a:cubicBezTo>
                    <a:cubicBezTo>
                      <a:pt x="4" y="3"/>
                      <a:pt x="0" y="8"/>
                      <a:pt x="0" y="14"/>
                    </a:cubicBezTo>
                    <a:cubicBezTo>
                      <a:pt x="0" y="22"/>
                      <a:pt x="7" y="28"/>
                      <a:pt x="14" y="28"/>
                    </a:cubicBezTo>
                    <a:cubicBezTo>
                      <a:pt x="22" y="28"/>
                      <a:pt x="29" y="22"/>
                      <a:pt x="29" y="14"/>
                    </a:cubicBezTo>
                    <a:cubicBezTo>
                      <a:pt x="29" y="8"/>
                      <a:pt x="25" y="4"/>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36" name="Freeform 48"/>
              <p:cNvSpPr>
                <a:spLocks/>
              </p:cNvSpPr>
              <p:nvPr/>
            </p:nvSpPr>
            <p:spPr bwMode="auto">
              <a:xfrm>
                <a:off x="-4995863" y="1706563"/>
                <a:ext cx="134938" cy="214313"/>
              </a:xfrm>
              <a:custGeom>
                <a:avLst/>
                <a:gdLst>
                  <a:gd name="T0" fmla="*/ 9 w 36"/>
                  <a:gd name="T1" fmla="*/ 4 h 57"/>
                  <a:gd name="T2" fmla="*/ 9 w 36"/>
                  <a:gd name="T3" fmla="*/ 3 h 57"/>
                  <a:gd name="T4" fmla="*/ 9 w 36"/>
                  <a:gd name="T5" fmla="*/ 0 h 57"/>
                  <a:gd name="T6" fmla="*/ 0 w 36"/>
                  <a:gd name="T7" fmla="*/ 9 h 57"/>
                  <a:gd name="T8" fmla="*/ 0 w 36"/>
                  <a:gd name="T9" fmla="*/ 45 h 57"/>
                  <a:gd name="T10" fmla="*/ 11 w 36"/>
                  <a:gd name="T11" fmla="*/ 54 h 57"/>
                  <a:gd name="T12" fmla="*/ 24 w 36"/>
                  <a:gd name="T13" fmla="*/ 54 h 57"/>
                  <a:gd name="T14" fmla="*/ 24 w 36"/>
                  <a:gd name="T15" fmla="*/ 57 h 57"/>
                  <a:gd name="T16" fmla="*/ 24 w 36"/>
                  <a:gd name="T17" fmla="*/ 54 h 57"/>
                  <a:gd name="T18" fmla="*/ 36 w 36"/>
                  <a:gd name="T19" fmla="*/ 45 h 57"/>
                  <a:gd name="T20" fmla="*/ 36 w 36"/>
                  <a:gd name="T21" fmla="*/ 9 h 57"/>
                  <a:gd name="T22" fmla="*/ 27 w 36"/>
                  <a:gd name="T23" fmla="*/ 0 h 57"/>
                  <a:gd name="T24" fmla="*/ 27 w 36"/>
                  <a:gd name="T25" fmla="*/ 3 h 57"/>
                  <a:gd name="T26" fmla="*/ 27 w 36"/>
                  <a:gd name="T27" fmla="*/ 4 h 57"/>
                  <a:gd name="T28" fmla="*/ 27 w 36"/>
                  <a:gd name="T29" fmla="*/ 5 h 57"/>
                  <a:gd name="T30" fmla="*/ 27 w 36"/>
                  <a:gd name="T31" fmla="*/ 14 h 57"/>
                  <a:gd name="T32" fmla="*/ 27 w 36"/>
                  <a:gd name="T33" fmla="*/ 16 h 57"/>
                  <a:gd name="T34" fmla="*/ 27 w 36"/>
                  <a:gd name="T35" fmla="*/ 38 h 57"/>
                  <a:gd name="T36" fmla="*/ 21 w 36"/>
                  <a:gd name="T37" fmla="*/ 45 h 57"/>
                  <a:gd name="T38" fmla="*/ 15 w 36"/>
                  <a:gd name="T39" fmla="*/ 45 h 57"/>
                  <a:gd name="T40" fmla="*/ 8 w 36"/>
                  <a:gd name="T41" fmla="*/ 38 h 57"/>
                  <a:gd name="T42" fmla="*/ 9 w 36"/>
                  <a:gd name="T43" fmla="*/ 16 h 57"/>
                  <a:gd name="T44" fmla="*/ 9 w 36"/>
                  <a:gd name="T45" fmla="*/ 15 h 57"/>
                  <a:gd name="T46" fmla="*/ 9 w 36"/>
                  <a:gd name="T47" fmla="*/ 6 h 57"/>
                  <a:gd name="T48" fmla="*/ 9 w 36"/>
                  <a:gd name="T49" fmla="*/ 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57">
                    <a:moveTo>
                      <a:pt x="9" y="4"/>
                    </a:moveTo>
                    <a:cubicBezTo>
                      <a:pt x="9" y="3"/>
                      <a:pt x="9" y="3"/>
                      <a:pt x="9" y="3"/>
                    </a:cubicBezTo>
                    <a:cubicBezTo>
                      <a:pt x="9" y="0"/>
                      <a:pt x="9" y="0"/>
                      <a:pt x="9" y="0"/>
                    </a:cubicBezTo>
                    <a:cubicBezTo>
                      <a:pt x="4" y="1"/>
                      <a:pt x="0" y="5"/>
                      <a:pt x="0" y="9"/>
                    </a:cubicBezTo>
                    <a:cubicBezTo>
                      <a:pt x="0" y="45"/>
                      <a:pt x="0" y="45"/>
                      <a:pt x="0" y="45"/>
                    </a:cubicBezTo>
                    <a:cubicBezTo>
                      <a:pt x="0" y="50"/>
                      <a:pt x="5" y="54"/>
                      <a:pt x="11" y="54"/>
                    </a:cubicBezTo>
                    <a:cubicBezTo>
                      <a:pt x="24" y="54"/>
                      <a:pt x="24" y="54"/>
                      <a:pt x="24" y="54"/>
                    </a:cubicBezTo>
                    <a:cubicBezTo>
                      <a:pt x="24" y="57"/>
                      <a:pt x="24" y="57"/>
                      <a:pt x="24" y="57"/>
                    </a:cubicBezTo>
                    <a:cubicBezTo>
                      <a:pt x="24" y="54"/>
                      <a:pt x="24" y="54"/>
                      <a:pt x="24" y="54"/>
                    </a:cubicBezTo>
                    <a:cubicBezTo>
                      <a:pt x="30" y="54"/>
                      <a:pt x="36" y="50"/>
                      <a:pt x="36" y="45"/>
                    </a:cubicBezTo>
                    <a:cubicBezTo>
                      <a:pt x="36" y="9"/>
                      <a:pt x="36" y="9"/>
                      <a:pt x="36" y="9"/>
                    </a:cubicBezTo>
                    <a:cubicBezTo>
                      <a:pt x="36" y="5"/>
                      <a:pt x="32" y="1"/>
                      <a:pt x="27" y="0"/>
                    </a:cubicBezTo>
                    <a:cubicBezTo>
                      <a:pt x="27" y="3"/>
                      <a:pt x="27" y="3"/>
                      <a:pt x="27" y="3"/>
                    </a:cubicBezTo>
                    <a:cubicBezTo>
                      <a:pt x="27" y="4"/>
                      <a:pt x="27" y="4"/>
                      <a:pt x="27" y="4"/>
                    </a:cubicBezTo>
                    <a:cubicBezTo>
                      <a:pt x="27" y="5"/>
                      <a:pt x="27" y="5"/>
                      <a:pt x="27" y="5"/>
                    </a:cubicBezTo>
                    <a:cubicBezTo>
                      <a:pt x="27" y="14"/>
                      <a:pt x="27" y="14"/>
                      <a:pt x="27" y="14"/>
                    </a:cubicBezTo>
                    <a:cubicBezTo>
                      <a:pt x="27" y="15"/>
                      <a:pt x="27" y="15"/>
                      <a:pt x="27" y="16"/>
                    </a:cubicBezTo>
                    <a:cubicBezTo>
                      <a:pt x="27" y="38"/>
                      <a:pt x="27" y="38"/>
                      <a:pt x="27" y="38"/>
                    </a:cubicBezTo>
                    <a:cubicBezTo>
                      <a:pt x="27" y="42"/>
                      <a:pt x="24" y="45"/>
                      <a:pt x="21" y="45"/>
                    </a:cubicBezTo>
                    <a:cubicBezTo>
                      <a:pt x="15" y="45"/>
                      <a:pt x="15" y="45"/>
                      <a:pt x="15" y="45"/>
                    </a:cubicBezTo>
                    <a:cubicBezTo>
                      <a:pt x="11" y="45"/>
                      <a:pt x="8" y="42"/>
                      <a:pt x="8" y="38"/>
                    </a:cubicBezTo>
                    <a:cubicBezTo>
                      <a:pt x="9" y="16"/>
                      <a:pt x="9" y="16"/>
                      <a:pt x="9" y="16"/>
                    </a:cubicBezTo>
                    <a:cubicBezTo>
                      <a:pt x="9" y="16"/>
                      <a:pt x="9" y="15"/>
                      <a:pt x="9" y="15"/>
                    </a:cubicBezTo>
                    <a:cubicBezTo>
                      <a:pt x="9" y="6"/>
                      <a:pt x="9" y="6"/>
                      <a:pt x="9" y="6"/>
                    </a:cubicBezTo>
                    <a:lnTo>
                      <a:pt x="9"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37" name="Freeform 49"/>
              <p:cNvSpPr>
                <a:spLocks/>
              </p:cNvSpPr>
              <p:nvPr/>
            </p:nvSpPr>
            <p:spPr bwMode="auto">
              <a:xfrm>
                <a:off x="-4954588" y="1601788"/>
                <a:ext cx="52388" cy="187325"/>
              </a:xfrm>
              <a:custGeom>
                <a:avLst/>
                <a:gdLst>
                  <a:gd name="T0" fmla="*/ 7 w 14"/>
                  <a:gd name="T1" fmla="*/ 50 h 50"/>
                  <a:gd name="T2" fmla="*/ 13 w 14"/>
                  <a:gd name="T3" fmla="*/ 43 h 50"/>
                  <a:gd name="T4" fmla="*/ 13 w 14"/>
                  <a:gd name="T5" fmla="*/ 38 h 50"/>
                  <a:gd name="T6" fmla="*/ 13 w 14"/>
                  <a:gd name="T7" fmla="*/ 32 h 50"/>
                  <a:gd name="T8" fmla="*/ 13 w 14"/>
                  <a:gd name="T9" fmla="*/ 31 h 50"/>
                  <a:gd name="T10" fmla="*/ 13 w 14"/>
                  <a:gd name="T11" fmla="*/ 30 h 50"/>
                  <a:gd name="T12" fmla="*/ 13 w 14"/>
                  <a:gd name="T13" fmla="*/ 28 h 50"/>
                  <a:gd name="T14" fmla="*/ 13 w 14"/>
                  <a:gd name="T15" fmla="*/ 25 h 50"/>
                  <a:gd name="T16" fmla="*/ 13 w 14"/>
                  <a:gd name="T17" fmla="*/ 22 h 50"/>
                  <a:gd name="T18" fmla="*/ 13 w 14"/>
                  <a:gd name="T19" fmla="*/ 18 h 50"/>
                  <a:gd name="T20" fmla="*/ 14 w 14"/>
                  <a:gd name="T21" fmla="*/ 7 h 50"/>
                  <a:gd name="T22" fmla="*/ 7 w 14"/>
                  <a:gd name="T23" fmla="*/ 0 h 50"/>
                  <a:gd name="T24" fmla="*/ 7 w 14"/>
                  <a:gd name="T25" fmla="*/ 0 h 50"/>
                  <a:gd name="T26" fmla="*/ 0 w 14"/>
                  <a:gd name="T27" fmla="*/ 7 h 50"/>
                  <a:gd name="T28" fmla="*/ 0 w 14"/>
                  <a:gd name="T29" fmla="*/ 18 h 50"/>
                  <a:gd name="T30" fmla="*/ 0 w 14"/>
                  <a:gd name="T31" fmla="*/ 22 h 50"/>
                  <a:gd name="T32" fmla="*/ 0 w 14"/>
                  <a:gd name="T33" fmla="*/ 25 h 50"/>
                  <a:gd name="T34" fmla="*/ 0 w 14"/>
                  <a:gd name="T35" fmla="*/ 28 h 50"/>
                  <a:gd name="T36" fmla="*/ 0 w 14"/>
                  <a:gd name="T37" fmla="*/ 30 h 50"/>
                  <a:gd name="T38" fmla="*/ 0 w 14"/>
                  <a:gd name="T39" fmla="*/ 31 h 50"/>
                  <a:gd name="T40" fmla="*/ 0 w 14"/>
                  <a:gd name="T41" fmla="*/ 32 h 50"/>
                  <a:gd name="T42" fmla="*/ 0 w 14"/>
                  <a:gd name="T43" fmla="*/ 38 h 50"/>
                  <a:gd name="T44" fmla="*/ 0 w 14"/>
                  <a:gd name="T45" fmla="*/ 43 h 50"/>
                  <a:gd name="T46" fmla="*/ 7 w 14"/>
                  <a:gd name="T47" fmla="*/ 50 h 50"/>
                  <a:gd name="T48" fmla="*/ 7 w 14"/>
                  <a:gd name="T4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50">
                    <a:moveTo>
                      <a:pt x="7" y="50"/>
                    </a:moveTo>
                    <a:cubicBezTo>
                      <a:pt x="10" y="50"/>
                      <a:pt x="13" y="47"/>
                      <a:pt x="13" y="43"/>
                    </a:cubicBezTo>
                    <a:cubicBezTo>
                      <a:pt x="13" y="38"/>
                      <a:pt x="13" y="38"/>
                      <a:pt x="13" y="38"/>
                    </a:cubicBezTo>
                    <a:cubicBezTo>
                      <a:pt x="13" y="32"/>
                      <a:pt x="13" y="32"/>
                      <a:pt x="13" y="32"/>
                    </a:cubicBezTo>
                    <a:cubicBezTo>
                      <a:pt x="13" y="31"/>
                      <a:pt x="13" y="31"/>
                      <a:pt x="13" y="31"/>
                    </a:cubicBezTo>
                    <a:cubicBezTo>
                      <a:pt x="13" y="30"/>
                      <a:pt x="13" y="30"/>
                      <a:pt x="13" y="30"/>
                    </a:cubicBezTo>
                    <a:cubicBezTo>
                      <a:pt x="13" y="28"/>
                      <a:pt x="13" y="28"/>
                      <a:pt x="13" y="28"/>
                    </a:cubicBezTo>
                    <a:cubicBezTo>
                      <a:pt x="13" y="25"/>
                      <a:pt x="13" y="25"/>
                      <a:pt x="13" y="25"/>
                    </a:cubicBezTo>
                    <a:cubicBezTo>
                      <a:pt x="13" y="22"/>
                      <a:pt x="13" y="22"/>
                      <a:pt x="13" y="22"/>
                    </a:cubicBezTo>
                    <a:cubicBezTo>
                      <a:pt x="13" y="18"/>
                      <a:pt x="13" y="18"/>
                      <a:pt x="13" y="18"/>
                    </a:cubicBezTo>
                    <a:cubicBezTo>
                      <a:pt x="14" y="7"/>
                      <a:pt x="14" y="7"/>
                      <a:pt x="14" y="7"/>
                    </a:cubicBezTo>
                    <a:cubicBezTo>
                      <a:pt x="14" y="3"/>
                      <a:pt x="11" y="0"/>
                      <a:pt x="7" y="0"/>
                    </a:cubicBezTo>
                    <a:cubicBezTo>
                      <a:pt x="7" y="0"/>
                      <a:pt x="7" y="0"/>
                      <a:pt x="7" y="0"/>
                    </a:cubicBezTo>
                    <a:cubicBezTo>
                      <a:pt x="3" y="0"/>
                      <a:pt x="0" y="3"/>
                      <a:pt x="0" y="7"/>
                    </a:cubicBezTo>
                    <a:cubicBezTo>
                      <a:pt x="0" y="18"/>
                      <a:pt x="0" y="18"/>
                      <a:pt x="0" y="18"/>
                    </a:cubicBezTo>
                    <a:cubicBezTo>
                      <a:pt x="0" y="22"/>
                      <a:pt x="0" y="22"/>
                      <a:pt x="0" y="22"/>
                    </a:cubicBezTo>
                    <a:cubicBezTo>
                      <a:pt x="0" y="25"/>
                      <a:pt x="0" y="25"/>
                      <a:pt x="0" y="25"/>
                    </a:cubicBezTo>
                    <a:cubicBezTo>
                      <a:pt x="0" y="28"/>
                      <a:pt x="0" y="28"/>
                      <a:pt x="0" y="28"/>
                    </a:cubicBezTo>
                    <a:cubicBezTo>
                      <a:pt x="0" y="30"/>
                      <a:pt x="0" y="30"/>
                      <a:pt x="0" y="30"/>
                    </a:cubicBezTo>
                    <a:cubicBezTo>
                      <a:pt x="0" y="31"/>
                      <a:pt x="0" y="31"/>
                      <a:pt x="0" y="31"/>
                    </a:cubicBezTo>
                    <a:cubicBezTo>
                      <a:pt x="0" y="32"/>
                      <a:pt x="0" y="32"/>
                      <a:pt x="0" y="32"/>
                    </a:cubicBezTo>
                    <a:cubicBezTo>
                      <a:pt x="0" y="38"/>
                      <a:pt x="0" y="38"/>
                      <a:pt x="0" y="38"/>
                    </a:cubicBezTo>
                    <a:cubicBezTo>
                      <a:pt x="0" y="43"/>
                      <a:pt x="0" y="43"/>
                      <a:pt x="0" y="43"/>
                    </a:cubicBezTo>
                    <a:cubicBezTo>
                      <a:pt x="0" y="47"/>
                      <a:pt x="3" y="50"/>
                      <a:pt x="7" y="50"/>
                    </a:cubicBezTo>
                    <a:cubicBezTo>
                      <a:pt x="7" y="50"/>
                      <a:pt x="7" y="50"/>
                      <a:pt x="7"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38" name="Freeform 50"/>
              <p:cNvSpPr>
                <a:spLocks/>
              </p:cNvSpPr>
              <p:nvPr/>
            </p:nvSpPr>
            <p:spPr bwMode="auto">
              <a:xfrm>
                <a:off x="-5014913" y="1935163"/>
                <a:ext cx="153988" cy="206375"/>
              </a:xfrm>
              <a:custGeom>
                <a:avLst/>
                <a:gdLst>
                  <a:gd name="T0" fmla="*/ 1 w 41"/>
                  <a:gd name="T1" fmla="*/ 38 h 55"/>
                  <a:gd name="T2" fmla="*/ 7 w 41"/>
                  <a:gd name="T3" fmla="*/ 49 h 55"/>
                  <a:gd name="T4" fmla="*/ 12 w 41"/>
                  <a:gd name="T5" fmla="*/ 53 h 55"/>
                  <a:gd name="T6" fmla="*/ 18 w 41"/>
                  <a:gd name="T7" fmla="*/ 55 h 55"/>
                  <a:gd name="T8" fmla="*/ 25 w 41"/>
                  <a:gd name="T9" fmla="*/ 55 h 55"/>
                  <a:gd name="T10" fmla="*/ 31 w 41"/>
                  <a:gd name="T11" fmla="*/ 53 h 55"/>
                  <a:gd name="T12" fmla="*/ 39 w 41"/>
                  <a:gd name="T13" fmla="*/ 45 h 55"/>
                  <a:gd name="T14" fmla="*/ 40 w 41"/>
                  <a:gd name="T15" fmla="*/ 34 h 55"/>
                  <a:gd name="T16" fmla="*/ 39 w 41"/>
                  <a:gd name="T17" fmla="*/ 33 h 55"/>
                  <a:gd name="T18" fmla="*/ 38 w 41"/>
                  <a:gd name="T19" fmla="*/ 34 h 55"/>
                  <a:gd name="T20" fmla="*/ 34 w 41"/>
                  <a:gd name="T21" fmla="*/ 42 h 55"/>
                  <a:gd name="T22" fmla="*/ 27 w 41"/>
                  <a:gd name="T23" fmla="*/ 45 h 55"/>
                  <a:gd name="T24" fmla="*/ 24 w 41"/>
                  <a:gd name="T25" fmla="*/ 46 h 55"/>
                  <a:gd name="T26" fmla="*/ 20 w 41"/>
                  <a:gd name="T27" fmla="*/ 46 h 55"/>
                  <a:gd name="T28" fmla="*/ 14 w 41"/>
                  <a:gd name="T29" fmla="*/ 42 h 55"/>
                  <a:gd name="T30" fmla="*/ 12 w 41"/>
                  <a:gd name="T31" fmla="*/ 36 h 55"/>
                  <a:gd name="T32" fmla="*/ 12 w 41"/>
                  <a:gd name="T33" fmla="*/ 30 h 55"/>
                  <a:gd name="T34" fmla="*/ 16 w 41"/>
                  <a:gd name="T35" fmla="*/ 25 h 55"/>
                  <a:gd name="T36" fmla="*/ 23 w 41"/>
                  <a:gd name="T37" fmla="*/ 23 h 55"/>
                  <a:gd name="T38" fmla="*/ 28 w 41"/>
                  <a:gd name="T39" fmla="*/ 23 h 55"/>
                  <a:gd name="T40" fmla="*/ 28 w 41"/>
                  <a:gd name="T41" fmla="*/ 18 h 55"/>
                  <a:gd name="T42" fmla="*/ 28 w 41"/>
                  <a:gd name="T43" fmla="*/ 10 h 55"/>
                  <a:gd name="T44" fmla="*/ 33 w 41"/>
                  <a:gd name="T45" fmla="*/ 10 h 55"/>
                  <a:gd name="T46" fmla="*/ 36 w 41"/>
                  <a:gd name="T47" fmla="*/ 7 h 55"/>
                  <a:gd name="T48" fmla="*/ 36 w 41"/>
                  <a:gd name="T49" fmla="*/ 3 h 55"/>
                  <a:gd name="T50" fmla="*/ 33 w 41"/>
                  <a:gd name="T51" fmla="*/ 0 h 55"/>
                  <a:gd name="T52" fmla="*/ 12 w 41"/>
                  <a:gd name="T53" fmla="*/ 0 h 55"/>
                  <a:gd name="T54" fmla="*/ 10 w 41"/>
                  <a:gd name="T55" fmla="*/ 3 h 55"/>
                  <a:gd name="T56" fmla="*/ 10 w 41"/>
                  <a:gd name="T57" fmla="*/ 7 h 55"/>
                  <a:gd name="T58" fmla="*/ 12 w 41"/>
                  <a:gd name="T59" fmla="*/ 10 h 55"/>
                  <a:gd name="T60" fmla="*/ 17 w 41"/>
                  <a:gd name="T61" fmla="*/ 10 h 55"/>
                  <a:gd name="T62" fmla="*/ 17 w 41"/>
                  <a:gd name="T63" fmla="*/ 13 h 55"/>
                  <a:gd name="T64" fmla="*/ 10 w 41"/>
                  <a:gd name="T65" fmla="*/ 16 h 55"/>
                  <a:gd name="T66" fmla="*/ 2 w 41"/>
                  <a:gd name="T67" fmla="*/ 26 h 55"/>
                  <a:gd name="T68" fmla="*/ 1 w 41"/>
                  <a:gd name="T69" fmla="*/ 3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 h="55">
                    <a:moveTo>
                      <a:pt x="1" y="38"/>
                    </a:moveTo>
                    <a:cubicBezTo>
                      <a:pt x="2" y="43"/>
                      <a:pt x="4" y="47"/>
                      <a:pt x="7" y="49"/>
                    </a:cubicBezTo>
                    <a:cubicBezTo>
                      <a:pt x="9" y="51"/>
                      <a:pt x="11" y="52"/>
                      <a:pt x="12" y="53"/>
                    </a:cubicBezTo>
                    <a:cubicBezTo>
                      <a:pt x="14" y="54"/>
                      <a:pt x="16" y="55"/>
                      <a:pt x="18" y="55"/>
                    </a:cubicBezTo>
                    <a:cubicBezTo>
                      <a:pt x="20" y="55"/>
                      <a:pt x="23" y="55"/>
                      <a:pt x="25" y="55"/>
                    </a:cubicBezTo>
                    <a:cubicBezTo>
                      <a:pt x="27" y="55"/>
                      <a:pt x="29" y="54"/>
                      <a:pt x="31" y="53"/>
                    </a:cubicBezTo>
                    <a:cubicBezTo>
                      <a:pt x="34" y="52"/>
                      <a:pt x="37" y="49"/>
                      <a:pt x="39" y="45"/>
                    </a:cubicBezTo>
                    <a:cubicBezTo>
                      <a:pt x="41" y="42"/>
                      <a:pt x="41" y="38"/>
                      <a:pt x="40" y="34"/>
                    </a:cubicBezTo>
                    <a:cubicBezTo>
                      <a:pt x="40" y="34"/>
                      <a:pt x="40" y="34"/>
                      <a:pt x="39" y="33"/>
                    </a:cubicBezTo>
                    <a:cubicBezTo>
                      <a:pt x="39" y="33"/>
                      <a:pt x="38" y="34"/>
                      <a:pt x="38" y="34"/>
                    </a:cubicBezTo>
                    <a:cubicBezTo>
                      <a:pt x="37" y="37"/>
                      <a:pt x="36" y="40"/>
                      <a:pt x="34" y="42"/>
                    </a:cubicBezTo>
                    <a:cubicBezTo>
                      <a:pt x="32" y="43"/>
                      <a:pt x="30" y="45"/>
                      <a:pt x="27" y="45"/>
                    </a:cubicBezTo>
                    <a:cubicBezTo>
                      <a:pt x="26" y="46"/>
                      <a:pt x="25" y="46"/>
                      <a:pt x="24" y="46"/>
                    </a:cubicBezTo>
                    <a:cubicBezTo>
                      <a:pt x="23" y="46"/>
                      <a:pt x="21" y="46"/>
                      <a:pt x="20" y="46"/>
                    </a:cubicBezTo>
                    <a:cubicBezTo>
                      <a:pt x="18" y="45"/>
                      <a:pt x="16" y="44"/>
                      <a:pt x="14" y="42"/>
                    </a:cubicBezTo>
                    <a:cubicBezTo>
                      <a:pt x="13" y="41"/>
                      <a:pt x="12" y="39"/>
                      <a:pt x="12" y="36"/>
                    </a:cubicBezTo>
                    <a:cubicBezTo>
                      <a:pt x="11" y="34"/>
                      <a:pt x="11" y="32"/>
                      <a:pt x="12" y="30"/>
                    </a:cubicBezTo>
                    <a:cubicBezTo>
                      <a:pt x="13" y="28"/>
                      <a:pt x="15" y="26"/>
                      <a:pt x="16" y="25"/>
                    </a:cubicBezTo>
                    <a:cubicBezTo>
                      <a:pt x="18" y="24"/>
                      <a:pt x="20" y="23"/>
                      <a:pt x="23" y="23"/>
                    </a:cubicBezTo>
                    <a:cubicBezTo>
                      <a:pt x="28" y="23"/>
                      <a:pt x="28" y="23"/>
                      <a:pt x="28" y="23"/>
                    </a:cubicBezTo>
                    <a:cubicBezTo>
                      <a:pt x="28" y="18"/>
                      <a:pt x="28" y="18"/>
                      <a:pt x="28" y="18"/>
                    </a:cubicBezTo>
                    <a:cubicBezTo>
                      <a:pt x="28" y="15"/>
                      <a:pt x="28" y="12"/>
                      <a:pt x="28" y="10"/>
                    </a:cubicBezTo>
                    <a:cubicBezTo>
                      <a:pt x="33" y="10"/>
                      <a:pt x="33" y="10"/>
                      <a:pt x="33" y="10"/>
                    </a:cubicBezTo>
                    <a:cubicBezTo>
                      <a:pt x="34" y="10"/>
                      <a:pt x="36" y="9"/>
                      <a:pt x="36" y="7"/>
                    </a:cubicBezTo>
                    <a:cubicBezTo>
                      <a:pt x="36" y="3"/>
                      <a:pt x="36" y="3"/>
                      <a:pt x="36" y="3"/>
                    </a:cubicBezTo>
                    <a:cubicBezTo>
                      <a:pt x="36" y="1"/>
                      <a:pt x="34" y="0"/>
                      <a:pt x="33" y="0"/>
                    </a:cubicBezTo>
                    <a:cubicBezTo>
                      <a:pt x="12" y="0"/>
                      <a:pt x="12" y="0"/>
                      <a:pt x="12" y="0"/>
                    </a:cubicBezTo>
                    <a:cubicBezTo>
                      <a:pt x="11" y="0"/>
                      <a:pt x="10" y="1"/>
                      <a:pt x="10" y="3"/>
                    </a:cubicBezTo>
                    <a:cubicBezTo>
                      <a:pt x="10" y="7"/>
                      <a:pt x="10" y="7"/>
                      <a:pt x="10" y="7"/>
                    </a:cubicBezTo>
                    <a:cubicBezTo>
                      <a:pt x="10" y="9"/>
                      <a:pt x="11" y="10"/>
                      <a:pt x="12" y="10"/>
                    </a:cubicBezTo>
                    <a:cubicBezTo>
                      <a:pt x="17" y="10"/>
                      <a:pt x="17" y="10"/>
                      <a:pt x="17" y="10"/>
                    </a:cubicBezTo>
                    <a:cubicBezTo>
                      <a:pt x="17" y="11"/>
                      <a:pt x="17" y="12"/>
                      <a:pt x="17" y="13"/>
                    </a:cubicBezTo>
                    <a:cubicBezTo>
                      <a:pt x="15" y="13"/>
                      <a:pt x="12" y="14"/>
                      <a:pt x="10" y="16"/>
                    </a:cubicBezTo>
                    <a:cubicBezTo>
                      <a:pt x="7" y="18"/>
                      <a:pt x="4" y="22"/>
                      <a:pt x="2" y="26"/>
                    </a:cubicBezTo>
                    <a:cubicBezTo>
                      <a:pt x="1" y="30"/>
                      <a:pt x="0" y="34"/>
                      <a:pt x="1"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grpSp>
      </p:grpSp>
      <p:grpSp>
        <p:nvGrpSpPr>
          <p:cNvPr id="17" name="Group 16"/>
          <p:cNvGrpSpPr/>
          <p:nvPr/>
        </p:nvGrpSpPr>
        <p:grpSpPr>
          <a:xfrm>
            <a:off x="894229" y="3047084"/>
            <a:ext cx="687468" cy="687465"/>
            <a:chOff x="2780347" y="6407844"/>
            <a:chExt cx="1833488" cy="1833478"/>
          </a:xfrm>
        </p:grpSpPr>
        <p:sp>
          <p:nvSpPr>
            <p:cNvPr id="350" name="Rectangle 28"/>
            <p:cNvSpPr/>
            <p:nvPr/>
          </p:nvSpPr>
          <p:spPr>
            <a:xfrm>
              <a:off x="2780347" y="6407844"/>
              <a:ext cx="1833488" cy="1833478"/>
            </a:xfrm>
            <a:prstGeom prst="ellipse">
              <a:avLst/>
            </a:prstGeom>
            <a:solidFill>
              <a:schemeClr val="accent2">
                <a:lumMod val="7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3" tIns="53993" rIns="53993" bIns="53993" numCol="1" spcCol="0" rtlCol="0" fromWordArt="0" anchor="ctr" anchorCtr="0" forceAA="0" compatLnSpc="1">
              <a:prstTxWarp prst="textNoShape">
                <a:avLst/>
              </a:prstTxWarp>
              <a:noAutofit/>
            </a:bodyPr>
            <a:lstStyle/>
            <a:p>
              <a:pPr algn="ctr" defTabSz="685834">
                <a:lnSpc>
                  <a:spcPct val="90000"/>
                </a:lnSpc>
              </a:pPr>
              <a:endParaRPr lang="en-GB" sz="2700" dirty="0">
                <a:solidFill>
                  <a:srgbClr val="FFFFFF"/>
                </a:solidFill>
              </a:endParaRPr>
            </a:p>
          </p:txBody>
        </p:sp>
        <p:grpSp>
          <p:nvGrpSpPr>
            <p:cNvPr id="157" name="Group 35"/>
            <p:cNvGrpSpPr>
              <a:grpSpLocks/>
            </p:cNvGrpSpPr>
            <p:nvPr/>
          </p:nvGrpSpPr>
          <p:grpSpPr bwMode="auto">
            <a:xfrm>
              <a:off x="3052821" y="6934201"/>
              <a:ext cx="1288540" cy="780766"/>
              <a:chOff x="1958146" y="-3593306"/>
              <a:chExt cx="872067" cy="554400"/>
            </a:xfrm>
          </p:grpSpPr>
          <p:grpSp>
            <p:nvGrpSpPr>
              <p:cNvPr id="158" name="Group 63"/>
              <p:cNvGrpSpPr>
                <a:grpSpLocks/>
              </p:cNvGrpSpPr>
              <p:nvPr/>
            </p:nvGrpSpPr>
            <p:grpSpPr bwMode="auto">
              <a:xfrm>
                <a:off x="1958146" y="-3593306"/>
                <a:ext cx="872067" cy="554400"/>
                <a:chOff x="-990600" y="1105269"/>
                <a:chExt cx="1161645" cy="1223064"/>
              </a:xfrm>
            </p:grpSpPr>
            <p:cxnSp>
              <p:nvCxnSpPr>
                <p:cNvPr id="161" name="Straight Connector 160"/>
                <p:cNvCxnSpPr/>
                <p:nvPr/>
              </p:nvCxnSpPr>
              <p:spPr>
                <a:xfrm flipV="1">
                  <a:off x="-991195" y="1104034"/>
                  <a:ext cx="0" cy="1225534"/>
                </a:xfrm>
                <a:prstGeom prst="line">
                  <a:avLst/>
                </a:prstGeom>
                <a:ln w="31750">
                  <a:solidFill>
                    <a:schemeClr val="bg1"/>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991195" y="2329568"/>
                  <a:ext cx="1162834" cy="0"/>
                </a:xfrm>
                <a:prstGeom prst="line">
                  <a:avLst/>
                </a:prstGeom>
                <a:ln w="31750" cap="sq">
                  <a:solidFill>
                    <a:schemeClr val="bg1"/>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sp>
            <p:nvSpPr>
              <p:cNvPr id="159" name="Freeform 158"/>
              <p:cNvSpPr/>
              <p:nvPr/>
            </p:nvSpPr>
            <p:spPr>
              <a:xfrm flipH="1">
                <a:off x="2013251" y="-3563710"/>
                <a:ext cx="761856" cy="363468"/>
              </a:xfrm>
              <a:custGeom>
                <a:avLst/>
                <a:gdLst>
                  <a:gd name="connsiteX0" fmla="*/ 0 w 762000"/>
                  <a:gd name="connsiteY0" fmla="*/ 157480 h 157480"/>
                  <a:gd name="connsiteX1" fmla="*/ 147320 w 762000"/>
                  <a:gd name="connsiteY1" fmla="*/ 30480 h 157480"/>
                  <a:gd name="connsiteX2" fmla="*/ 330200 w 762000"/>
                  <a:gd name="connsiteY2" fmla="*/ 35560 h 157480"/>
                  <a:gd name="connsiteX3" fmla="*/ 411480 w 762000"/>
                  <a:gd name="connsiteY3" fmla="*/ 0 h 157480"/>
                  <a:gd name="connsiteX4" fmla="*/ 558800 w 762000"/>
                  <a:gd name="connsiteY4" fmla="*/ 81280 h 157480"/>
                  <a:gd name="connsiteX5" fmla="*/ 685800 w 762000"/>
                  <a:gd name="connsiteY5" fmla="*/ 127000 h 157480"/>
                  <a:gd name="connsiteX6" fmla="*/ 762000 w 762000"/>
                  <a:gd name="connsiteY6" fmla="*/ 86360 h 157480"/>
                  <a:gd name="connsiteX0" fmla="*/ 0 w 762000"/>
                  <a:gd name="connsiteY0" fmla="*/ 127000 h 127000"/>
                  <a:gd name="connsiteX1" fmla="*/ 147320 w 762000"/>
                  <a:gd name="connsiteY1" fmla="*/ 0 h 127000"/>
                  <a:gd name="connsiteX2" fmla="*/ 330200 w 762000"/>
                  <a:gd name="connsiteY2" fmla="*/ 5080 h 127000"/>
                  <a:gd name="connsiteX3" fmla="*/ 427355 w 762000"/>
                  <a:gd name="connsiteY3" fmla="*/ 64770 h 127000"/>
                  <a:gd name="connsiteX4" fmla="*/ 558800 w 762000"/>
                  <a:gd name="connsiteY4" fmla="*/ 50800 h 127000"/>
                  <a:gd name="connsiteX5" fmla="*/ 685800 w 762000"/>
                  <a:gd name="connsiteY5" fmla="*/ 96520 h 127000"/>
                  <a:gd name="connsiteX6" fmla="*/ 762000 w 762000"/>
                  <a:gd name="connsiteY6" fmla="*/ 55880 h 127000"/>
                  <a:gd name="connsiteX0" fmla="*/ 0 w 762000"/>
                  <a:gd name="connsiteY0" fmla="*/ 127000 h 127000"/>
                  <a:gd name="connsiteX1" fmla="*/ 147320 w 762000"/>
                  <a:gd name="connsiteY1" fmla="*/ 0 h 127000"/>
                  <a:gd name="connsiteX2" fmla="*/ 330200 w 762000"/>
                  <a:gd name="connsiteY2" fmla="*/ 5080 h 127000"/>
                  <a:gd name="connsiteX3" fmla="*/ 427355 w 762000"/>
                  <a:gd name="connsiteY3" fmla="*/ 64770 h 127000"/>
                  <a:gd name="connsiteX4" fmla="*/ 571500 w 762000"/>
                  <a:gd name="connsiteY4" fmla="*/ 79375 h 127000"/>
                  <a:gd name="connsiteX5" fmla="*/ 685800 w 762000"/>
                  <a:gd name="connsiteY5" fmla="*/ 96520 h 127000"/>
                  <a:gd name="connsiteX6" fmla="*/ 762000 w 762000"/>
                  <a:gd name="connsiteY6" fmla="*/ 55880 h 127000"/>
                  <a:gd name="connsiteX0" fmla="*/ 0 w 762000"/>
                  <a:gd name="connsiteY0" fmla="*/ 177800 h 177800"/>
                  <a:gd name="connsiteX1" fmla="*/ 115570 w 762000"/>
                  <a:gd name="connsiteY1" fmla="*/ 0 h 177800"/>
                  <a:gd name="connsiteX2" fmla="*/ 330200 w 762000"/>
                  <a:gd name="connsiteY2" fmla="*/ 55880 h 177800"/>
                  <a:gd name="connsiteX3" fmla="*/ 427355 w 762000"/>
                  <a:gd name="connsiteY3" fmla="*/ 115570 h 177800"/>
                  <a:gd name="connsiteX4" fmla="*/ 571500 w 762000"/>
                  <a:gd name="connsiteY4" fmla="*/ 130175 h 177800"/>
                  <a:gd name="connsiteX5" fmla="*/ 685800 w 762000"/>
                  <a:gd name="connsiteY5" fmla="*/ 147320 h 177800"/>
                  <a:gd name="connsiteX6" fmla="*/ 762000 w 762000"/>
                  <a:gd name="connsiteY6" fmla="*/ 106680 h 177800"/>
                  <a:gd name="connsiteX0" fmla="*/ 0 w 762000"/>
                  <a:gd name="connsiteY0" fmla="*/ 292952 h 292952"/>
                  <a:gd name="connsiteX1" fmla="*/ 115570 w 762000"/>
                  <a:gd name="connsiteY1" fmla="*/ 115152 h 292952"/>
                  <a:gd name="connsiteX2" fmla="*/ 330200 w 762000"/>
                  <a:gd name="connsiteY2" fmla="*/ 171032 h 292952"/>
                  <a:gd name="connsiteX3" fmla="*/ 427355 w 762000"/>
                  <a:gd name="connsiteY3" fmla="*/ 230722 h 292952"/>
                  <a:gd name="connsiteX4" fmla="*/ 571500 w 762000"/>
                  <a:gd name="connsiteY4" fmla="*/ 0 h 292952"/>
                  <a:gd name="connsiteX5" fmla="*/ 685800 w 762000"/>
                  <a:gd name="connsiteY5" fmla="*/ 262472 h 292952"/>
                  <a:gd name="connsiteX6" fmla="*/ 762000 w 762000"/>
                  <a:gd name="connsiteY6" fmla="*/ 221832 h 292952"/>
                  <a:gd name="connsiteX0" fmla="*/ 0 w 762000"/>
                  <a:gd name="connsiteY0" fmla="*/ 337293 h 337293"/>
                  <a:gd name="connsiteX1" fmla="*/ 115570 w 762000"/>
                  <a:gd name="connsiteY1" fmla="*/ 159493 h 337293"/>
                  <a:gd name="connsiteX2" fmla="*/ 330200 w 762000"/>
                  <a:gd name="connsiteY2" fmla="*/ 215373 h 337293"/>
                  <a:gd name="connsiteX3" fmla="*/ 449657 w 762000"/>
                  <a:gd name="connsiteY3" fmla="*/ 0 h 337293"/>
                  <a:gd name="connsiteX4" fmla="*/ 571500 w 762000"/>
                  <a:gd name="connsiteY4" fmla="*/ 44341 h 337293"/>
                  <a:gd name="connsiteX5" fmla="*/ 685800 w 762000"/>
                  <a:gd name="connsiteY5" fmla="*/ 306813 h 337293"/>
                  <a:gd name="connsiteX6" fmla="*/ 762000 w 762000"/>
                  <a:gd name="connsiteY6" fmla="*/ 266173 h 337293"/>
                  <a:gd name="connsiteX0" fmla="*/ 0 w 762000"/>
                  <a:gd name="connsiteY0" fmla="*/ 344945 h 344945"/>
                  <a:gd name="connsiteX1" fmla="*/ 115570 w 762000"/>
                  <a:gd name="connsiteY1" fmla="*/ 167145 h 344945"/>
                  <a:gd name="connsiteX2" fmla="*/ 255859 w 762000"/>
                  <a:gd name="connsiteY2" fmla="*/ 0 h 344945"/>
                  <a:gd name="connsiteX3" fmla="*/ 449657 w 762000"/>
                  <a:gd name="connsiteY3" fmla="*/ 7652 h 344945"/>
                  <a:gd name="connsiteX4" fmla="*/ 571500 w 762000"/>
                  <a:gd name="connsiteY4" fmla="*/ 51993 h 344945"/>
                  <a:gd name="connsiteX5" fmla="*/ 685800 w 762000"/>
                  <a:gd name="connsiteY5" fmla="*/ 314465 h 344945"/>
                  <a:gd name="connsiteX6" fmla="*/ 762000 w 762000"/>
                  <a:gd name="connsiteY6" fmla="*/ 273825 h 344945"/>
                  <a:gd name="connsiteX0" fmla="*/ 0 w 762000"/>
                  <a:gd name="connsiteY0" fmla="*/ 107053 h 314465"/>
                  <a:gd name="connsiteX1" fmla="*/ 115570 w 762000"/>
                  <a:gd name="connsiteY1" fmla="*/ 167145 h 314465"/>
                  <a:gd name="connsiteX2" fmla="*/ 255859 w 762000"/>
                  <a:gd name="connsiteY2" fmla="*/ 0 h 314465"/>
                  <a:gd name="connsiteX3" fmla="*/ 449657 w 762000"/>
                  <a:gd name="connsiteY3" fmla="*/ 7652 h 314465"/>
                  <a:gd name="connsiteX4" fmla="*/ 571500 w 762000"/>
                  <a:gd name="connsiteY4" fmla="*/ 51993 h 314465"/>
                  <a:gd name="connsiteX5" fmla="*/ 685800 w 762000"/>
                  <a:gd name="connsiteY5" fmla="*/ 314465 h 314465"/>
                  <a:gd name="connsiteX6" fmla="*/ 762000 w 762000"/>
                  <a:gd name="connsiteY6" fmla="*/ 273825 h 314465"/>
                  <a:gd name="connsiteX0" fmla="*/ 0 w 762000"/>
                  <a:gd name="connsiteY0" fmla="*/ 107053 h 314465"/>
                  <a:gd name="connsiteX1" fmla="*/ 115570 w 762000"/>
                  <a:gd name="connsiteY1" fmla="*/ 167145 h 314465"/>
                  <a:gd name="connsiteX2" fmla="*/ 255859 w 762000"/>
                  <a:gd name="connsiteY2" fmla="*/ 0 h 314465"/>
                  <a:gd name="connsiteX3" fmla="*/ 435370 w 762000"/>
                  <a:gd name="connsiteY3" fmla="*/ 185428 h 314465"/>
                  <a:gd name="connsiteX4" fmla="*/ 571500 w 762000"/>
                  <a:gd name="connsiteY4" fmla="*/ 51993 h 314465"/>
                  <a:gd name="connsiteX5" fmla="*/ 685800 w 762000"/>
                  <a:gd name="connsiteY5" fmla="*/ 314465 h 314465"/>
                  <a:gd name="connsiteX6" fmla="*/ 762000 w 762000"/>
                  <a:gd name="connsiteY6" fmla="*/ 273825 h 314465"/>
                  <a:gd name="connsiteX0" fmla="*/ 0 w 762000"/>
                  <a:gd name="connsiteY0" fmla="*/ 154460 h 361872"/>
                  <a:gd name="connsiteX1" fmla="*/ 115570 w 762000"/>
                  <a:gd name="connsiteY1" fmla="*/ 214552 h 361872"/>
                  <a:gd name="connsiteX2" fmla="*/ 284434 w 762000"/>
                  <a:gd name="connsiteY2" fmla="*/ 0 h 361872"/>
                  <a:gd name="connsiteX3" fmla="*/ 435370 w 762000"/>
                  <a:gd name="connsiteY3" fmla="*/ 232835 h 361872"/>
                  <a:gd name="connsiteX4" fmla="*/ 571500 w 762000"/>
                  <a:gd name="connsiteY4" fmla="*/ 99400 h 361872"/>
                  <a:gd name="connsiteX5" fmla="*/ 685800 w 762000"/>
                  <a:gd name="connsiteY5" fmla="*/ 361872 h 361872"/>
                  <a:gd name="connsiteX6" fmla="*/ 762000 w 762000"/>
                  <a:gd name="connsiteY6" fmla="*/ 321232 h 36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361872">
                    <a:moveTo>
                      <a:pt x="0" y="154460"/>
                    </a:moveTo>
                    <a:lnTo>
                      <a:pt x="115570" y="214552"/>
                    </a:lnTo>
                    <a:lnTo>
                      <a:pt x="284434" y="0"/>
                    </a:lnTo>
                    <a:lnTo>
                      <a:pt x="435370" y="232835"/>
                    </a:lnTo>
                    <a:lnTo>
                      <a:pt x="571500" y="99400"/>
                    </a:lnTo>
                    <a:lnTo>
                      <a:pt x="685800" y="361872"/>
                    </a:lnTo>
                    <a:lnTo>
                      <a:pt x="762000" y="321232"/>
                    </a:lnTo>
                  </a:path>
                </a:pathLst>
              </a:custGeom>
              <a:noFill/>
              <a:ln w="381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34">
                  <a:defRPr/>
                </a:pPr>
                <a:endParaRPr lang="en-GB" dirty="0">
                  <a:solidFill>
                    <a:prstClr val="white"/>
                  </a:solidFill>
                  <a:latin typeface="Arial Narrow" panose="020B0606020202030204" pitchFamily="34" charset="0"/>
                  <a:cs typeface="Segoe UI" panose="020B0502040204020203" pitchFamily="34" charset="0"/>
                </a:endParaRPr>
              </a:p>
            </p:txBody>
          </p:sp>
          <p:sp>
            <p:nvSpPr>
              <p:cNvPr id="160" name="Freeform 159"/>
              <p:cNvSpPr/>
              <p:nvPr/>
            </p:nvSpPr>
            <p:spPr>
              <a:xfrm flipH="1">
                <a:off x="2003728" y="-3379216"/>
                <a:ext cx="771378" cy="265881"/>
              </a:xfrm>
              <a:custGeom>
                <a:avLst/>
                <a:gdLst>
                  <a:gd name="connsiteX0" fmla="*/ 0 w 762000"/>
                  <a:gd name="connsiteY0" fmla="*/ 157480 h 157480"/>
                  <a:gd name="connsiteX1" fmla="*/ 147320 w 762000"/>
                  <a:gd name="connsiteY1" fmla="*/ 30480 h 157480"/>
                  <a:gd name="connsiteX2" fmla="*/ 330200 w 762000"/>
                  <a:gd name="connsiteY2" fmla="*/ 35560 h 157480"/>
                  <a:gd name="connsiteX3" fmla="*/ 411480 w 762000"/>
                  <a:gd name="connsiteY3" fmla="*/ 0 h 157480"/>
                  <a:gd name="connsiteX4" fmla="*/ 558800 w 762000"/>
                  <a:gd name="connsiteY4" fmla="*/ 81280 h 157480"/>
                  <a:gd name="connsiteX5" fmla="*/ 685800 w 762000"/>
                  <a:gd name="connsiteY5" fmla="*/ 127000 h 157480"/>
                  <a:gd name="connsiteX6" fmla="*/ 762000 w 762000"/>
                  <a:gd name="connsiteY6" fmla="*/ 86360 h 157480"/>
                  <a:gd name="connsiteX0" fmla="*/ 0 w 762000"/>
                  <a:gd name="connsiteY0" fmla="*/ 127000 h 144145"/>
                  <a:gd name="connsiteX1" fmla="*/ 147320 w 762000"/>
                  <a:gd name="connsiteY1" fmla="*/ 0 h 144145"/>
                  <a:gd name="connsiteX2" fmla="*/ 330200 w 762000"/>
                  <a:gd name="connsiteY2" fmla="*/ 5080 h 144145"/>
                  <a:gd name="connsiteX3" fmla="*/ 411480 w 762000"/>
                  <a:gd name="connsiteY3" fmla="*/ 144145 h 144145"/>
                  <a:gd name="connsiteX4" fmla="*/ 558800 w 762000"/>
                  <a:gd name="connsiteY4" fmla="*/ 50800 h 144145"/>
                  <a:gd name="connsiteX5" fmla="*/ 685800 w 762000"/>
                  <a:gd name="connsiteY5" fmla="*/ 96520 h 144145"/>
                  <a:gd name="connsiteX6" fmla="*/ 762000 w 762000"/>
                  <a:gd name="connsiteY6" fmla="*/ 55880 h 144145"/>
                  <a:gd name="connsiteX0" fmla="*/ 0 w 762000"/>
                  <a:gd name="connsiteY0" fmla="*/ 121920 h 139065"/>
                  <a:gd name="connsiteX1" fmla="*/ 147320 w 762000"/>
                  <a:gd name="connsiteY1" fmla="*/ 45720 h 139065"/>
                  <a:gd name="connsiteX2" fmla="*/ 330200 w 762000"/>
                  <a:gd name="connsiteY2" fmla="*/ 0 h 139065"/>
                  <a:gd name="connsiteX3" fmla="*/ 411480 w 762000"/>
                  <a:gd name="connsiteY3" fmla="*/ 139065 h 139065"/>
                  <a:gd name="connsiteX4" fmla="*/ 558800 w 762000"/>
                  <a:gd name="connsiteY4" fmla="*/ 45720 h 139065"/>
                  <a:gd name="connsiteX5" fmla="*/ 685800 w 762000"/>
                  <a:gd name="connsiteY5" fmla="*/ 91440 h 139065"/>
                  <a:gd name="connsiteX6" fmla="*/ 762000 w 762000"/>
                  <a:gd name="connsiteY6" fmla="*/ 50800 h 139065"/>
                  <a:gd name="connsiteX0" fmla="*/ 0 w 762000"/>
                  <a:gd name="connsiteY0" fmla="*/ 76200 h 110397"/>
                  <a:gd name="connsiteX1" fmla="*/ 147320 w 762000"/>
                  <a:gd name="connsiteY1" fmla="*/ 0 h 110397"/>
                  <a:gd name="connsiteX2" fmla="*/ 218688 w 762000"/>
                  <a:gd name="connsiteY2" fmla="*/ 110397 h 110397"/>
                  <a:gd name="connsiteX3" fmla="*/ 411480 w 762000"/>
                  <a:gd name="connsiteY3" fmla="*/ 93345 h 110397"/>
                  <a:gd name="connsiteX4" fmla="*/ 558800 w 762000"/>
                  <a:gd name="connsiteY4" fmla="*/ 0 h 110397"/>
                  <a:gd name="connsiteX5" fmla="*/ 685800 w 762000"/>
                  <a:gd name="connsiteY5" fmla="*/ 45720 h 110397"/>
                  <a:gd name="connsiteX6" fmla="*/ 762000 w 762000"/>
                  <a:gd name="connsiteY6" fmla="*/ 5080 h 110397"/>
                  <a:gd name="connsiteX0" fmla="*/ 0 w 762000"/>
                  <a:gd name="connsiteY0" fmla="*/ 76200 h 148683"/>
                  <a:gd name="connsiteX1" fmla="*/ 95281 w 762000"/>
                  <a:gd name="connsiteY1" fmla="*/ 148683 h 148683"/>
                  <a:gd name="connsiteX2" fmla="*/ 218688 w 762000"/>
                  <a:gd name="connsiteY2" fmla="*/ 110397 h 148683"/>
                  <a:gd name="connsiteX3" fmla="*/ 411480 w 762000"/>
                  <a:gd name="connsiteY3" fmla="*/ 93345 h 148683"/>
                  <a:gd name="connsiteX4" fmla="*/ 558800 w 762000"/>
                  <a:gd name="connsiteY4" fmla="*/ 0 h 148683"/>
                  <a:gd name="connsiteX5" fmla="*/ 685800 w 762000"/>
                  <a:gd name="connsiteY5" fmla="*/ 45720 h 148683"/>
                  <a:gd name="connsiteX6" fmla="*/ 762000 w 762000"/>
                  <a:gd name="connsiteY6" fmla="*/ 5080 h 148683"/>
                  <a:gd name="connsiteX0" fmla="*/ 0 w 762000"/>
                  <a:gd name="connsiteY0" fmla="*/ 71120 h 143603"/>
                  <a:gd name="connsiteX1" fmla="*/ 95281 w 762000"/>
                  <a:gd name="connsiteY1" fmla="*/ 143603 h 143603"/>
                  <a:gd name="connsiteX2" fmla="*/ 218688 w 762000"/>
                  <a:gd name="connsiteY2" fmla="*/ 105317 h 143603"/>
                  <a:gd name="connsiteX3" fmla="*/ 411480 w 762000"/>
                  <a:gd name="connsiteY3" fmla="*/ 88265 h 143603"/>
                  <a:gd name="connsiteX4" fmla="*/ 551365 w 762000"/>
                  <a:gd name="connsiteY4" fmla="*/ 136169 h 143603"/>
                  <a:gd name="connsiteX5" fmla="*/ 685800 w 762000"/>
                  <a:gd name="connsiteY5" fmla="*/ 40640 h 143603"/>
                  <a:gd name="connsiteX6" fmla="*/ 762000 w 762000"/>
                  <a:gd name="connsiteY6" fmla="*/ 0 h 143603"/>
                  <a:gd name="connsiteX0" fmla="*/ 0 w 762000"/>
                  <a:gd name="connsiteY0" fmla="*/ 71120 h 230290"/>
                  <a:gd name="connsiteX1" fmla="*/ 95281 w 762000"/>
                  <a:gd name="connsiteY1" fmla="*/ 143603 h 230290"/>
                  <a:gd name="connsiteX2" fmla="*/ 218688 w 762000"/>
                  <a:gd name="connsiteY2" fmla="*/ 105317 h 230290"/>
                  <a:gd name="connsiteX3" fmla="*/ 463867 w 762000"/>
                  <a:gd name="connsiteY3" fmla="*/ 230290 h 230290"/>
                  <a:gd name="connsiteX4" fmla="*/ 551365 w 762000"/>
                  <a:gd name="connsiteY4" fmla="*/ 136169 h 230290"/>
                  <a:gd name="connsiteX5" fmla="*/ 685800 w 762000"/>
                  <a:gd name="connsiteY5" fmla="*/ 40640 h 230290"/>
                  <a:gd name="connsiteX6" fmla="*/ 762000 w 762000"/>
                  <a:gd name="connsiteY6" fmla="*/ 0 h 230290"/>
                  <a:gd name="connsiteX0" fmla="*/ 0 w 762000"/>
                  <a:gd name="connsiteY0" fmla="*/ 71120 h 230290"/>
                  <a:gd name="connsiteX1" fmla="*/ 95281 w 762000"/>
                  <a:gd name="connsiteY1" fmla="*/ 143603 h 230290"/>
                  <a:gd name="connsiteX2" fmla="*/ 218688 w 762000"/>
                  <a:gd name="connsiteY2" fmla="*/ 105317 h 230290"/>
                  <a:gd name="connsiteX3" fmla="*/ 463867 w 762000"/>
                  <a:gd name="connsiteY3" fmla="*/ 230290 h 230290"/>
                  <a:gd name="connsiteX4" fmla="*/ 548983 w 762000"/>
                  <a:gd name="connsiteY4" fmla="*/ 24916 h 230290"/>
                  <a:gd name="connsiteX5" fmla="*/ 685800 w 762000"/>
                  <a:gd name="connsiteY5" fmla="*/ 40640 h 230290"/>
                  <a:gd name="connsiteX6" fmla="*/ 762000 w 762000"/>
                  <a:gd name="connsiteY6" fmla="*/ 0 h 230290"/>
                  <a:gd name="connsiteX0" fmla="*/ 0 w 762000"/>
                  <a:gd name="connsiteY0" fmla="*/ 71120 h 230290"/>
                  <a:gd name="connsiteX1" fmla="*/ 95281 w 762000"/>
                  <a:gd name="connsiteY1" fmla="*/ 143603 h 230290"/>
                  <a:gd name="connsiteX2" fmla="*/ 218688 w 762000"/>
                  <a:gd name="connsiteY2" fmla="*/ 105317 h 230290"/>
                  <a:gd name="connsiteX3" fmla="*/ 463867 w 762000"/>
                  <a:gd name="connsiteY3" fmla="*/ 230290 h 230290"/>
                  <a:gd name="connsiteX4" fmla="*/ 548983 w 762000"/>
                  <a:gd name="connsiteY4" fmla="*/ 24916 h 230290"/>
                  <a:gd name="connsiteX5" fmla="*/ 695325 w 762000"/>
                  <a:gd name="connsiteY5" fmla="*/ 121121 h 230290"/>
                  <a:gd name="connsiteX6" fmla="*/ 762000 w 762000"/>
                  <a:gd name="connsiteY6" fmla="*/ 0 h 230290"/>
                  <a:gd name="connsiteX0" fmla="*/ 0 w 762000"/>
                  <a:gd name="connsiteY0" fmla="*/ 71120 h 230290"/>
                  <a:gd name="connsiteX1" fmla="*/ 95281 w 762000"/>
                  <a:gd name="connsiteY1" fmla="*/ 143603 h 230290"/>
                  <a:gd name="connsiteX2" fmla="*/ 235357 w 762000"/>
                  <a:gd name="connsiteY2" fmla="*/ 13000 h 230290"/>
                  <a:gd name="connsiteX3" fmla="*/ 463867 w 762000"/>
                  <a:gd name="connsiteY3" fmla="*/ 230290 h 230290"/>
                  <a:gd name="connsiteX4" fmla="*/ 548983 w 762000"/>
                  <a:gd name="connsiteY4" fmla="*/ 24916 h 230290"/>
                  <a:gd name="connsiteX5" fmla="*/ 695325 w 762000"/>
                  <a:gd name="connsiteY5" fmla="*/ 121121 h 230290"/>
                  <a:gd name="connsiteX6" fmla="*/ 762000 w 762000"/>
                  <a:gd name="connsiteY6" fmla="*/ 0 h 230290"/>
                  <a:gd name="connsiteX0" fmla="*/ 0 w 762000"/>
                  <a:gd name="connsiteY0" fmla="*/ 71120 h 230290"/>
                  <a:gd name="connsiteX1" fmla="*/ 100044 w 762000"/>
                  <a:gd name="connsiteY1" fmla="*/ 190944 h 230290"/>
                  <a:gd name="connsiteX2" fmla="*/ 235357 w 762000"/>
                  <a:gd name="connsiteY2" fmla="*/ 13000 h 230290"/>
                  <a:gd name="connsiteX3" fmla="*/ 463867 w 762000"/>
                  <a:gd name="connsiteY3" fmla="*/ 230290 h 230290"/>
                  <a:gd name="connsiteX4" fmla="*/ 548983 w 762000"/>
                  <a:gd name="connsiteY4" fmla="*/ 24916 h 230290"/>
                  <a:gd name="connsiteX5" fmla="*/ 695325 w 762000"/>
                  <a:gd name="connsiteY5" fmla="*/ 121121 h 230290"/>
                  <a:gd name="connsiteX6" fmla="*/ 762000 w 762000"/>
                  <a:gd name="connsiteY6" fmla="*/ 0 h 230290"/>
                  <a:gd name="connsiteX0" fmla="*/ 0 w 738187"/>
                  <a:gd name="connsiteY0" fmla="*/ 58120 h 245012"/>
                  <a:gd name="connsiteX1" fmla="*/ 100044 w 738187"/>
                  <a:gd name="connsiteY1" fmla="*/ 177944 h 245012"/>
                  <a:gd name="connsiteX2" fmla="*/ 235357 w 738187"/>
                  <a:gd name="connsiteY2" fmla="*/ 0 h 245012"/>
                  <a:gd name="connsiteX3" fmla="*/ 463867 w 738187"/>
                  <a:gd name="connsiteY3" fmla="*/ 217290 h 245012"/>
                  <a:gd name="connsiteX4" fmla="*/ 548983 w 738187"/>
                  <a:gd name="connsiteY4" fmla="*/ 11916 h 245012"/>
                  <a:gd name="connsiteX5" fmla="*/ 695325 w 738187"/>
                  <a:gd name="connsiteY5" fmla="*/ 108121 h 245012"/>
                  <a:gd name="connsiteX6" fmla="*/ 738187 w 738187"/>
                  <a:gd name="connsiteY6" fmla="*/ 245012 h 245012"/>
                  <a:gd name="connsiteX0" fmla="*/ 0 w 738187"/>
                  <a:gd name="connsiteY0" fmla="*/ 58120 h 264349"/>
                  <a:gd name="connsiteX1" fmla="*/ 100044 w 738187"/>
                  <a:gd name="connsiteY1" fmla="*/ 177944 h 264349"/>
                  <a:gd name="connsiteX2" fmla="*/ 235357 w 738187"/>
                  <a:gd name="connsiteY2" fmla="*/ 0 h 264349"/>
                  <a:gd name="connsiteX3" fmla="*/ 463867 w 738187"/>
                  <a:gd name="connsiteY3" fmla="*/ 217290 h 264349"/>
                  <a:gd name="connsiteX4" fmla="*/ 548983 w 738187"/>
                  <a:gd name="connsiteY4" fmla="*/ 11916 h 264349"/>
                  <a:gd name="connsiteX5" fmla="*/ 626268 w 738187"/>
                  <a:gd name="connsiteY5" fmla="*/ 264349 h 264349"/>
                  <a:gd name="connsiteX6" fmla="*/ 738187 w 738187"/>
                  <a:gd name="connsiteY6" fmla="*/ 245012 h 264349"/>
                  <a:gd name="connsiteX0" fmla="*/ 0 w 771524"/>
                  <a:gd name="connsiteY0" fmla="*/ 58120 h 264349"/>
                  <a:gd name="connsiteX1" fmla="*/ 100044 w 771524"/>
                  <a:gd name="connsiteY1" fmla="*/ 177944 h 264349"/>
                  <a:gd name="connsiteX2" fmla="*/ 235357 w 771524"/>
                  <a:gd name="connsiteY2" fmla="*/ 0 h 264349"/>
                  <a:gd name="connsiteX3" fmla="*/ 463867 w 771524"/>
                  <a:gd name="connsiteY3" fmla="*/ 217290 h 264349"/>
                  <a:gd name="connsiteX4" fmla="*/ 548983 w 771524"/>
                  <a:gd name="connsiteY4" fmla="*/ 11916 h 264349"/>
                  <a:gd name="connsiteX5" fmla="*/ 626268 w 771524"/>
                  <a:gd name="connsiteY5" fmla="*/ 264349 h 264349"/>
                  <a:gd name="connsiteX6" fmla="*/ 771524 w 771524"/>
                  <a:gd name="connsiteY6" fmla="*/ 197670 h 26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524" h="264349">
                    <a:moveTo>
                      <a:pt x="0" y="58120"/>
                    </a:moveTo>
                    <a:lnTo>
                      <a:pt x="100044" y="177944"/>
                    </a:lnTo>
                    <a:lnTo>
                      <a:pt x="235357" y="0"/>
                    </a:lnTo>
                    <a:lnTo>
                      <a:pt x="463867" y="217290"/>
                    </a:lnTo>
                    <a:lnTo>
                      <a:pt x="548983" y="11916"/>
                    </a:lnTo>
                    <a:lnTo>
                      <a:pt x="626268" y="264349"/>
                    </a:lnTo>
                    <a:lnTo>
                      <a:pt x="771524" y="197670"/>
                    </a:lnTo>
                  </a:path>
                </a:pathLst>
              </a:custGeom>
              <a:noFill/>
              <a:ln w="381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34">
                  <a:defRPr/>
                </a:pPr>
                <a:endParaRPr lang="en-GB" dirty="0">
                  <a:solidFill>
                    <a:prstClr val="white"/>
                  </a:solidFill>
                  <a:latin typeface="Arial Narrow" panose="020B0606020202030204" pitchFamily="34" charset="0"/>
                  <a:cs typeface="Segoe UI" panose="020B0502040204020203" pitchFamily="34" charset="0"/>
                </a:endParaRPr>
              </a:p>
            </p:txBody>
          </p:sp>
        </p:grpSp>
      </p:grpSp>
      <p:grpSp>
        <p:nvGrpSpPr>
          <p:cNvPr id="20" name="Group 19"/>
          <p:cNvGrpSpPr/>
          <p:nvPr/>
        </p:nvGrpSpPr>
        <p:grpSpPr>
          <a:xfrm>
            <a:off x="7637254" y="3047084"/>
            <a:ext cx="687468" cy="687465"/>
            <a:chOff x="20170952" y="6407844"/>
            <a:chExt cx="1833488" cy="1833478"/>
          </a:xfrm>
        </p:grpSpPr>
        <p:sp>
          <p:nvSpPr>
            <p:cNvPr id="394" name="Rectangle 28"/>
            <p:cNvSpPr/>
            <p:nvPr/>
          </p:nvSpPr>
          <p:spPr>
            <a:xfrm>
              <a:off x="20170952" y="6407844"/>
              <a:ext cx="1833488" cy="1833478"/>
            </a:xfrm>
            <a:prstGeom prst="ellipse">
              <a:avLst/>
            </a:prstGeom>
            <a:solidFill>
              <a:schemeClr val="accent2">
                <a:lumMod val="7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3" tIns="53993" rIns="53993" bIns="53993" numCol="1" spcCol="0" rtlCol="0" fromWordArt="0" anchor="ctr" anchorCtr="0" forceAA="0" compatLnSpc="1">
              <a:prstTxWarp prst="textNoShape">
                <a:avLst/>
              </a:prstTxWarp>
              <a:noAutofit/>
            </a:bodyPr>
            <a:lstStyle/>
            <a:p>
              <a:pPr algn="ctr" defTabSz="685834">
                <a:lnSpc>
                  <a:spcPct val="90000"/>
                </a:lnSpc>
              </a:pPr>
              <a:endParaRPr lang="en-GB" sz="2700" dirty="0">
                <a:solidFill>
                  <a:srgbClr val="FFFFFF"/>
                </a:solidFill>
              </a:endParaRPr>
            </a:p>
          </p:txBody>
        </p:sp>
        <p:grpSp>
          <p:nvGrpSpPr>
            <p:cNvPr id="191" name="Group 190"/>
            <p:cNvGrpSpPr/>
            <p:nvPr/>
          </p:nvGrpSpPr>
          <p:grpSpPr>
            <a:xfrm>
              <a:off x="20525851" y="6777507"/>
              <a:ext cx="1123691" cy="1094152"/>
              <a:chOff x="18767786" y="2545779"/>
              <a:chExt cx="1370781" cy="1370781"/>
            </a:xfrm>
          </p:grpSpPr>
          <p:grpSp>
            <p:nvGrpSpPr>
              <p:cNvPr id="190" name="Group 189"/>
              <p:cNvGrpSpPr/>
              <p:nvPr/>
            </p:nvGrpSpPr>
            <p:grpSpPr>
              <a:xfrm>
                <a:off x="18767786" y="2545779"/>
                <a:ext cx="1370781" cy="1370781"/>
                <a:chOff x="5230305" y="6571852"/>
                <a:chExt cx="2741561" cy="2741561"/>
              </a:xfrm>
            </p:grpSpPr>
            <p:sp>
              <p:nvSpPr>
                <p:cNvPr id="188" name="Freeform 7"/>
                <p:cNvSpPr>
                  <a:spLocks noEditPoints="1"/>
                </p:cNvSpPr>
                <p:nvPr/>
              </p:nvSpPr>
              <p:spPr bwMode="auto">
                <a:xfrm rot="6024967">
                  <a:off x="5230305" y="6571852"/>
                  <a:ext cx="2741561" cy="2741561"/>
                </a:xfrm>
                <a:custGeom>
                  <a:avLst/>
                  <a:gdLst>
                    <a:gd name="T0" fmla="*/ 100 w 157"/>
                    <a:gd name="T1" fmla="*/ 92 h 157"/>
                    <a:gd name="T2" fmla="*/ 96 w 157"/>
                    <a:gd name="T3" fmla="*/ 21 h 157"/>
                    <a:gd name="T4" fmla="*/ 21 w 157"/>
                    <a:gd name="T5" fmla="*/ 21 h 157"/>
                    <a:gd name="T6" fmla="*/ 21 w 157"/>
                    <a:gd name="T7" fmla="*/ 96 h 157"/>
                    <a:gd name="T8" fmla="*/ 92 w 157"/>
                    <a:gd name="T9" fmla="*/ 100 h 157"/>
                    <a:gd name="T10" fmla="*/ 100 w 157"/>
                    <a:gd name="T11" fmla="*/ 108 h 157"/>
                    <a:gd name="T12" fmla="*/ 101 w 157"/>
                    <a:gd name="T13" fmla="*/ 119 h 157"/>
                    <a:gd name="T14" fmla="*/ 137 w 157"/>
                    <a:gd name="T15" fmla="*/ 154 h 157"/>
                    <a:gd name="T16" fmla="*/ 148 w 157"/>
                    <a:gd name="T17" fmla="*/ 154 h 157"/>
                    <a:gd name="T18" fmla="*/ 154 w 157"/>
                    <a:gd name="T19" fmla="*/ 148 h 157"/>
                    <a:gd name="T20" fmla="*/ 154 w 157"/>
                    <a:gd name="T21" fmla="*/ 136 h 157"/>
                    <a:gd name="T22" fmla="*/ 119 w 157"/>
                    <a:gd name="T23" fmla="*/ 101 h 157"/>
                    <a:gd name="T24" fmla="*/ 109 w 157"/>
                    <a:gd name="T25" fmla="*/ 100 h 157"/>
                    <a:gd name="T26" fmla="*/ 100 w 157"/>
                    <a:gd name="T27" fmla="*/ 92 h 157"/>
                    <a:gd name="T28" fmla="*/ 87 w 157"/>
                    <a:gd name="T29" fmla="*/ 87 h 157"/>
                    <a:gd name="T30" fmla="*/ 87 w 157"/>
                    <a:gd name="T31" fmla="*/ 30 h 157"/>
                    <a:gd name="T32" fmla="*/ 30 w 157"/>
                    <a:gd name="T33" fmla="*/ 30 h 157"/>
                    <a:gd name="T34" fmla="*/ 30 w 157"/>
                    <a:gd name="T35" fmla="*/ 87 h 157"/>
                    <a:gd name="T36" fmla="*/ 87 w 157"/>
                    <a:gd name="T37" fmla="*/ 87 h 157"/>
                    <a:gd name="T38" fmla="*/ 74 w 157"/>
                    <a:gd name="T39" fmla="*/ 31 h 157"/>
                    <a:gd name="T40" fmla="*/ 36 w 157"/>
                    <a:gd name="T41" fmla="*/ 36 h 157"/>
                    <a:gd name="T42" fmla="*/ 36 w 157"/>
                    <a:gd name="T43" fmla="*/ 80 h 157"/>
                    <a:gd name="T44" fmla="*/ 39 w 157"/>
                    <a:gd name="T45" fmla="*/ 83 h 157"/>
                    <a:gd name="T46" fmla="*/ 43 w 157"/>
                    <a:gd name="T47" fmla="*/ 40 h 157"/>
                    <a:gd name="T48" fmla="*/ 74 w 157"/>
                    <a:gd name="T49" fmla="*/ 3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57">
                      <a:moveTo>
                        <a:pt x="100" y="92"/>
                      </a:moveTo>
                      <a:cubicBezTo>
                        <a:pt x="117" y="71"/>
                        <a:pt x="116" y="40"/>
                        <a:pt x="96" y="21"/>
                      </a:cubicBezTo>
                      <a:cubicBezTo>
                        <a:pt x="75" y="0"/>
                        <a:pt x="42" y="0"/>
                        <a:pt x="21" y="21"/>
                      </a:cubicBezTo>
                      <a:cubicBezTo>
                        <a:pt x="0" y="41"/>
                        <a:pt x="0" y="75"/>
                        <a:pt x="21" y="96"/>
                      </a:cubicBezTo>
                      <a:cubicBezTo>
                        <a:pt x="40" y="115"/>
                        <a:pt x="71" y="117"/>
                        <a:pt x="92" y="100"/>
                      </a:cubicBezTo>
                      <a:cubicBezTo>
                        <a:pt x="100" y="108"/>
                        <a:pt x="100" y="108"/>
                        <a:pt x="100" y="108"/>
                      </a:cubicBezTo>
                      <a:cubicBezTo>
                        <a:pt x="98" y="112"/>
                        <a:pt x="98" y="116"/>
                        <a:pt x="101" y="119"/>
                      </a:cubicBezTo>
                      <a:cubicBezTo>
                        <a:pt x="137" y="154"/>
                        <a:pt x="137" y="154"/>
                        <a:pt x="137" y="154"/>
                      </a:cubicBezTo>
                      <a:cubicBezTo>
                        <a:pt x="140" y="157"/>
                        <a:pt x="145" y="157"/>
                        <a:pt x="148" y="154"/>
                      </a:cubicBezTo>
                      <a:cubicBezTo>
                        <a:pt x="154" y="148"/>
                        <a:pt x="154" y="148"/>
                        <a:pt x="154" y="148"/>
                      </a:cubicBezTo>
                      <a:cubicBezTo>
                        <a:pt x="157" y="145"/>
                        <a:pt x="157" y="140"/>
                        <a:pt x="154" y="136"/>
                      </a:cubicBezTo>
                      <a:cubicBezTo>
                        <a:pt x="119" y="101"/>
                        <a:pt x="119" y="101"/>
                        <a:pt x="119" y="101"/>
                      </a:cubicBezTo>
                      <a:cubicBezTo>
                        <a:pt x="116" y="98"/>
                        <a:pt x="112" y="98"/>
                        <a:pt x="109" y="100"/>
                      </a:cubicBezTo>
                      <a:cubicBezTo>
                        <a:pt x="100" y="92"/>
                        <a:pt x="100" y="92"/>
                        <a:pt x="100" y="92"/>
                      </a:cubicBezTo>
                      <a:close/>
                      <a:moveTo>
                        <a:pt x="87" y="87"/>
                      </a:moveTo>
                      <a:cubicBezTo>
                        <a:pt x="103" y="71"/>
                        <a:pt x="103" y="45"/>
                        <a:pt x="87" y="30"/>
                      </a:cubicBezTo>
                      <a:cubicBezTo>
                        <a:pt x="71" y="14"/>
                        <a:pt x="46" y="14"/>
                        <a:pt x="30" y="30"/>
                      </a:cubicBezTo>
                      <a:cubicBezTo>
                        <a:pt x="14" y="45"/>
                        <a:pt x="14" y="71"/>
                        <a:pt x="30" y="87"/>
                      </a:cubicBezTo>
                      <a:cubicBezTo>
                        <a:pt x="46" y="103"/>
                        <a:pt x="71" y="103"/>
                        <a:pt x="87" y="87"/>
                      </a:cubicBezTo>
                      <a:close/>
                      <a:moveTo>
                        <a:pt x="74" y="31"/>
                      </a:moveTo>
                      <a:cubicBezTo>
                        <a:pt x="62" y="24"/>
                        <a:pt x="46" y="26"/>
                        <a:pt x="36" y="36"/>
                      </a:cubicBezTo>
                      <a:cubicBezTo>
                        <a:pt x="24" y="48"/>
                        <a:pt x="24" y="68"/>
                        <a:pt x="36" y="80"/>
                      </a:cubicBezTo>
                      <a:cubicBezTo>
                        <a:pt x="37" y="81"/>
                        <a:pt x="38" y="82"/>
                        <a:pt x="39" y="83"/>
                      </a:cubicBezTo>
                      <a:cubicBezTo>
                        <a:pt x="30" y="70"/>
                        <a:pt x="31" y="52"/>
                        <a:pt x="43" y="40"/>
                      </a:cubicBezTo>
                      <a:cubicBezTo>
                        <a:pt x="51" y="32"/>
                        <a:pt x="63" y="29"/>
                        <a:pt x="74" y="31"/>
                      </a:cubicBezTo>
                      <a:close/>
                    </a:path>
                  </a:pathLst>
                </a:custGeom>
                <a:solidFill>
                  <a:schemeClr val="bg1"/>
                </a:solidFill>
                <a:ln>
                  <a:noFill/>
                </a:ln>
                <a:extLst/>
              </p:spPr>
              <p:txBody>
                <a:bodyPr vert="horz" wrap="square" lIns="34286" tIns="17143" rIns="34286" bIns="17143" numCol="1" anchor="t" anchorCtr="0" compatLnSpc="1">
                  <a:prstTxWarp prst="textNoShape">
                    <a:avLst/>
                  </a:prstTxWarp>
                </a:bodyPr>
                <a:lstStyle/>
                <a:p>
                  <a:pPr defTabSz="685834"/>
                  <a:endParaRPr lang="en-GB" sz="1200" dirty="0">
                    <a:solidFill>
                      <a:srgbClr val="000000"/>
                    </a:solidFill>
                    <a:cs typeface="Arial" charset="0"/>
                  </a:endParaRPr>
                </a:p>
              </p:txBody>
            </p:sp>
            <p:sp>
              <p:nvSpPr>
                <p:cNvPr id="189" name="Oval 188"/>
                <p:cNvSpPr/>
                <p:nvPr/>
              </p:nvSpPr>
              <p:spPr>
                <a:xfrm>
                  <a:off x="6273846" y="6920543"/>
                  <a:ext cx="1476000" cy="1476000"/>
                </a:xfrm>
                <a:prstGeom prst="ellipse">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4"/>
                  <a:endParaRPr lang="en-GB" sz="1200">
                    <a:solidFill>
                      <a:srgbClr val="FFFFFF"/>
                    </a:solidFill>
                    <a:latin typeface="Segoe UI" panose="020B0502040204020203" pitchFamily="34" charset="0"/>
                  </a:endParaRPr>
                </a:p>
              </p:txBody>
            </p:sp>
          </p:grpSp>
          <p:sp>
            <p:nvSpPr>
              <p:cNvPr id="184" name="Oval 183"/>
              <p:cNvSpPr/>
              <p:nvPr/>
            </p:nvSpPr>
            <p:spPr>
              <a:xfrm>
                <a:off x="19453176" y="2892065"/>
                <a:ext cx="419784" cy="41978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4"/>
                <a:r>
                  <a:rPr lang="en-GB" sz="1200" b="1" dirty="0">
                    <a:solidFill>
                      <a:srgbClr val="FFFFFF"/>
                    </a:solidFill>
                  </a:rPr>
                  <a:t>$</a:t>
                </a:r>
              </a:p>
            </p:txBody>
          </p:sp>
        </p:grpSp>
      </p:grpSp>
      <p:grpSp>
        <p:nvGrpSpPr>
          <p:cNvPr id="1676" name="Group 1675"/>
          <p:cNvGrpSpPr/>
          <p:nvPr/>
        </p:nvGrpSpPr>
        <p:grpSpPr>
          <a:xfrm>
            <a:off x="6633024" y="3047084"/>
            <a:ext cx="687468" cy="687465"/>
            <a:chOff x="17492655" y="6407844"/>
            <a:chExt cx="1833488" cy="1833478"/>
          </a:xfrm>
        </p:grpSpPr>
        <p:sp>
          <p:nvSpPr>
            <p:cNvPr id="1677" name="Rectangle 28"/>
            <p:cNvSpPr/>
            <p:nvPr/>
          </p:nvSpPr>
          <p:spPr>
            <a:xfrm>
              <a:off x="17492655" y="6407844"/>
              <a:ext cx="1833488" cy="1833478"/>
            </a:xfrm>
            <a:prstGeom prst="ellipse">
              <a:avLst/>
            </a:prstGeom>
            <a:solidFill>
              <a:schemeClr val="bg2">
                <a:lumMod val="9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3" tIns="53993" rIns="53993" bIns="53993" numCol="1" spcCol="0" rtlCol="0" fromWordArt="0" anchor="ctr" anchorCtr="0" forceAA="0" compatLnSpc="1">
              <a:prstTxWarp prst="textNoShape">
                <a:avLst/>
              </a:prstTxWarp>
              <a:noAutofit/>
            </a:bodyPr>
            <a:lstStyle/>
            <a:p>
              <a:pPr algn="ctr" defTabSz="685834">
                <a:lnSpc>
                  <a:spcPct val="90000"/>
                </a:lnSpc>
              </a:pPr>
              <a:endParaRPr lang="en-GB" sz="2700" dirty="0">
                <a:solidFill>
                  <a:srgbClr val="FFFFFF"/>
                </a:solidFill>
              </a:endParaRPr>
            </a:p>
          </p:txBody>
        </p:sp>
        <p:grpSp>
          <p:nvGrpSpPr>
            <p:cNvPr id="1678" name="Group 1677"/>
            <p:cNvGrpSpPr/>
            <p:nvPr/>
          </p:nvGrpSpPr>
          <p:grpSpPr>
            <a:xfrm>
              <a:off x="17681214" y="6751677"/>
              <a:ext cx="1456371" cy="1145813"/>
              <a:chOff x="-5397500" y="409575"/>
              <a:chExt cx="5397500" cy="4435476"/>
            </a:xfrm>
            <a:solidFill>
              <a:schemeClr val="bg1"/>
            </a:solidFill>
          </p:grpSpPr>
          <p:sp>
            <p:nvSpPr>
              <p:cNvPr id="1679" name="Freeform 43"/>
              <p:cNvSpPr>
                <a:spLocks noEditPoints="1"/>
              </p:cNvSpPr>
              <p:nvPr/>
            </p:nvSpPr>
            <p:spPr bwMode="auto">
              <a:xfrm>
                <a:off x="-5397500" y="409575"/>
                <a:ext cx="5397500" cy="4117975"/>
              </a:xfrm>
              <a:custGeom>
                <a:avLst/>
                <a:gdLst>
                  <a:gd name="T0" fmla="*/ 1378 w 1439"/>
                  <a:gd name="T1" fmla="*/ 298 h 1098"/>
                  <a:gd name="T2" fmla="*/ 978 w 1439"/>
                  <a:gd name="T3" fmla="*/ 12 h 1098"/>
                  <a:gd name="T4" fmla="*/ 2 w 1439"/>
                  <a:gd name="T5" fmla="*/ 234 h 1098"/>
                  <a:gd name="T6" fmla="*/ 55 w 1439"/>
                  <a:gd name="T7" fmla="*/ 297 h 1098"/>
                  <a:gd name="T8" fmla="*/ 99 w 1439"/>
                  <a:gd name="T9" fmla="*/ 311 h 1098"/>
                  <a:gd name="T10" fmla="*/ 222 w 1439"/>
                  <a:gd name="T11" fmla="*/ 283 h 1098"/>
                  <a:gd name="T12" fmla="*/ 440 w 1439"/>
                  <a:gd name="T13" fmla="*/ 291 h 1098"/>
                  <a:gd name="T14" fmla="*/ 772 w 1439"/>
                  <a:gd name="T15" fmla="*/ 302 h 1098"/>
                  <a:gd name="T16" fmla="*/ 809 w 1439"/>
                  <a:gd name="T17" fmla="*/ 344 h 1098"/>
                  <a:gd name="T18" fmla="*/ 915 w 1439"/>
                  <a:gd name="T19" fmla="*/ 451 h 1098"/>
                  <a:gd name="T20" fmla="*/ 915 w 1439"/>
                  <a:gd name="T21" fmla="*/ 509 h 1098"/>
                  <a:gd name="T22" fmla="*/ 917 w 1439"/>
                  <a:gd name="T23" fmla="*/ 550 h 1098"/>
                  <a:gd name="T24" fmla="*/ 1015 w 1439"/>
                  <a:gd name="T25" fmla="*/ 566 h 1098"/>
                  <a:gd name="T26" fmla="*/ 1044 w 1439"/>
                  <a:gd name="T27" fmla="*/ 544 h 1098"/>
                  <a:gd name="T28" fmla="*/ 1051 w 1439"/>
                  <a:gd name="T29" fmla="*/ 483 h 1098"/>
                  <a:gd name="T30" fmla="*/ 1069 w 1439"/>
                  <a:gd name="T31" fmla="*/ 359 h 1098"/>
                  <a:gd name="T32" fmla="*/ 1283 w 1439"/>
                  <a:gd name="T33" fmla="*/ 373 h 1098"/>
                  <a:gd name="T34" fmla="*/ 1403 w 1439"/>
                  <a:gd name="T35" fmla="*/ 373 h 1098"/>
                  <a:gd name="T36" fmla="*/ 996 w 1439"/>
                  <a:gd name="T37" fmla="*/ 568 h 1098"/>
                  <a:gd name="T38" fmla="*/ 995 w 1439"/>
                  <a:gd name="T39" fmla="*/ 788 h 1098"/>
                  <a:gd name="T40" fmla="*/ 948 w 1439"/>
                  <a:gd name="T41" fmla="*/ 871 h 1098"/>
                  <a:gd name="T42" fmla="*/ 949 w 1439"/>
                  <a:gd name="T43" fmla="*/ 970 h 1098"/>
                  <a:gd name="T44" fmla="*/ 996 w 1439"/>
                  <a:gd name="T45" fmla="*/ 888 h 1098"/>
                  <a:gd name="T46" fmla="*/ 948 w 1439"/>
                  <a:gd name="T47" fmla="*/ 568 h 1098"/>
                  <a:gd name="T48" fmla="*/ 996 w 1439"/>
                  <a:gd name="T49" fmla="*/ 1080 h 1098"/>
                  <a:gd name="T50" fmla="*/ 1295 w 1439"/>
                  <a:gd name="T51" fmla="*/ 303 h 1098"/>
                  <a:gd name="T52" fmla="*/ 1029 w 1439"/>
                  <a:gd name="T53" fmla="*/ 82 h 1098"/>
                  <a:gd name="T54" fmla="*/ 1278 w 1439"/>
                  <a:gd name="T55" fmla="*/ 323 h 1098"/>
                  <a:gd name="T56" fmla="*/ 1140 w 1439"/>
                  <a:gd name="T57" fmla="*/ 316 h 1098"/>
                  <a:gd name="T58" fmla="*/ 1097 w 1439"/>
                  <a:gd name="T59" fmla="*/ 344 h 1098"/>
                  <a:gd name="T60" fmla="*/ 847 w 1439"/>
                  <a:gd name="T61" fmla="*/ 207 h 1098"/>
                  <a:gd name="T62" fmla="*/ 706 w 1439"/>
                  <a:gd name="T63" fmla="*/ 210 h 1098"/>
                  <a:gd name="T64" fmla="*/ 595 w 1439"/>
                  <a:gd name="T65" fmla="*/ 120 h 1098"/>
                  <a:gd name="T66" fmla="*/ 457 w 1439"/>
                  <a:gd name="T67" fmla="*/ 203 h 1098"/>
                  <a:gd name="T68" fmla="*/ 584 w 1439"/>
                  <a:gd name="T69" fmla="*/ 215 h 1098"/>
                  <a:gd name="T70" fmla="*/ 65 w 1439"/>
                  <a:gd name="T71" fmla="*/ 250 h 1098"/>
                  <a:gd name="T72" fmla="*/ 171 w 1439"/>
                  <a:gd name="T73" fmla="*/ 215 h 1098"/>
                  <a:gd name="T74" fmla="*/ 207 w 1439"/>
                  <a:gd name="T75" fmla="*/ 228 h 1098"/>
                  <a:gd name="T76" fmla="*/ 225 w 1439"/>
                  <a:gd name="T77" fmla="*/ 203 h 1098"/>
                  <a:gd name="T78" fmla="*/ 225 w 1439"/>
                  <a:gd name="T79" fmla="*/ 228 h 1098"/>
                  <a:gd name="T80" fmla="*/ 447 w 1439"/>
                  <a:gd name="T81" fmla="*/ 153 h 1098"/>
                  <a:gd name="T82" fmla="*/ 347 w 1439"/>
                  <a:gd name="T83" fmla="*/ 223 h 1098"/>
                  <a:gd name="T84" fmla="*/ 57 w 1439"/>
                  <a:gd name="T85" fmla="*/ 260 h 1098"/>
                  <a:gd name="T86" fmla="*/ 131 w 1439"/>
                  <a:gd name="T87" fmla="*/ 263 h 1098"/>
                  <a:gd name="T88" fmla="*/ 309 w 1439"/>
                  <a:gd name="T89" fmla="*/ 269 h 1098"/>
                  <a:gd name="T90" fmla="*/ 394 w 1439"/>
                  <a:gd name="T91" fmla="*/ 238 h 1098"/>
                  <a:gd name="T92" fmla="*/ 538 w 1439"/>
                  <a:gd name="T93" fmla="*/ 233 h 1098"/>
                  <a:gd name="T94" fmla="*/ 626 w 1439"/>
                  <a:gd name="T95" fmla="*/ 281 h 1098"/>
                  <a:gd name="T96" fmla="*/ 655 w 1439"/>
                  <a:gd name="T97" fmla="*/ 282 h 1098"/>
                  <a:gd name="T98" fmla="*/ 786 w 1439"/>
                  <a:gd name="T99" fmla="*/ 207 h 1098"/>
                  <a:gd name="T100" fmla="*/ 716 w 1439"/>
                  <a:gd name="T101" fmla="*/ 153 h 1098"/>
                  <a:gd name="T102" fmla="*/ 790 w 1439"/>
                  <a:gd name="T103" fmla="*/ 207 h 1098"/>
                  <a:gd name="T104" fmla="*/ 837 w 1439"/>
                  <a:gd name="T105" fmla="*/ 357 h 1098"/>
                  <a:gd name="T106" fmla="*/ 867 w 1439"/>
                  <a:gd name="T107" fmla="*/ 372 h 1098"/>
                  <a:gd name="T108" fmla="*/ 1104 w 1439"/>
                  <a:gd name="T109" fmla="*/ 346 h 1098"/>
                  <a:gd name="T110" fmla="*/ 1194 w 1439"/>
                  <a:gd name="T111" fmla="*/ 316 h 1098"/>
                  <a:gd name="T112" fmla="*/ 1265 w 1439"/>
                  <a:gd name="T113" fmla="*/ 316 h 1098"/>
                  <a:gd name="T114" fmla="*/ 1327 w 1439"/>
                  <a:gd name="T115" fmla="*/ 373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9" h="1098">
                    <a:moveTo>
                      <a:pt x="1419" y="359"/>
                    </a:moveTo>
                    <a:cubicBezTo>
                      <a:pt x="1430" y="359"/>
                      <a:pt x="1439" y="350"/>
                      <a:pt x="1439" y="339"/>
                    </a:cubicBezTo>
                    <a:cubicBezTo>
                      <a:pt x="1439" y="323"/>
                      <a:pt x="1439" y="323"/>
                      <a:pt x="1439" y="323"/>
                    </a:cubicBezTo>
                    <a:cubicBezTo>
                      <a:pt x="1439" y="312"/>
                      <a:pt x="1430" y="303"/>
                      <a:pt x="1419" y="303"/>
                    </a:cubicBezTo>
                    <a:cubicBezTo>
                      <a:pt x="1383" y="303"/>
                      <a:pt x="1383" y="303"/>
                      <a:pt x="1383" y="303"/>
                    </a:cubicBezTo>
                    <a:cubicBezTo>
                      <a:pt x="1382" y="301"/>
                      <a:pt x="1380" y="299"/>
                      <a:pt x="1378" y="298"/>
                    </a:cubicBezTo>
                    <a:cubicBezTo>
                      <a:pt x="1241" y="199"/>
                      <a:pt x="1241" y="199"/>
                      <a:pt x="1241" y="199"/>
                    </a:cubicBezTo>
                    <a:cubicBezTo>
                      <a:pt x="1236" y="196"/>
                      <a:pt x="1229" y="196"/>
                      <a:pt x="1224" y="199"/>
                    </a:cubicBezTo>
                    <a:cubicBezTo>
                      <a:pt x="1044" y="69"/>
                      <a:pt x="1044" y="69"/>
                      <a:pt x="1044" y="69"/>
                    </a:cubicBezTo>
                    <a:cubicBezTo>
                      <a:pt x="1045" y="64"/>
                      <a:pt x="1043" y="58"/>
                      <a:pt x="1038" y="54"/>
                    </a:cubicBezTo>
                    <a:cubicBezTo>
                      <a:pt x="981" y="13"/>
                      <a:pt x="981" y="13"/>
                      <a:pt x="981" y="13"/>
                    </a:cubicBezTo>
                    <a:cubicBezTo>
                      <a:pt x="980" y="13"/>
                      <a:pt x="979" y="12"/>
                      <a:pt x="978" y="12"/>
                    </a:cubicBezTo>
                    <a:cubicBezTo>
                      <a:pt x="977" y="0"/>
                      <a:pt x="977" y="0"/>
                      <a:pt x="977" y="0"/>
                    </a:cubicBezTo>
                    <a:cubicBezTo>
                      <a:pt x="954" y="0"/>
                      <a:pt x="954" y="0"/>
                      <a:pt x="954" y="0"/>
                    </a:cubicBezTo>
                    <a:cubicBezTo>
                      <a:pt x="951" y="22"/>
                      <a:pt x="951" y="22"/>
                      <a:pt x="951" y="22"/>
                    </a:cubicBezTo>
                    <a:cubicBezTo>
                      <a:pt x="297" y="168"/>
                      <a:pt x="297" y="168"/>
                      <a:pt x="297" y="168"/>
                    </a:cubicBezTo>
                    <a:cubicBezTo>
                      <a:pt x="86" y="216"/>
                      <a:pt x="86" y="216"/>
                      <a:pt x="86" y="216"/>
                    </a:cubicBezTo>
                    <a:cubicBezTo>
                      <a:pt x="2" y="234"/>
                      <a:pt x="2" y="234"/>
                      <a:pt x="2" y="234"/>
                    </a:cubicBezTo>
                    <a:cubicBezTo>
                      <a:pt x="2" y="235"/>
                      <a:pt x="2" y="235"/>
                      <a:pt x="2" y="235"/>
                    </a:cubicBezTo>
                    <a:cubicBezTo>
                      <a:pt x="0" y="236"/>
                      <a:pt x="0" y="236"/>
                      <a:pt x="0" y="236"/>
                    </a:cubicBezTo>
                    <a:cubicBezTo>
                      <a:pt x="0" y="275"/>
                      <a:pt x="0" y="275"/>
                      <a:pt x="0" y="275"/>
                    </a:cubicBezTo>
                    <a:cubicBezTo>
                      <a:pt x="55" y="277"/>
                      <a:pt x="55" y="277"/>
                      <a:pt x="55" y="277"/>
                    </a:cubicBezTo>
                    <a:cubicBezTo>
                      <a:pt x="55" y="294"/>
                      <a:pt x="55" y="294"/>
                      <a:pt x="55" y="294"/>
                    </a:cubicBezTo>
                    <a:cubicBezTo>
                      <a:pt x="55" y="297"/>
                      <a:pt x="55" y="297"/>
                      <a:pt x="55" y="297"/>
                    </a:cubicBezTo>
                    <a:cubicBezTo>
                      <a:pt x="56" y="296"/>
                      <a:pt x="57" y="295"/>
                      <a:pt x="58" y="294"/>
                    </a:cubicBezTo>
                    <a:cubicBezTo>
                      <a:pt x="63" y="290"/>
                      <a:pt x="68" y="287"/>
                      <a:pt x="75" y="287"/>
                    </a:cubicBezTo>
                    <a:cubicBezTo>
                      <a:pt x="80" y="287"/>
                      <a:pt x="84" y="289"/>
                      <a:pt x="88" y="291"/>
                    </a:cubicBezTo>
                    <a:cubicBezTo>
                      <a:pt x="90" y="292"/>
                      <a:pt x="91" y="294"/>
                      <a:pt x="93" y="295"/>
                    </a:cubicBezTo>
                    <a:cubicBezTo>
                      <a:pt x="95" y="298"/>
                      <a:pt x="97" y="301"/>
                      <a:pt x="98" y="304"/>
                    </a:cubicBezTo>
                    <a:cubicBezTo>
                      <a:pt x="98" y="306"/>
                      <a:pt x="99" y="308"/>
                      <a:pt x="99" y="311"/>
                    </a:cubicBezTo>
                    <a:cubicBezTo>
                      <a:pt x="152" y="311"/>
                      <a:pt x="152" y="311"/>
                      <a:pt x="152" y="311"/>
                    </a:cubicBezTo>
                    <a:cubicBezTo>
                      <a:pt x="152" y="306"/>
                      <a:pt x="153" y="301"/>
                      <a:pt x="156" y="297"/>
                    </a:cubicBezTo>
                    <a:cubicBezTo>
                      <a:pt x="160" y="291"/>
                      <a:pt x="167" y="287"/>
                      <a:pt x="175" y="287"/>
                    </a:cubicBezTo>
                    <a:cubicBezTo>
                      <a:pt x="182" y="287"/>
                      <a:pt x="188" y="290"/>
                      <a:pt x="193" y="295"/>
                    </a:cubicBezTo>
                    <a:cubicBezTo>
                      <a:pt x="193" y="282"/>
                      <a:pt x="193" y="282"/>
                      <a:pt x="193" y="282"/>
                    </a:cubicBezTo>
                    <a:cubicBezTo>
                      <a:pt x="222" y="283"/>
                      <a:pt x="222" y="283"/>
                      <a:pt x="222" y="283"/>
                    </a:cubicBezTo>
                    <a:cubicBezTo>
                      <a:pt x="253" y="284"/>
                      <a:pt x="253" y="284"/>
                      <a:pt x="253" y="284"/>
                    </a:cubicBezTo>
                    <a:cubicBezTo>
                      <a:pt x="267" y="284"/>
                      <a:pt x="267" y="284"/>
                      <a:pt x="267" y="284"/>
                    </a:cubicBezTo>
                    <a:cubicBezTo>
                      <a:pt x="296" y="286"/>
                      <a:pt x="296" y="286"/>
                      <a:pt x="296" y="286"/>
                    </a:cubicBezTo>
                    <a:cubicBezTo>
                      <a:pt x="406" y="289"/>
                      <a:pt x="406" y="289"/>
                      <a:pt x="406" y="289"/>
                    </a:cubicBezTo>
                    <a:cubicBezTo>
                      <a:pt x="437" y="291"/>
                      <a:pt x="437" y="291"/>
                      <a:pt x="437" y="291"/>
                    </a:cubicBezTo>
                    <a:cubicBezTo>
                      <a:pt x="440" y="291"/>
                      <a:pt x="440" y="291"/>
                      <a:pt x="440" y="291"/>
                    </a:cubicBezTo>
                    <a:cubicBezTo>
                      <a:pt x="469" y="292"/>
                      <a:pt x="469" y="292"/>
                      <a:pt x="469" y="292"/>
                    </a:cubicBezTo>
                    <a:cubicBezTo>
                      <a:pt x="589" y="296"/>
                      <a:pt x="589" y="296"/>
                      <a:pt x="589" y="296"/>
                    </a:cubicBezTo>
                    <a:cubicBezTo>
                      <a:pt x="612" y="297"/>
                      <a:pt x="612" y="297"/>
                      <a:pt x="612" y="297"/>
                    </a:cubicBezTo>
                    <a:cubicBezTo>
                      <a:pt x="620" y="297"/>
                      <a:pt x="620" y="297"/>
                      <a:pt x="620" y="297"/>
                    </a:cubicBezTo>
                    <a:cubicBezTo>
                      <a:pt x="642" y="298"/>
                      <a:pt x="642" y="298"/>
                      <a:pt x="642" y="298"/>
                    </a:cubicBezTo>
                    <a:cubicBezTo>
                      <a:pt x="772" y="302"/>
                      <a:pt x="772" y="302"/>
                      <a:pt x="772" y="302"/>
                    </a:cubicBezTo>
                    <a:cubicBezTo>
                      <a:pt x="786" y="303"/>
                      <a:pt x="786" y="303"/>
                      <a:pt x="786" y="303"/>
                    </a:cubicBezTo>
                    <a:cubicBezTo>
                      <a:pt x="786" y="305"/>
                      <a:pt x="786" y="305"/>
                      <a:pt x="786" y="305"/>
                    </a:cubicBezTo>
                    <a:cubicBezTo>
                      <a:pt x="790" y="305"/>
                      <a:pt x="790" y="305"/>
                      <a:pt x="790" y="305"/>
                    </a:cubicBezTo>
                    <a:cubicBezTo>
                      <a:pt x="807" y="305"/>
                      <a:pt x="807" y="305"/>
                      <a:pt x="807" y="305"/>
                    </a:cubicBezTo>
                    <a:cubicBezTo>
                      <a:pt x="841" y="305"/>
                      <a:pt x="841" y="305"/>
                      <a:pt x="841" y="305"/>
                    </a:cubicBezTo>
                    <a:cubicBezTo>
                      <a:pt x="809" y="344"/>
                      <a:pt x="809" y="344"/>
                      <a:pt x="809" y="344"/>
                    </a:cubicBezTo>
                    <a:cubicBezTo>
                      <a:pt x="820" y="361"/>
                      <a:pt x="820" y="361"/>
                      <a:pt x="820" y="361"/>
                    </a:cubicBezTo>
                    <a:cubicBezTo>
                      <a:pt x="866" y="431"/>
                      <a:pt x="866" y="431"/>
                      <a:pt x="866" y="431"/>
                    </a:cubicBezTo>
                    <a:cubicBezTo>
                      <a:pt x="872" y="431"/>
                      <a:pt x="872" y="431"/>
                      <a:pt x="872" y="431"/>
                    </a:cubicBezTo>
                    <a:cubicBezTo>
                      <a:pt x="875" y="431"/>
                      <a:pt x="875" y="431"/>
                      <a:pt x="875" y="431"/>
                    </a:cubicBezTo>
                    <a:cubicBezTo>
                      <a:pt x="915" y="431"/>
                      <a:pt x="915" y="431"/>
                      <a:pt x="915" y="431"/>
                    </a:cubicBezTo>
                    <a:cubicBezTo>
                      <a:pt x="915" y="451"/>
                      <a:pt x="915" y="451"/>
                      <a:pt x="915" y="451"/>
                    </a:cubicBezTo>
                    <a:cubicBezTo>
                      <a:pt x="884" y="451"/>
                      <a:pt x="884" y="451"/>
                      <a:pt x="884" y="451"/>
                    </a:cubicBezTo>
                    <a:cubicBezTo>
                      <a:pt x="878" y="451"/>
                      <a:pt x="875" y="457"/>
                      <a:pt x="877" y="462"/>
                    </a:cubicBezTo>
                    <a:cubicBezTo>
                      <a:pt x="887" y="483"/>
                      <a:pt x="887" y="483"/>
                      <a:pt x="887" y="483"/>
                    </a:cubicBezTo>
                    <a:cubicBezTo>
                      <a:pt x="890" y="490"/>
                      <a:pt x="897" y="494"/>
                      <a:pt x="904" y="494"/>
                    </a:cubicBezTo>
                    <a:cubicBezTo>
                      <a:pt x="915" y="494"/>
                      <a:pt x="915" y="494"/>
                      <a:pt x="915" y="494"/>
                    </a:cubicBezTo>
                    <a:cubicBezTo>
                      <a:pt x="915" y="509"/>
                      <a:pt x="915" y="509"/>
                      <a:pt x="915" y="509"/>
                    </a:cubicBezTo>
                    <a:cubicBezTo>
                      <a:pt x="906" y="509"/>
                      <a:pt x="906" y="509"/>
                      <a:pt x="906" y="509"/>
                    </a:cubicBezTo>
                    <a:cubicBezTo>
                      <a:pt x="903" y="509"/>
                      <a:pt x="900" y="511"/>
                      <a:pt x="900" y="514"/>
                    </a:cubicBezTo>
                    <a:cubicBezTo>
                      <a:pt x="900" y="544"/>
                      <a:pt x="900" y="544"/>
                      <a:pt x="900" y="544"/>
                    </a:cubicBezTo>
                    <a:cubicBezTo>
                      <a:pt x="900" y="547"/>
                      <a:pt x="903" y="549"/>
                      <a:pt x="906" y="549"/>
                    </a:cubicBezTo>
                    <a:cubicBezTo>
                      <a:pt x="917" y="549"/>
                      <a:pt x="917" y="549"/>
                      <a:pt x="917" y="549"/>
                    </a:cubicBezTo>
                    <a:cubicBezTo>
                      <a:pt x="917" y="549"/>
                      <a:pt x="917" y="550"/>
                      <a:pt x="917" y="550"/>
                    </a:cubicBezTo>
                    <a:cubicBezTo>
                      <a:pt x="917" y="561"/>
                      <a:pt x="917" y="561"/>
                      <a:pt x="917" y="561"/>
                    </a:cubicBezTo>
                    <a:cubicBezTo>
                      <a:pt x="917" y="564"/>
                      <a:pt x="919" y="566"/>
                      <a:pt x="922" y="566"/>
                    </a:cubicBezTo>
                    <a:cubicBezTo>
                      <a:pt x="930" y="566"/>
                      <a:pt x="930" y="566"/>
                      <a:pt x="930" y="566"/>
                    </a:cubicBezTo>
                    <a:cubicBezTo>
                      <a:pt x="930" y="1098"/>
                      <a:pt x="930" y="1098"/>
                      <a:pt x="930" y="1098"/>
                    </a:cubicBezTo>
                    <a:cubicBezTo>
                      <a:pt x="1015" y="1098"/>
                      <a:pt x="1015" y="1098"/>
                      <a:pt x="1015" y="1098"/>
                    </a:cubicBezTo>
                    <a:cubicBezTo>
                      <a:pt x="1015" y="566"/>
                      <a:pt x="1015" y="566"/>
                      <a:pt x="1015" y="566"/>
                    </a:cubicBezTo>
                    <a:cubicBezTo>
                      <a:pt x="1022" y="566"/>
                      <a:pt x="1022" y="566"/>
                      <a:pt x="1022" y="566"/>
                    </a:cubicBezTo>
                    <a:cubicBezTo>
                      <a:pt x="1025" y="566"/>
                      <a:pt x="1028" y="564"/>
                      <a:pt x="1028" y="561"/>
                    </a:cubicBezTo>
                    <a:cubicBezTo>
                      <a:pt x="1028" y="550"/>
                      <a:pt x="1028" y="550"/>
                      <a:pt x="1028" y="550"/>
                    </a:cubicBezTo>
                    <a:cubicBezTo>
                      <a:pt x="1028" y="550"/>
                      <a:pt x="1027" y="549"/>
                      <a:pt x="1027" y="549"/>
                    </a:cubicBezTo>
                    <a:cubicBezTo>
                      <a:pt x="1039" y="549"/>
                      <a:pt x="1039" y="549"/>
                      <a:pt x="1039" y="549"/>
                    </a:cubicBezTo>
                    <a:cubicBezTo>
                      <a:pt x="1041" y="549"/>
                      <a:pt x="1044" y="547"/>
                      <a:pt x="1044" y="544"/>
                    </a:cubicBezTo>
                    <a:cubicBezTo>
                      <a:pt x="1044" y="514"/>
                      <a:pt x="1044" y="514"/>
                      <a:pt x="1044" y="514"/>
                    </a:cubicBezTo>
                    <a:cubicBezTo>
                      <a:pt x="1044" y="511"/>
                      <a:pt x="1041" y="509"/>
                      <a:pt x="1039" y="509"/>
                    </a:cubicBezTo>
                    <a:cubicBezTo>
                      <a:pt x="1029" y="509"/>
                      <a:pt x="1029" y="509"/>
                      <a:pt x="1029" y="509"/>
                    </a:cubicBezTo>
                    <a:cubicBezTo>
                      <a:pt x="1029" y="494"/>
                      <a:pt x="1029" y="494"/>
                      <a:pt x="1029" y="494"/>
                    </a:cubicBezTo>
                    <a:cubicBezTo>
                      <a:pt x="1034" y="494"/>
                      <a:pt x="1034" y="494"/>
                      <a:pt x="1034" y="494"/>
                    </a:cubicBezTo>
                    <a:cubicBezTo>
                      <a:pt x="1041" y="494"/>
                      <a:pt x="1048" y="490"/>
                      <a:pt x="1051" y="483"/>
                    </a:cubicBezTo>
                    <a:cubicBezTo>
                      <a:pt x="1061" y="462"/>
                      <a:pt x="1061" y="462"/>
                      <a:pt x="1061" y="462"/>
                    </a:cubicBezTo>
                    <a:cubicBezTo>
                      <a:pt x="1063" y="457"/>
                      <a:pt x="1060" y="451"/>
                      <a:pt x="1054" y="451"/>
                    </a:cubicBezTo>
                    <a:cubicBezTo>
                      <a:pt x="1029" y="451"/>
                      <a:pt x="1029" y="451"/>
                      <a:pt x="1029" y="451"/>
                    </a:cubicBezTo>
                    <a:cubicBezTo>
                      <a:pt x="1029" y="431"/>
                      <a:pt x="1029" y="431"/>
                      <a:pt x="1029" y="431"/>
                    </a:cubicBezTo>
                    <a:cubicBezTo>
                      <a:pt x="1069" y="431"/>
                      <a:pt x="1069" y="431"/>
                      <a:pt x="1069" y="431"/>
                    </a:cubicBezTo>
                    <a:cubicBezTo>
                      <a:pt x="1069" y="359"/>
                      <a:pt x="1069" y="359"/>
                      <a:pt x="1069" y="359"/>
                    </a:cubicBezTo>
                    <a:cubicBezTo>
                      <a:pt x="1295" y="359"/>
                      <a:pt x="1295" y="359"/>
                      <a:pt x="1295" y="359"/>
                    </a:cubicBezTo>
                    <a:cubicBezTo>
                      <a:pt x="1295" y="359"/>
                      <a:pt x="1295" y="359"/>
                      <a:pt x="1295" y="359"/>
                    </a:cubicBezTo>
                    <a:cubicBezTo>
                      <a:pt x="1296" y="359"/>
                      <a:pt x="1297" y="359"/>
                      <a:pt x="1298" y="359"/>
                    </a:cubicBezTo>
                    <a:cubicBezTo>
                      <a:pt x="1299" y="359"/>
                      <a:pt x="1299" y="359"/>
                      <a:pt x="1299" y="359"/>
                    </a:cubicBezTo>
                    <a:cubicBezTo>
                      <a:pt x="1299" y="373"/>
                      <a:pt x="1299" y="373"/>
                      <a:pt x="1299" y="373"/>
                    </a:cubicBezTo>
                    <a:cubicBezTo>
                      <a:pt x="1283" y="373"/>
                      <a:pt x="1283" y="373"/>
                      <a:pt x="1283" y="373"/>
                    </a:cubicBezTo>
                    <a:cubicBezTo>
                      <a:pt x="1274" y="373"/>
                      <a:pt x="1267" y="380"/>
                      <a:pt x="1267" y="389"/>
                    </a:cubicBezTo>
                    <a:cubicBezTo>
                      <a:pt x="1267" y="448"/>
                      <a:pt x="1267" y="448"/>
                      <a:pt x="1267" y="448"/>
                    </a:cubicBezTo>
                    <a:cubicBezTo>
                      <a:pt x="1439" y="448"/>
                      <a:pt x="1439" y="448"/>
                      <a:pt x="1439" y="448"/>
                    </a:cubicBezTo>
                    <a:cubicBezTo>
                      <a:pt x="1439" y="389"/>
                      <a:pt x="1439" y="389"/>
                      <a:pt x="1439" y="389"/>
                    </a:cubicBezTo>
                    <a:cubicBezTo>
                      <a:pt x="1439" y="380"/>
                      <a:pt x="1431" y="373"/>
                      <a:pt x="1422" y="373"/>
                    </a:cubicBezTo>
                    <a:cubicBezTo>
                      <a:pt x="1403" y="373"/>
                      <a:pt x="1403" y="373"/>
                      <a:pt x="1403" y="373"/>
                    </a:cubicBezTo>
                    <a:cubicBezTo>
                      <a:pt x="1403" y="359"/>
                      <a:pt x="1403" y="359"/>
                      <a:pt x="1403" y="359"/>
                    </a:cubicBezTo>
                    <a:lnTo>
                      <a:pt x="1419" y="359"/>
                    </a:lnTo>
                    <a:close/>
                    <a:moveTo>
                      <a:pt x="996" y="568"/>
                    </a:moveTo>
                    <a:cubicBezTo>
                      <a:pt x="996" y="645"/>
                      <a:pt x="996" y="645"/>
                      <a:pt x="996" y="645"/>
                    </a:cubicBezTo>
                    <a:cubicBezTo>
                      <a:pt x="949" y="607"/>
                      <a:pt x="949" y="607"/>
                      <a:pt x="949" y="607"/>
                    </a:cubicBezTo>
                    <a:cubicBezTo>
                      <a:pt x="996" y="568"/>
                      <a:pt x="996" y="568"/>
                      <a:pt x="996" y="568"/>
                    </a:cubicBezTo>
                    <a:close/>
                    <a:moveTo>
                      <a:pt x="948" y="628"/>
                    </a:moveTo>
                    <a:cubicBezTo>
                      <a:pt x="995" y="667"/>
                      <a:pt x="995" y="667"/>
                      <a:pt x="995" y="667"/>
                    </a:cubicBezTo>
                    <a:cubicBezTo>
                      <a:pt x="948" y="706"/>
                      <a:pt x="948" y="706"/>
                      <a:pt x="948" y="706"/>
                    </a:cubicBezTo>
                    <a:lnTo>
                      <a:pt x="948" y="628"/>
                    </a:lnTo>
                    <a:close/>
                    <a:moveTo>
                      <a:pt x="948" y="750"/>
                    </a:moveTo>
                    <a:cubicBezTo>
                      <a:pt x="995" y="788"/>
                      <a:pt x="995" y="788"/>
                      <a:pt x="995" y="788"/>
                    </a:cubicBezTo>
                    <a:cubicBezTo>
                      <a:pt x="948" y="827"/>
                      <a:pt x="948" y="827"/>
                      <a:pt x="948" y="827"/>
                    </a:cubicBezTo>
                    <a:lnTo>
                      <a:pt x="948" y="750"/>
                    </a:lnTo>
                    <a:close/>
                    <a:moveTo>
                      <a:pt x="948" y="871"/>
                    </a:moveTo>
                    <a:cubicBezTo>
                      <a:pt x="995" y="910"/>
                      <a:pt x="995" y="910"/>
                      <a:pt x="995" y="910"/>
                    </a:cubicBezTo>
                    <a:cubicBezTo>
                      <a:pt x="948" y="948"/>
                      <a:pt x="948" y="948"/>
                      <a:pt x="948" y="948"/>
                    </a:cubicBezTo>
                    <a:lnTo>
                      <a:pt x="948" y="871"/>
                    </a:lnTo>
                    <a:close/>
                    <a:moveTo>
                      <a:pt x="948" y="992"/>
                    </a:moveTo>
                    <a:cubicBezTo>
                      <a:pt x="995" y="1031"/>
                      <a:pt x="995" y="1031"/>
                      <a:pt x="995" y="1031"/>
                    </a:cubicBezTo>
                    <a:cubicBezTo>
                      <a:pt x="948" y="1069"/>
                      <a:pt x="948" y="1069"/>
                      <a:pt x="948" y="1069"/>
                    </a:cubicBezTo>
                    <a:lnTo>
                      <a:pt x="948" y="992"/>
                    </a:lnTo>
                    <a:close/>
                    <a:moveTo>
                      <a:pt x="996" y="1009"/>
                    </a:moveTo>
                    <a:cubicBezTo>
                      <a:pt x="949" y="970"/>
                      <a:pt x="949" y="970"/>
                      <a:pt x="949" y="970"/>
                    </a:cubicBezTo>
                    <a:cubicBezTo>
                      <a:pt x="996" y="932"/>
                      <a:pt x="996" y="932"/>
                      <a:pt x="996" y="932"/>
                    </a:cubicBezTo>
                    <a:lnTo>
                      <a:pt x="996" y="1009"/>
                    </a:lnTo>
                    <a:close/>
                    <a:moveTo>
                      <a:pt x="996" y="888"/>
                    </a:moveTo>
                    <a:cubicBezTo>
                      <a:pt x="949" y="849"/>
                      <a:pt x="949" y="849"/>
                      <a:pt x="949" y="849"/>
                    </a:cubicBezTo>
                    <a:cubicBezTo>
                      <a:pt x="996" y="810"/>
                      <a:pt x="996" y="810"/>
                      <a:pt x="996" y="810"/>
                    </a:cubicBezTo>
                    <a:lnTo>
                      <a:pt x="996" y="888"/>
                    </a:lnTo>
                    <a:close/>
                    <a:moveTo>
                      <a:pt x="996" y="766"/>
                    </a:moveTo>
                    <a:cubicBezTo>
                      <a:pt x="949" y="728"/>
                      <a:pt x="949" y="728"/>
                      <a:pt x="949" y="728"/>
                    </a:cubicBezTo>
                    <a:cubicBezTo>
                      <a:pt x="996" y="689"/>
                      <a:pt x="996" y="689"/>
                      <a:pt x="996" y="689"/>
                    </a:cubicBezTo>
                    <a:lnTo>
                      <a:pt x="996" y="766"/>
                    </a:lnTo>
                    <a:close/>
                    <a:moveTo>
                      <a:pt x="948" y="585"/>
                    </a:moveTo>
                    <a:cubicBezTo>
                      <a:pt x="948" y="568"/>
                      <a:pt x="948" y="568"/>
                      <a:pt x="948" y="568"/>
                    </a:cubicBezTo>
                    <a:cubicBezTo>
                      <a:pt x="968" y="568"/>
                      <a:pt x="968" y="568"/>
                      <a:pt x="968" y="568"/>
                    </a:cubicBezTo>
                    <a:lnTo>
                      <a:pt x="948" y="585"/>
                    </a:lnTo>
                    <a:close/>
                    <a:moveTo>
                      <a:pt x="996" y="1080"/>
                    </a:moveTo>
                    <a:cubicBezTo>
                      <a:pt x="964" y="1080"/>
                      <a:pt x="964" y="1080"/>
                      <a:pt x="964" y="1080"/>
                    </a:cubicBezTo>
                    <a:cubicBezTo>
                      <a:pt x="996" y="1053"/>
                      <a:pt x="996" y="1053"/>
                      <a:pt x="996" y="1053"/>
                    </a:cubicBezTo>
                    <a:lnTo>
                      <a:pt x="996" y="1080"/>
                    </a:lnTo>
                    <a:close/>
                    <a:moveTo>
                      <a:pt x="1216" y="209"/>
                    </a:moveTo>
                    <a:cubicBezTo>
                      <a:pt x="1215" y="215"/>
                      <a:pt x="1218" y="221"/>
                      <a:pt x="1223" y="225"/>
                    </a:cubicBezTo>
                    <a:cubicBezTo>
                      <a:pt x="1332" y="303"/>
                      <a:pt x="1332" y="303"/>
                      <a:pt x="1332" y="303"/>
                    </a:cubicBezTo>
                    <a:cubicBezTo>
                      <a:pt x="1298" y="303"/>
                      <a:pt x="1298" y="303"/>
                      <a:pt x="1298" y="303"/>
                    </a:cubicBezTo>
                    <a:cubicBezTo>
                      <a:pt x="1297" y="303"/>
                      <a:pt x="1296" y="303"/>
                      <a:pt x="1295" y="303"/>
                    </a:cubicBezTo>
                    <a:cubicBezTo>
                      <a:pt x="1295" y="303"/>
                      <a:pt x="1295" y="303"/>
                      <a:pt x="1295" y="303"/>
                    </a:cubicBezTo>
                    <a:cubicBezTo>
                      <a:pt x="1069" y="303"/>
                      <a:pt x="1069" y="303"/>
                      <a:pt x="1069" y="303"/>
                    </a:cubicBezTo>
                    <a:cubicBezTo>
                      <a:pt x="1020" y="303"/>
                      <a:pt x="1020" y="303"/>
                      <a:pt x="1020" y="303"/>
                    </a:cubicBezTo>
                    <a:cubicBezTo>
                      <a:pt x="1017" y="303"/>
                      <a:pt x="1017" y="303"/>
                      <a:pt x="1017" y="303"/>
                    </a:cubicBezTo>
                    <a:cubicBezTo>
                      <a:pt x="984" y="54"/>
                      <a:pt x="984" y="54"/>
                      <a:pt x="984" y="54"/>
                    </a:cubicBezTo>
                    <a:cubicBezTo>
                      <a:pt x="1020" y="79"/>
                      <a:pt x="1020" y="79"/>
                      <a:pt x="1020" y="79"/>
                    </a:cubicBezTo>
                    <a:cubicBezTo>
                      <a:pt x="1022" y="81"/>
                      <a:pt x="1026" y="82"/>
                      <a:pt x="1029" y="82"/>
                    </a:cubicBezTo>
                    <a:cubicBezTo>
                      <a:pt x="1031" y="82"/>
                      <a:pt x="1034" y="81"/>
                      <a:pt x="1036" y="80"/>
                    </a:cubicBezTo>
                    <a:lnTo>
                      <a:pt x="1216" y="209"/>
                    </a:lnTo>
                    <a:close/>
                    <a:moveTo>
                      <a:pt x="1278" y="323"/>
                    </a:moveTo>
                    <a:cubicBezTo>
                      <a:pt x="1273" y="316"/>
                      <a:pt x="1273" y="316"/>
                      <a:pt x="1273" y="316"/>
                    </a:cubicBezTo>
                    <a:cubicBezTo>
                      <a:pt x="1280" y="316"/>
                      <a:pt x="1280" y="316"/>
                      <a:pt x="1280" y="316"/>
                    </a:cubicBezTo>
                    <a:cubicBezTo>
                      <a:pt x="1279" y="318"/>
                      <a:pt x="1278" y="320"/>
                      <a:pt x="1278" y="323"/>
                    </a:cubicBezTo>
                    <a:close/>
                    <a:moveTo>
                      <a:pt x="1230" y="344"/>
                    </a:moveTo>
                    <a:cubicBezTo>
                      <a:pt x="1207" y="316"/>
                      <a:pt x="1207" y="316"/>
                      <a:pt x="1207" y="316"/>
                    </a:cubicBezTo>
                    <a:cubicBezTo>
                      <a:pt x="1252" y="316"/>
                      <a:pt x="1252" y="316"/>
                      <a:pt x="1252" y="316"/>
                    </a:cubicBezTo>
                    <a:lnTo>
                      <a:pt x="1230" y="344"/>
                    </a:lnTo>
                    <a:close/>
                    <a:moveTo>
                      <a:pt x="1163" y="344"/>
                    </a:moveTo>
                    <a:cubicBezTo>
                      <a:pt x="1140" y="316"/>
                      <a:pt x="1140" y="316"/>
                      <a:pt x="1140" y="316"/>
                    </a:cubicBezTo>
                    <a:cubicBezTo>
                      <a:pt x="1186" y="316"/>
                      <a:pt x="1186" y="316"/>
                      <a:pt x="1186" y="316"/>
                    </a:cubicBezTo>
                    <a:lnTo>
                      <a:pt x="1163" y="344"/>
                    </a:lnTo>
                    <a:close/>
                    <a:moveTo>
                      <a:pt x="1097" y="344"/>
                    </a:moveTo>
                    <a:cubicBezTo>
                      <a:pt x="1074" y="316"/>
                      <a:pt x="1074" y="316"/>
                      <a:pt x="1074" y="316"/>
                    </a:cubicBezTo>
                    <a:cubicBezTo>
                      <a:pt x="1120" y="316"/>
                      <a:pt x="1120" y="316"/>
                      <a:pt x="1120" y="316"/>
                    </a:cubicBezTo>
                    <a:lnTo>
                      <a:pt x="1097" y="344"/>
                    </a:lnTo>
                    <a:close/>
                    <a:moveTo>
                      <a:pt x="847" y="149"/>
                    </a:moveTo>
                    <a:cubicBezTo>
                      <a:pt x="847" y="63"/>
                      <a:pt x="847" y="63"/>
                      <a:pt x="847" y="63"/>
                    </a:cubicBezTo>
                    <a:cubicBezTo>
                      <a:pt x="948" y="41"/>
                      <a:pt x="948" y="41"/>
                      <a:pt x="948" y="41"/>
                    </a:cubicBezTo>
                    <a:cubicBezTo>
                      <a:pt x="926" y="207"/>
                      <a:pt x="926" y="207"/>
                      <a:pt x="926" y="207"/>
                    </a:cubicBezTo>
                    <a:cubicBezTo>
                      <a:pt x="847" y="207"/>
                      <a:pt x="847" y="207"/>
                      <a:pt x="847" y="207"/>
                    </a:cubicBezTo>
                    <a:cubicBezTo>
                      <a:pt x="847" y="207"/>
                      <a:pt x="847" y="207"/>
                      <a:pt x="847" y="207"/>
                    </a:cubicBezTo>
                    <a:lnTo>
                      <a:pt x="847" y="149"/>
                    </a:lnTo>
                    <a:close/>
                    <a:moveTo>
                      <a:pt x="706" y="154"/>
                    </a:moveTo>
                    <a:cubicBezTo>
                      <a:pt x="706" y="194"/>
                      <a:pt x="706" y="194"/>
                      <a:pt x="706" y="194"/>
                    </a:cubicBezTo>
                    <a:cubicBezTo>
                      <a:pt x="706" y="210"/>
                      <a:pt x="706" y="210"/>
                      <a:pt x="706" y="210"/>
                    </a:cubicBezTo>
                    <a:cubicBezTo>
                      <a:pt x="706" y="210"/>
                      <a:pt x="706" y="210"/>
                      <a:pt x="706" y="210"/>
                    </a:cubicBezTo>
                    <a:cubicBezTo>
                      <a:pt x="706" y="210"/>
                      <a:pt x="706" y="210"/>
                      <a:pt x="706" y="210"/>
                    </a:cubicBezTo>
                    <a:cubicBezTo>
                      <a:pt x="705" y="210"/>
                      <a:pt x="705" y="210"/>
                      <a:pt x="705" y="210"/>
                    </a:cubicBezTo>
                    <a:cubicBezTo>
                      <a:pt x="683" y="211"/>
                      <a:pt x="683" y="211"/>
                      <a:pt x="683" y="211"/>
                    </a:cubicBezTo>
                    <a:cubicBezTo>
                      <a:pt x="595" y="214"/>
                      <a:pt x="595" y="214"/>
                      <a:pt x="595" y="214"/>
                    </a:cubicBezTo>
                    <a:cubicBezTo>
                      <a:pt x="595" y="198"/>
                      <a:pt x="595" y="198"/>
                      <a:pt x="595" y="198"/>
                    </a:cubicBezTo>
                    <a:cubicBezTo>
                      <a:pt x="595" y="158"/>
                      <a:pt x="595" y="158"/>
                      <a:pt x="595" y="158"/>
                    </a:cubicBezTo>
                    <a:cubicBezTo>
                      <a:pt x="595" y="120"/>
                      <a:pt x="595" y="120"/>
                      <a:pt x="595" y="120"/>
                    </a:cubicBezTo>
                    <a:cubicBezTo>
                      <a:pt x="706" y="95"/>
                      <a:pt x="706" y="95"/>
                      <a:pt x="706" y="95"/>
                    </a:cubicBezTo>
                    <a:lnTo>
                      <a:pt x="706" y="154"/>
                    </a:lnTo>
                    <a:close/>
                    <a:moveTo>
                      <a:pt x="524" y="217"/>
                    </a:moveTo>
                    <a:cubicBezTo>
                      <a:pt x="499" y="218"/>
                      <a:pt x="499" y="218"/>
                      <a:pt x="499" y="218"/>
                    </a:cubicBezTo>
                    <a:cubicBezTo>
                      <a:pt x="457" y="219"/>
                      <a:pt x="457" y="219"/>
                      <a:pt x="457" y="219"/>
                    </a:cubicBezTo>
                    <a:cubicBezTo>
                      <a:pt x="457" y="203"/>
                      <a:pt x="457" y="203"/>
                      <a:pt x="457" y="203"/>
                    </a:cubicBezTo>
                    <a:cubicBezTo>
                      <a:pt x="457" y="163"/>
                      <a:pt x="457" y="163"/>
                      <a:pt x="457" y="163"/>
                    </a:cubicBezTo>
                    <a:cubicBezTo>
                      <a:pt x="457" y="151"/>
                      <a:pt x="457" y="151"/>
                      <a:pt x="457" y="151"/>
                    </a:cubicBezTo>
                    <a:cubicBezTo>
                      <a:pt x="584" y="122"/>
                      <a:pt x="584" y="122"/>
                      <a:pt x="584" y="122"/>
                    </a:cubicBezTo>
                    <a:cubicBezTo>
                      <a:pt x="584" y="158"/>
                      <a:pt x="584" y="158"/>
                      <a:pt x="584" y="158"/>
                    </a:cubicBezTo>
                    <a:cubicBezTo>
                      <a:pt x="584" y="198"/>
                      <a:pt x="584" y="198"/>
                      <a:pt x="584" y="198"/>
                    </a:cubicBezTo>
                    <a:cubicBezTo>
                      <a:pt x="584" y="215"/>
                      <a:pt x="584" y="215"/>
                      <a:pt x="584" y="215"/>
                    </a:cubicBezTo>
                    <a:cubicBezTo>
                      <a:pt x="553" y="216"/>
                      <a:pt x="553" y="216"/>
                      <a:pt x="553" y="216"/>
                    </a:cubicBezTo>
                    <a:cubicBezTo>
                      <a:pt x="530" y="217"/>
                      <a:pt x="530" y="217"/>
                      <a:pt x="530" y="217"/>
                    </a:cubicBezTo>
                    <a:lnTo>
                      <a:pt x="524" y="217"/>
                    </a:lnTo>
                    <a:close/>
                    <a:moveTo>
                      <a:pt x="112" y="262"/>
                    </a:moveTo>
                    <a:cubicBezTo>
                      <a:pt x="78" y="261"/>
                      <a:pt x="78" y="261"/>
                      <a:pt x="78" y="261"/>
                    </a:cubicBezTo>
                    <a:cubicBezTo>
                      <a:pt x="65" y="250"/>
                      <a:pt x="65" y="250"/>
                      <a:pt x="65" y="250"/>
                    </a:cubicBezTo>
                    <a:cubicBezTo>
                      <a:pt x="124" y="248"/>
                      <a:pt x="124" y="248"/>
                      <a:pt x="124" y="248"/>
                    </a:cubicBezTo>
                    <a:lnTo>
                      <a:pt x="112" y="262"/>
                    </a:lnTo>
                    <a:close/>
                    <a:moveTo>
                      <a:pt x="95" y="232"/>
                    </a:moveTo>
                    <a:cubicBezTo>
                      <a:pt x="146" y="221"/>
                      <a:pt x="146" y="221"/>
                      <a:pt x="146" y="221"/>
                    </a:cubicBezTo>
                    <a:cubicBezTo>
                      <a:pt x="167" y="216"/>
                      <a:pt x="167" y="216"/>
                      <a:pt x="167" y="216"/>
                    </a:cubicBezTo>
                    <a:cubicBezTo>
                      <a:pt x="171" y="215"/>
                      <a:pt x="171" y="215"/>
                      <a:pt x="171" y="215"/>
                    </a:cubicBezTo>
                    <a:cubicBezTo>
                      <a:pt x="183" y="212"/>
                      <a:pt x="183" y="212"/>
                      <a:pt x="183" y="212"/>
                    </a:cubicBezTo>
                    <a:cubicBezTo>
                      <a:pt x="193" y="210"/>
                      <a:pt x="193" y="210"/>
                      <a:pt x="193" y="210"/>
                    </a:cubicBezTo>
                    <a:cubicBezTo>
                      <a:pt x="215" y="205"/>
                      <a:pt x="215" y="205"/>
                      <a:pt x="215" y="205"/>
                    </a:cubicBezTo>
                    <a:cubicBezTo>
                      <a:pt x="215" y="211"/>
                      <a:pt x="215" y="211"/>
                      <a:pt x="215" y="211"/>
                    </a:cubicBezTo>
                    <a:cubicBezTo>
                      <a:pt x="215" y="228"/>
                      <a:pt x="215" y="228"/>
                      <a:pt x="215" y="228"/>
                    </a:cubicBezTo>
                    <a:cubicBezTo>
                      <a:pt x="207" y="228"/>
                      <a:pt x="207" y="228"/>
                      <a:pt x="207" y="228"/>
                    </a:cubicBezTo>
                    <a:cubicBezTo>
                      <a:pt x="178" y="229"/>
                      <a:pt x="178" y="229"/>
                      <a:pt x="178" y="229"/>
                    </a:cubicBezTo>
                    <a:cubicBezTo>
                      <a:pt x="159" y="230"/>
                      <a:pt x="159" y="230"/>
                      <a:pt x="159" y="230"/>
                    </a:cubicBezTo>
                    <a:cubicBezTo>
                      <a:pt x="138" y="231"/>
                      <a:pt x="138" y="231"/>
                      <a:pt x="138" y="231"/>
                    </a:cubicBezTo>
                    <a:lnTo>
                      <a:pt x="95" y="232"/>
                    </a:lnTo>
                    <a:close/>
                    <a:moveTo>
                      <a:pt x="225" y="211"/>
                    </a:moveTo>
                    <a:cubicBezTo>
                      <a:pt x="225" y="203"/>
                      <a:pt x="225" y="203"/>
                      <a:pt x="225" y="203"/>
                    </a:cubicBezTo>
                    <a:cubicBezTo>
                      <a:pt x="320" y="182"/>
                      <a:pt x="320" y="182"/>
                      <a:pt x="320" y="182"/>
                    </a:cubicBezTo>
                    <a:cubicBezTo>
                      <a:pt x="320" y="207"/>
                      <a:pt x="320" y="207"/>
                      <a:pt x="320" y="207"/>
                    </a:cubicBezTo>
                    <a:cubicBezTo>
                      <a:pt x="320" y="219"/>
                      <a:pt x="320" y="219"/>
                      <a:pt x="320" y="219"/>
                    </a:cubicBezTo>
                    <a:cubicBezTo>
                      <a:pt x="320" y="224"/>
                      <a:pt x="320" y="224"/>
                      <a:pt x="320" y="224"/>
                    </a:cubicBezTo>
                    <a:cubicBezTo>
                      <a:pt x="316" y="224"/>
                      <a:pt x="316" y="224"/>
                      <a:pt x="316" y="224"/>
                    </a:cubicBezTo>
                    <a:cubicBezTo>
                      <a:pt x="225" y="228"/>
                      <a:pt x="225" y="228"/>
                      <a:pt x="225" y="228"/>
                    </a:cubicBezTo>
                    <a:lnTo>
                      <a:pt x="225" y="211"/>
                    </a:lnTo>
                    <a:close/>
                    <a:moveTo>
                      <a:pt x="331" y="207"/>
                    </a:moveTo>
                    <a:cubicBezTo>
                      <a:pt x="331" y="207"/>
                      <a:pt x="331" y="207"/>
                      <a:pt x="331" y="207"/>
                    </a:cubicBezTo>
                    <a:cubicBezTo>
                      <a:pt x="331" y="179"/>
                      <a:pt x="331" y="179"/>
                      <a:pt x="331" y="179"/>
                    </a:cubicBezTo>
                    <a:cubicBezTo>
                      <a:pt x="395" y="165"/>
                      <a:pt x="395" y="165"/>
                      <a:pt x="395" y="165"/>
                    </a:cubicBezTo>
                    <a:cubicBezTo>
                      <a:pt x="447" y="153"/>
                      <a:pt x="447" y="153"/>
                      <a:pt x="447" y="153"/>
                    </a:cubicBezTo>
                    <a:cubicBezTo>
                      <a:pt x="447" y="163"/>
                      <a:pt x="447" y="163"/>
                      <a:pt x="447" y="163"/>
                    </a:cubicBezTo>
                    <a:cubicBezTo>
                      <a:pt x="447" y="203"/>
                      <a:pt x="447" y="203"/>
                      <a:pt x="447" y="203"/>
                    </a:cubicBezTo>
                    <a:cubicBezTo>
                      <a:pt x="447" y="220"/>
                      <a:pt x="447" y="220"/>
                      <a:pt x="447" y="220"/>
                    </a:cubicBezTo>
                    <a:cubicBezTo>
                      <a:pt x="380" y="222"/>
                      <a:pt x="380" y="222"/>
                      <a:pt x="380" y="222"/>
                    </a:cubicBezTo>
                    <a:cubicBezTo>
                      <a:pt x="351" y="223"/>
                      <a:pt x="351" y="223"/>
                      <a:pt x="351" y="223"/>
                    </a:cubicBezTo>
                    <a:cubicBezTo>
                      <a:pt x="347" y="223"/>
                      <a:pt x="347" y="223"/>
                      <a:pt x="347" y="223"/>
                    </a:cubicBezTo>
                    <a:cubicBezTo>
                      <a:pt x="331" y="224"/>
                      <a:pt x="331" y="224"/>
                      <a:pt x="331" y="224"/>
                    </a:cubicBezTo>
                    <a:lnTo>
                      <a:pt x="331" y="207"/>
                    </a:lnTo>
                    <a:close/>
                    <a:moveTo>
                      <a:pt x="16" y="259"/>
                    </a:moveTo>
                    <a:cubicBezTo>
                      <a:pt x="16" y="252"/>
                      <a:pt x="16" y="252"/>
                      <a:pt x="16" y="252"/>
                    </a:cubicBezTo>
                    <a:cubicBezTo>
                      <a:pt x="46" y="251"/>
                      <a:pt x="46" y="251"/>
                      <a:pt x="46" y="251"/>
                    </a:cubicBezTo>
                    <a:cubicBezTo>
                      <a:pt x="57" y="260"/>
                      <a:pt x="57" y="260"/>
                      <a:pt x="57" y="260"/>
                    </a:cubicBezTo>
                    <a:lnTo>
                      <a:pt x="16" y="259"/>
                    </a:lnTo>
                    <a:close/>
                    <a:moveTo>
                      <a:pt x="131" y="263"/>
                    </a:moveTo>
                    <a:cubicBezTo>
                      <a:pt x="144" y="247"/>
                      <a:pt x="144" y="247"/>
                      <a:pt x="144" y="247"/>
                    </a:cubicBezTo>
                    <a:cubicBezTo>
                      <a:pt x="192" y="245"/>
                      <a:pt x="192" y="245"/>
                      <a:pt x="192" y="245"/>
                    </a:cubicBezTo>
                    <a:cubicBezTo>
                      <a:pt x="208" y="266"/>
                      <a:pt x="208" y="266"/>
                      <a:pt x="208" y="266"/>
                    </a:cubicBezTo>
                    <a:lnTo>
                      <a:pt x="131" y="263"/>
                    </a:lnTo>
                    <a:close/>
                    <a:moveTo>
                      <a:pt x="239" y="267"/>
                    </a:moveTo>
                    <a:cubicBezTo>
                      <a:pt x="221" y="244"/>
                      <a:pt x="221" y="244"/>
                      <a:pt x="221" y="244"/>
                    </a:cubicBezTo>
                    <a:cubicBezTo>
                      <a:pt x="302" y="242"/>
                      <a:pt x="302" y="242"/>
                      <a:pt x="302" y="242"/>
                    </a:cubicBezTo>
                    <a:cubicBezTo>
                      <a:pt x="280" y="268"/>
                      <a:pt x="280" y="268"/>
                      <a:pt x="280" y="268"/>
                    </a:cubicBezTo>
                    <a:lnTo>
                      <a:pt x="239" y="267"/>
                    </a:lnTo>
                    <a:close/>
                    <a:moveTo>
                      <a:pt x="309" y="269"/>
                    </a:moveTo>
                    <a:cubicBezTo>
                      <a:pt x="333" y="240"/>
                      <a:pt x="333" y="240"/>
                      <a:pt x="333" y="240"/>
                    </a:cubicBezTo>
                    <a:cubicBezTo>
                      <a:pt x="365" y="239"/>
                      <a:pt x="365" y="239"/>
                      <a:pt x="365" y="239"/>
                    </a:cubicBezTo>
                    <a:cubicBezTo>
                      <a:pt x="392" y="272"/>
                      <a:pt x="392" y="272"/>
                      <a:pt x="392" y="272"/>
                    </a:cubicBezTo>
                    <a:lnTo>
                      <a:pt x="309" y="269"/>
                    </a:lnTo>
                    <a:close/>
                    <a:moveTo>
                      <a:pt x="423" y="273"/>
                    </a:moveTo>
                    <a:cubicBezTo>
                      <a:pt x="394" y="238"/>
                      <a:pt x="394" y="238"/>
                      <a:pt x="394" y="238"/>
                    </a:cubicBezTo>
                    <a:cubicBezTo>
                      <a:pt x="485" y="235"/>
                      <a:pt x="485" y="235"/>
                      <a:pt x="485" y="235"/>
                    </a:cubicBezTo>
                    <a:cubicBezTo>
                      <a:pt x="453" y="274"/>
                      <a:pt x="453" y="274"/>
                      <a:pt x="453" y="274"/>
                    </a:cubicBezTo>
                    <a:lnTo>
                      <a:pt x="423" y="273"/>
                    </a:lnTo>
                    <a:close/>
                    <a:moveTo>
                      <a:pt x="482" y="275"/>
                    </a:moveTo>
                    <a:cubicBezTo>
                      <a:pt x="516" y="234"/>
                      <a:pt x="516" y="234"/>
                      <a:pt x="516" y="234"/>
                    </a:cubicBezTo>
                    <a:cubicBezTo>
                      <a:pt x="538" y="233"/>
                      <a:pt x="538" y="233"/>
                      <a:pt x="538" y="233"/>
                    </a:cubicBezTo>
                    <a:cubicBezTo>
                      <a:pt x="575" y="279"/>
                      <a:pt x="575" y="279"/>
                      <a:pt x="575" y="279"/>
                    </a:cubicBezTo>
                    <a:lnTo>
                      <a:pt x="482" y="275"/>
                    </a:lnTo>
                    <a:close/>
                    <a:moveTo>
                      <a:pt x="606" y="280"/>
                    </a:moveTo>
                    <a:cubicBezTo>
                      <a:pt x="567" y="232"/>
                      <a:pt x="567" y="232"/>
                      <a:pt x="567" y="232"/>
                    </a:cubicBezTo>
                    <a:cubicBezTo>
                      <a:pt x="669" y="228"/>
                      <a:pt x="669" y="228"/>
                      <a:pt x="669" y="228"/>
                    </a:cubicBezTo>
                    <a:cubicBezTo>
                      <a:pt x="626" y="281"/>
                      <a:pt x="626" y="281"/>
                      <a:pt x="626" y="281"/>
                    </a:cubicBezTo>
                    <a:lnTo>
                      <a:pt x="606" y="280"/>
                    </a:lnTo>
                    <a:close/>
                    <a:moveTo>
                      <a:pt x="655" y="282"/>
                    </a:moveTo>
                    <a:cubicBezTo>
                      <a:pt x="700" y="227"/>
                      <a:pt x="700" y="227"/>
                      <a:pt x="700" y="227"/>
                    </a:cubicBezTo>
                    <a:cubicBezTo>
                      <a:pt x="710" y="227"/>
                      <a:pt x="710" y="227"/>
                      <a:pt x="710" y="227"/>
                    </a:cubicBezTo>
                    <a:cubicBezTo>
                      <a:pt x="758" y="285"/>
                      <a:pt x="758" y="285"/>
                      <a:pt x="758" y="285"/>
                    </a:cubicBezTo>
                    <a:lnTo>
                      <a:pt x="655" y="282"/>
                    </a:lnTo>
                    <a:close/>
                    <a:moveTo>
                      <a:pt x="740" y="226"/>
                    </a:moveTo>
                    <a:cubicBezTo>
                      <a:pt x="773" y="225"/>
                      <a:pt x="773" y="225"/>
                      <a:pt x="773" y="225"/>
                    </a:cubicBezTo>
                    <a:cubicBezTo>
                      <a:pt x="773" y="267"/>
                      <a:pt x="773" y="267"/>
                      <a:pt x="773" y="267"/>
                    </a:cubicBezTo>
                    <a:lnTo>
                      <a:pt x="740" y="226"/>
                    </a:lnTo>
                    <a:close/>
                    <a:moveTo>
                      <a:pt x="790" y="207"/>
                    </a:moveTo>
                    <a:cubicBezTo>
                      <a:pt x="786" y="207"/>
                      <a:pt x="786" y="207"/>
                      <a:pt x="786" y="207"/>
                    </a:cubicBezTo>
                    <a:cubicBezTo>
                      <a:pt x="786" y="208"/>
                      <a:pt x="786" y="208"/>
                      <a:pt x="786" y="208"/>
                    </a:cubicBezTo>
                    <a:cubicBezTo>
                      <a:pt x="726" y="210"/>
                      <a:pt x="726" y="210"/>
                      <a:pt x="726" y="210"/>
                    </a:cubicBezTo>
                    <a:cubicBezTo>
                      <a:pt x="716" y="210"/>
                      <a:pt x="716" y="210"/>
                      <a:pt x="716" y="210"/>
                    </a:cubicBezTo>
                    <a:cubicBezTo>
                      <a:pt x="716" y="202"/>
                      <a:pt x="716" y="202"/>
                      <a:pt x="716" y="202"/>
                    </a:cubicBezTo>
                    <a:cubicBezTo>
                      <a:pt x="716" y="193"/>
                      <a:pt x="716" y="193"/>
                      <a:pt x="716" y="193"/>
                    </a:cubicBezTo>
                    <a:cubicBezTo>
                      <a:pt x="716" y="153"/>
                      <a:pt x="716" y="153"/>
                      <a:pt x="716" y="153"/>
                    </a:cubicBezTo>
                    <a:cubicBezTo>
                      <a:pt x="716" y="93"/>
                      <a:pt x="716" y="93"/>
                      <a:pt x="716" y="93"/>
                    </a:cubicBezTo>
                    <a:cubicBezTo>
                      <a:pt x="836" y="66"/>
                      <a:pt x="836" y="66"/>
                      <a:pt x="836" y="66"/>
                    </a:cubicBezTo>
                    <a:cubicBezTo>
                      <a:pt x="836" y="149"/>
                      <a:pt x="836" y="149"/>
                      <a:pt x="836" y="149"/>
                    </a:cubicBezTo>
                    <a:cubicBezTo>
                      <a:pt x="836" y="207"/>
                      <a:pt x="836" y="207"/>
                      <a:pt x="836" y="207"/>
                    </a:cubicBezTo>
                    <a:cubicBezTo>
                      <a:pt x="807" y="207"/>
                      <a:pt x="807" y="207"/>
                      <a:pt x="807" y="207"/>
                    </a:cubicBezTo>
                    <a:lnTo>
                      <a:pt x="790" y="207"/>
                    </a:lnTo>
                    <a:close/>
                    <a:moveTo>
                      <a:pt x="847" y="320"/>
                    </a:moveTo>
                    <a:cubicBezTo>
                      <a:pt x="848" y="319"/>
                      <a:pt x="848" y="319"/>
                      <a:pt x="848" y="319"/>
                    </a:cubicBezTo>
                    <a:cubicBezTo>
                      <a:pt x="867" y="319"/>
                      <a:pt x="867" y="319"/>
                      <a:pt x="867" y="319"/>
                    </a:cubicBezTo>
                    <a:cubicBezTo>
                      <a:pt x="867" y="357"/>
                      <a:pt x="867" y="357"/>
                      <a:pt x="867" y="357"/>
                    </a:cubicBezTo>
                    <a:cubicBezTo>
                      <a:pt x="847" y="357"/>
                      <a:pt x="847" y="357"/>
                      <a:pt x="847" y="357"/>
                    </a:cubicBezTo>
                    <a:cubicBezTo>
                      <a:pt x="837" y="357"/>
                      <a:pt x="837" y="357"/>
                      <a:pt x="837" y="357"/>
                    </a:cubicBezTo>
                    <a:cubicBezTo>
                      <a:pt x="828" y="343"/>
                      <a:pt x="828" y="343"/>
                      <a:pt x="828" y="343"/>
                    </a:cubicBezTo>
                    <a:lnTo>
                      <a:pt x="847" y="320"/>
                    </a:lnTo>
                    <a:close/>
                    <a:moveTo>
                      <a:pt x="867" y="394"/>
                    </a:moveTo>
                    <a:cubicBezTo>
                      <a:pt x="862" y="394"/>
                      <a:pt x="862" y="394"/>
                      <a:pt x="862" y="394"/>
                    </a:cubicBezTo>
                    <a:cubicBezTo>
                      <a:pt x="847" y="372"/>
                      <a:pt x="847" y="372"/>
                      <a:pt x="847" y="372"/>
                    </a:cubicBezTo>
                    <a:cubicBezTo>
                      <a:pt x="867" y="372"/>
                      <a:pt x="867" y="372"/>
                      <a:pt x="867" y="372"/>
                    </a:cubicBezTo>
                    <a:lnTo>
                      <a:pt x="867" y="394"/>
                    </a:lnTo>
                    <a:close/>
                    <a:moveTo>
                      <a:pt x="1069" y="346"/>
                    </a:moveTo>
                    <a:cubicBezTo>
                      <a:pt x="1069" y="320"/>
                      <a:pt x="1069" y="320"/>
                      <a:pt x="1069" y="320"/>
                    </a:cubicBezTo>
                    <a:cubicBezTo>
                      <a:pt x="1090" y="346"/>
                      <a:pt x="1090" y="346"/>
                      <a:pt x="1090" y="346"/>
                    </a:cubicBezTo>
                    <a:lnTo>
                      <a:pt x="1069" y="346"/>
                    </a:lnTo>
                    <a:close/>
                    <a:moveTo>
                      <a:pt x="1104" y="346"/>
                    </a:moveTo>
                    <a:cubicBezTo>
                      <a:pt x="1128" y="316"/>
                      <a:pt x="1128" y="316"/>
                      <a:pt x="1128" y="316"/>
                    </a:cubicBezTo>
                    <a:cubicBezTo>
                      <a:pt x="1132" y="316"/>
                      <a:pt x="1132" y="316"/>
                      <a:pt x="1132" y="316"/>
                    </a:cubicBezTo>
                    <a:cubicBezTo>
                      <a:pt x="1156" y="346"/>
                      <a:pt x="1156" y="346"/>
                      <a:pt x="1156" y="346"/>
                    </a:cubicBezTo>
                    <a:lnTo>
                      <a:pt x="1104" y="346"/>
                    </a:lnTo>
                    <a:close/>
                    <a:moveTo>
                      <a:pt x="1170" y="346"/>
                    </a:moveTo>
                    <a:cubicBezTo>
                      <a:pt x="1194" y="316"/>
                      <a:pt x="1194" y="316"/>
                      <a:pt x="1194" y="316"/>
                    </a:cubicBezTo>
                    <a:cubicBezTo>
                      <a:pt x="1199" y="316"/>
                      <a:pt x="1199" y="316"/>
                      <a:pt x="1199" y="316"/>
                    </a:cubicBezTo>
                    <a:cubicBezTo>
                      <a:pt x="1223" y="346"/>
                      <a:pt x="1223" y="346"/>
                      <a:pt x="1223" y="346"/>
                    </a:cubicBezTo>
                    <a:lnTo>
                      <a:pt x="1170" y="346"/>
                    </a:lnTo>
                    <a:close/>
                    <a:moveTo>
                      <a:pt x="1236" y="346"/>
                    </a:moveTo>
                    <a:cubicBezTo>
                      <a:pt x="1261" y="316"/>
                      <a:pt x="1261" y="316"/>
                      <a:pt x="1261" y="316"/>
                    </a:cubicBezTo>
                    <a:cubicBezTo>
                      <a:pt x="1265" y="316"/>
                      <a:pt x="1265" y="316"/>
                      <a:pt x="1265" y="316"/>
                    </a:cubicBezTo>
                    <a:cubicBezTo>
                      <a:pt x="1278" y="332"/>
                      <a:pt x="1278" y="332"/>
                      <a:pt x="1278" y="332"/>
                    </a:cubicBezTo>
                    <a:cubicBezTo>
                      <a:pt x="1278" y="339"/>
                      <a:pt x="1278" y="339"/>
                      <a:pt x="1278" y="339"/>
                    </a:cubicBezTo>
                    <a:cubicBezTo>
                      <a:pt x="1278" y="341"/>
                      <a:pt x="1279" y="344"/>
                      <a:pt x="1280" y="346"/>
                    </a:cubicBezTo>
                    <a:lnTo>
                      <a:pt x="1236" y="346"/>
                    </a:lnTo>
                    <a:close/>
                    <a:moveTo>
                      <a:pt x="1375" y="373"/>
                    </a:moveTo>
                    <a:cubicBezTo>
                      <a:pt x="1327" y="373"/>
                      <a:pt x="1327" y="373"/>
                      <a:pt x="1327" y="373"/>
                    </a:cubicBezTo>
                    <a:cubicBezTo>
                      <a:pt x="1327" y="359"/>
                      <a:pt x="1327" y="359"/>
                      <a:pt x="1327" y="359"/>
                    </a:cubicBezTo>
                    <a:cubicBezTo>
                      <a:pt x="1375" y="359"/>
                      <a:pt x="1375" y="359"/>
                      <a:pt x="1375" y="359"/>
                    </a:cubicBezTo>
                    <a:lnTo>
                      <a:pt x="1375" y="373"/>
                    </a:lnTo>
                    <a:close/>
                  </a:path>
                </a:pathLst>
              </a:custGeom>
              <a:grpFill/>
              <a:ln>
                <a:noFill/>
              </a:ln>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680" name="Freeform 44"/>
              <p:cNvSpPr>
                <a:spLocks/>
              </p:cNvSpPr>
              <p:nvPr/>
            </p:nvSpPr>
            <p:spPr bwMode="auto">
              <a:xfrm>
                <a:off x="-2309813" y="4560888"/>
                <a:ext cx="1101725" cy="165100"/>
              </a:xfrm>
              <a:custGeom>
                <a:avLst/>
                <a:gdLst>
                  <a:gd name="T0" fmla="*/ 290 w 294"/>
                  <a:gd name="T1" fmla="*/ 44 h 44"/>
                  <a:gd name="T2" fmla="*/ 292 w 294"/>
                  <a:gd name="T3" fmla="*/ 39 h 44"/>
                  <a:gd name="T4" fmla="*/ 253 w 294"/>
                  <a:gd name="T5" fmla="*/ 5 h 44"/>
                  <a:gd name="T6" fmla="*/ 240 w 294"/>
                  <a:gd name="T7" fmla="*/ 0 h 44"/>
                  <a:gd name="T8" fmla="*/ 54 w 294"/>
                  <a:gd name="T9" fmla="*/ 0 h 44"/>
                  <a:gd name="T10" fmla="*/ 40 w 294"/>
                  <a:gd name="T11" fmla="*/ 5 h 44"/>
                  <a:gd name="T12" fmla="*/ 2 w 294"/>
                  <a:gd name="T13" fmla="*/ 39 h 44"/>
                  <a:gd name="T14" fmla="*/ 4 w 294"/>
                  <a:gd name="T15" fmla="*/ 44 h 44"/>
                  <a:gd name="T16" fmla="*/ 290 w 294"/>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44">
                    <a:moveTo>
                      <a:pt x="290" y="44"/>
                    </a:moveTo>
                    <a:cubicBezTo>
                      <a:pt x="292" y="44"/>
                      <a:pt x="294" y="41"/>
                      <a:pt x="292" y="39"/>
                    </a:cubicBezTo>
                    <a:cubicBezTo>
                      <a:pt x="253" y="5"/>
                      <a:pt x="253" y="5"/>
                      <a:pt x="253" y="5"/>
                    </a:cubicBezTo>
                    <a:cubicBezTo>
                      <a:pt x="250" y="2"/>
                      <a:pt x="245" y="0"/>
                      <a:pt x="240" y="0"/>
                    </a:cubicBezTo>
                    <a:cubicBezTo>
                      <a:pt x="54" y="0"/>
                      <a:pt x="54" y="0"/>
                      <a:pt x="54" y="0"/>
                    </a:cubicBezTo>
                    <a:cubicBezTo>
                      <a:pt x="49" y="0"/>
                      <a:pt x="44" y="2"/>
                      <a:pt x="40" y="5"/>
                    </a:cubicBezTo>
                    <a:cubicBezTo>
                      <a:pt x="2" y="39"/>
                      <a:pt x="2" y="39"/>
                      <a:pt x="2" y="39"/>
                    </a:cubicBezTo>
                    <a:cubicBezTo>
                      <a:pt x="0" y="41"/>
                      <a:pt x="1" y="44"/>
                      <a:pt x="4" y="44"/>
                    </a:cubicBezTo>
                    <a:lnTo>
                      <a:pt x="290" y="44"/>
                    </a:lnTo>
                    <a:close/>
                  </a:path>
                </a:pathLst>
              </a:custGeom>
              <a:grpFill/>
              <a:ln>
                <a:noFill/>
              </a:ln>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681" name="Freeform 45"/>
              <p:cNvSpPr>
                <a:spLocks/>
              </p:cNvSpPr>
              <p:nvPr/>
            </p:nvSpPr>
            <p:spPr bwMode="auto">
              <a:xfrm>
                <a:off x="-2400300" y="4770438"/>
                <a:ext cx="1255713" cy="74613"/>
              </a:xfrm>
              <a:custGeom>
                <a:avLst/>
                <a:gdLst>
                  <a:gd name="T0" fmla="*/ 335 w 335"/>
                  <a:gd name="T1" fmla="*/ 16 h 20"/>
                  <a:gd name="T2" fmla="*/ 335 w 335"/>
                  <a:gd name="T3" fmla="*/ 4 h 20"/>
                  <a:gd name="T4" fmla="*/ 331 w 335"/>
                  <a:gd name="T5" fmla="*/ 0 h 20"/>
                  <a:gd name="T6" fmla="*/ 4 w 335"/>
                  <a:gd name="T7" fmla="*/ 0 h 20"/>
                  <a:gd name="T8" fmla="*/ 0 w 335"/>
                  <a:gd name="T9" fmla="*/ 4 h 20"/>
                  <a:gd name="T10" fmla="*/ 0 w 335"/>
                  <a:gd name="T11" fmla="*/ 16 h 20"/>
                  <a:gd name="T12" fmla="*/ 4 w 335"/>
                  <a:gd name="T13" fmla="*/ 20 h 20"/>
                  <a:gd name="T14" fmla="*/ 331 w 335"/>
                  <a:gd name="T15" fmla="*/ 20 h 20"/>
                  <a:gd name="T16" fmla="*/ 335 w 335"/>
                  <a:gd name="T17"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5" h="20">
                    <a:moveTo>
                      <a:pt x="335" y="16"/>
                    </a:moveTo>
                    <a:cubicBezTo>
                      <a:pt x="335" y="4"/>
                      <a:pt x="335" y="4"/>
                      <a:pt x="335" y="4"/>
                    </a:cubicBezTo>
                    <a:cubicBezTo>
                      <a:pt x="335" y="1"/>
                      <a:pt x="333" y="0"/>
                      <a:pt x="331" y="0"/>
                    </a:cubicBezTo>
                    <a:cubicBezTo>
                      <a:pt x="4" y="0"/>
                      <a:pt x="4" y="0"/>
                      <a:pt x="4" y="0"/>
                    </a:cubicBezTo>
                    <a:cubicBezTo>
                      <a:pt x="2" y="0"/>
                      <a:pt x="0" y="1"/>
                      <a:pt x="0" y="4"/>
                    </a:cubicBezTo>
                    <a:cubicBezTo>
                      <a:pt x="0" y="16"/>
                      <a:pt x="0" y="16"/>
                      <a:pt x="0" y="16"/>
                    </a:cubicBezTo>
                    <a:cubicBezTo>
                      <a:pt x="0" y="19"/>
                      <a:pt x="2" y="20"/>
                      <a:pt x="4" y="20"/>
                    </a:cubicBezTo>
                    <a:cubicBezTo>
                      <a:pt x="331" y="20"/>
                      <a:pt x="331" y="20"/>
                      <a:pt x="331" y="20"/>
                    </a:cubicBezTo>
                    <a:cubicBezTo>
                      <a:pt x="333" y="20"/>
                      <a:pt x="335" y="19"/>
                      <a:pt x="335" y="16"/>
                    </a:cubicBezTo>
                    <a:close/>
                  </a:path>
                </a:pathLst>
              </a:custGeom>
              <a:grpFill/>
              <a:ln>
                <a:noFill/>
              </a:ln>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682" name="Freeform 46"/>
              <p:cNvSpPr>
                <a:spLocks/>
              </p:cNvSpPr>
              <p:nvPr/>
            </p:nvSpPr>
            <p:spPr bwMode="auto">
              <a:xfrm>
                <a:off x="-5168900" y="1524000"/>
                <a:ext cx="106363" cy="104775"/>
              </a:xfrm>
              <a:custGeom>
                <a:avLst/>
                <a:gdLst>
                  <a:gd name="T0" fmla="*/ 21 w 28"/>
                  <a:gd name="T1" fmla="*/ 2 h 28"/>
                  <a:gd name="T2" fmla="*/ 14 w 28"/>
                  <a:gd name="T3" fmla="*/ 0 h 28"/>
                  <a:gd name="T4" fmla="*/ 0 w 28"/>
                  <a:gd name="T5" fmla="*/ 14 h 28"/>
                  <a:gd name="T6" fmla="*/ 14 w 28"/>
                  <a:gd name="T7" fmla="*/ 28 h 28"/>
                  <a:gd name="T8" fmla="*/ 28 w 28"/>
                  <a:gd name="T9" fmla="*/ 14 h 28"/>
                  <a:gd name="T10" fmla="*/ 27 w 28"/>
                  <a:gd name="T11" fmla="*/ 10 h 28"/>
                  <a:gd name="T12" fmla="*/ 21 w 28"/>
                  <a:gd name="T13" fmla="*/ 2 h 28"/>
                </a:gdLst>
                <a:ahLst/>
                <a:cxnLst>
                  <a:cxn ang="0">
                    <a:pos x="T0" y="T1"/>
                  </a:cxn>
                  <a:cxn ang="0">
                    <a:pos x="T2" y="T3"/>
                  </a:cxn>
                  <a:cxn ang="0">
                    <a:pos x="T4" y="T5"/>
                  </a:cxn>
                  <a:cxn ang="0">
                    <a:pos x="T6" y="T7"/>
                  </a:cxn>
                  <a:cxn ang="0">
                    <a:pos x="T8" y="T9"/>
                  </a:cxn>
                  <a:cxn ang="0">
                    <a:pos x="T10" y="T11"/>
                  </a:cxn>
                  <a:cxn ang="0">
                    <a:pos x="T12" y="T13"/>
                  </a:cxn>
                </a:cxnLst>
                <a:rect l="0" t="0" r="r" b="b"/>
                <a:pathLst>
                  <a:path w="28" h="28">
                    <a:moveTo>
                      <a:pt x="21" y="2"/>
                    </a:moveTo>
                    <a:cubicBezTo>
                      <a:pt x="19" y="0"/>
                      <a:pt x="16" y="0"/>
                      <a:pt x="14" y="0"/>
                    </a:cubicBezTo>
                    <a:cubicBezTo>
                      <a:pt x="6" y="0"/>
                      <a:pt x="0" y="6"/>
                      <a:pt x="0" y="14"/>
                    </a:cubicBezTo>
                    <a:cubicBezTo>
                      <a:pt x="0" y="22"/>
                      <a:pt x="6" y="28"/>
                      <a:pt x="14" y="28"/>
                    </a:cubicBezTo>
                    <a:cubicBezTo>
                      <a:pt x="22" y="28"/>
                      <a:pt x="28" y="22"/>
                      <a:pt x="28" y="14"/>
                    </a:cubicBezTo>
                    <a:cubicBezTo>
                      <a:pt x="28" y="13"/>
                      <a:pt x="28" y="11"/>
                      <a:pt x="27" y="10"/>
                    </a:cubicBezTo>
                    <a:cubicBezTo>
                      <a:pt x="26" y="7"/>
                      <a:pt x="24" y="4"/>
                      <a:pt x="2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683" name="Freeform 47"/>
              <p:cNvSpPr>
                <a:spLocks/>
              </p:cNvSpPr>
              <p:nvPr/>
            </p:nvSpPr>
            <p:spPr bwMode="auto">
              <a:xfrm>
                <a:off x="-4792663" y="1524000"/>
                <a:ext cx="107950" cy="104775"/>
              </a:xfrm>
              <a:custGeom>
                <a:avLst/>
                <a:gdLst>
                  <a:gd name="T0" fmla="*/ 21 w 29"/>
                  <a:gd name="T1" fmla="*/ 1 h 28"/>
                  <a:gd name="T2" fmla="*/ 14 w 29"/>
                  <a:gd name="T3" fmla="*/ 0 h 28"/>
                  <a:gd name="T4" fmla="*/ 9 w 29"/>
                  <a:gd name="T5" fmla="*/ 1 h 28"/>
                  <a:gd name="T6" fmla="*/ 0 w 29"/>
                  <a:gd name="T7" fmla="*/ 14 h 28"/>
                  <a:gd name="T8" fmla="*/ 14 w 29"/>
                  <a:gd name="T9" fmla="*/ 28 h 28"/>
                  <a:gd name="T10" fmla="*/ 29 w 29"/>
                  <a:gd name="T11" fmla="*/ 14 h 28"/>
                  <a:gd name="T12" fmla="*/ 21 w 29"/>
                  <a:gd name="T13" fmla="*/ 1 h 28"/>
                </a:gdLst>
                <a:ahLst/>
                <a:cxnLst>
                  <a:cxn ang="0">
                    <a:pos x="T0" y="T1"/>
                  </a:cxn>
                  <a:cxn ang="0">
                    <a:pos x="T2" y="T3"/>
                  </a:cxn>
                  <a:cxn ang="0">
                    <a:pos x="T4" y="T5"/>
                  </a:cxn>
                  <a:cxn ang="0">
                    <a:pos x="T6" y="T7"/>
                  </a:cxn>
                  <a:cxn ang="0">
                    <a:pos x="T8" y="T9"/>
                  </a:cxn>
                  <a:cxn ang="0">
                    <a:pos x="T10" y="T11"/>
                  </a:cxn>
                  <a:cxn ang="0">
                    <a:pos x="T12" y="T13"/>
                  </a:cxn>
                </a:cxnLst>
                <a:rect l="0" t="0" r="r" b="b"/>
                <a:pathLst>
                  <a:path w="29" h="28">
                    <a:moveTo>
                      <a:pt x="21" y="1"/>
                    </a:moveTo>
                    <a:cubicBezTo>
                      <a:pt x="19" y="0"/>
                      <a:pt x="17" y="0"/>
                      <a:pt x="14" y="0"/>
                    </a:cubicBezTo>
                    <a:cubicBezTo>
                      <a:pt x="12" y="0"/>
                      <a:pt x="11" y="0"/>
                      <a:pt x="9" y="1"/>
                    </a:cubicBezTo>
                    <a:cubicBezTo>
                      <a:pt x="4" y="3"/>
                      <a:pt x="0" y="8"/>
                      <a:pt x="0" y="14"/>
                    </a:cubicBezTo>
                    <a:cubicBezTo>
                      <a:pt x="0" y="22"/>
                      <a:pt x="7" y="28"/>
                      <a:pt x="14" y="28"/>
                    </a:cubicBezTo>
                    <a:cubicBezTo>
                      <a:pt x="22" y="28"/>
                      <a:pt x="29" y="22"/>
                      <a:pt x="29" y="14"/>
                    </a:cubicBezTo>
                    <a:cubicBezTo>
                      <a:pt x="29" y="8"/>
                      <a:pt x="25" y="4"/>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684" name="Freeform 48"/>
              <p:cNvSpPr>
                <a:spLocks/>
              </p:cNvSpPr>
              <p:nvPr/>
            </p:nvSpPr>
            <p:spPr bwMode="auto">
              <a:xfrm>
                <a:off x="-4995863" y="1706563"/>
                <a:ext cx="134938" cy="214313"/>
              </a:xfrm>
              <a:custGeom>
                <a:avLst/>
                <a:gdLst>
                  <a:gd name="T0" fmla="*/ 9 w 36"/>
                  <a:gd name="T1" fmla="*/ 4 h 57"/>
                  <a:gd name="T2" fmla="*/ 9 w 36"/>
                  <a:gd name="T3" fmla="*/ 3 h 57"/>
                  <a:gd name="T4" fmla="*/ 9 w 36"/>
                  <a:gd name="T5" fmla="*/ 0 h 57"/>
                  <a:gd name="T6" fmla="*/ 0 w 36"/>
                  <a:gd name="T7" fmla="*/ 9 h 57"/>
                  <a:gd name="T8" fmla="*/ 0 w 36"/>
                  <a:gd name="T9" fmla="*/ 45 h 57"/>
                  <a:gd name="T10" fmla="*/ 11 w 36"/>
                  <a:gd name="T11" fmla="*/ 54 h 57"/>
                  <a:gd name="T12" fmla="*/ 24 w 36"/>
                  <a:gd name="T13" fmla="*/ 54 h 57"/>
                  <a:gd name="T14" fmla="*/ 24 w 36"/>
                  <a:gd name="T15" fmla="*/ 57 h 57"/>
                  <a:gd name="T16" fmla="*/ 24 w 36"/>
                  <a:gd name="T17" fmla="*/ 54 h 57"/>
                  <a:gd name="T18" fmla="*/ 36 w 36"/>
                  <a:gd name="T19" fmla="*/ 45 h 57"/>
                  <a:gd name="T20" fmla="*/ 36 w 36"/>
                  <a:gd name="T21" fmla="*/ 9 h 57"/>
                  <a:gd name="T22" fmla="*/ 27 w 36"/>
                  <a:gd name="T23" fmla="*/ 0 h 57"/>
                  <a:gd name="T24" fmla="*/ 27 w 36"/>
                  <a:gd name="T25" fmla="*/ 3 h 57"/>
                  <a:gd name="T26" fmla="*/ 27 w 36"/>
                  <a:gd name="T27" fmla="*/ 4 h 57"/>
                  <a:gd name="T28" fmla="*/ 27 w 36"/>
                  <a:gd name="T29" fmla="*/ 5 h 57"/>
                  <a:gd name="T30" fmla="*/ 27 w 36"/>
                  <a:gd name="T31" fmla="*/ 14 h 57"/>
                  <a:gd name="T32" fmla="*/ 27 w 36"/>
                  <a:gd name="T33" fmla="*/ 16 h 57"/>
                  <a:gd name="T34" fmla="*/ 27 w 36"/>
                  <a:gd name="T35" fmla="*/ 38 h 57"/>
                  <a:gd name="T36" fmla="*/ 21 w 36"/>
                  <a:gd name="T37" fmla="*/ 45 h 57"/>
                  <a:gd name="T38" fmla="*/ 15 w 36"/>
                  <a:gd name="T39" fmla="*/ 45 h 57"/>
                  <a:gd name="T40" fmla="*/ 8 w 36"/>
                  <a:gd name="T41" fmla="*/ 38 h 57"/>
                  <a:gd name="T42" fmla="*/ 9 w 36"/>
                  <a:gd name="T43" fmla="*/ 16 h 57"/>
                  <a:gd name="T44" fmla="*/ 9 w 36"/>
                  <a:gd name="T45" fmla="*/ 15 h 57"/>
                  <a:gd name="T46" fmla="*/ 9 w 36"/>
                  <a:gd name="T47" fmla="*/ 6 h 57"/>
                  <a:gd name="T48" fmla="*/ 9 w 36"/>
                  <a:gd name="T49" fmla="*/ 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57">
                    <a:moveTo>
                      <a:pt x="9" y="4"/>
                    </a:moveTo>
                    <a:cubicBezTo>
                      <a:pt x="9" y="3"/>
                      <a:pt x="9" y="3"/>
                      <a:pt x="9" y="3"/>
                    </a:cubicBezTo>
                    <a:cubicBezTo>
                      <a:pt x="9" y="0"/>
                      <a:pt x="9" y="0"/>
                      <a:pt x="9" y="0"/>
                    </a:cubicBezTo>
                    <a:cubicBezTo>
                      <a:pt x="4" y="1"/>
                      <a:pt x="0" y="5"/>
                      <a:pt x="0" y="9"/>
                    </a:cubicBezTo>
                    <a:cubicBezTo>
                      <a:pt x="0" y="45"/>
                      <a:pt x="0" y="45"/>
                      <a:pt x="0" y="45"/>
                    </a:cubicBezTo>
                    <a:cubicBezTo>
                      <a:pt x="0" y="50"/>
                      <a:pt x="5" y="54"/>
                      <a:pt x="11" y="54"/>
                    </a:cubicBezTo>
                    <a:cubicBezTo>
                      <a:pt x="24" y="54"/>
                      <a:pt x="24" y="54"/>
                      <a:pt x="24" y="54"/>
                    </a:cubicBezTo>
                    <a:cubicBezTo>
                      <a:pt x="24" y="57"/>
                      <a:pt x="24" y="57"/>
                      <a:pt x="24" y="57"/>
                    </a:cubicBezTo>
                    <a:cubicBezTo>
                      <a:pt x="24" y="54"/>
                      <a:pt x="24" y="54"/>
                      <a:pt x="24" y="54"/>
                    </a:cubicBezTo>
                    <a:cubicBezTo>
                      <a:pt x="30" y="54"/>
                      <a:pt x="36" y="50"/>
                      <a:pt x="36" y="45"/>
                    </a:cubicBezTo>
                    <a:cubicBezTo>
                      <a:pt x="36" y="9"/>
                      <a:pt x="36" y="9"/>
                      <a:pt x="36" y="9"/>
                    </a:cubicBezTo>
                    <a:cubicBezTo>
                      <a:pt x="36" y="5"/>
                      <a:pt x="32" y="1"/>
                      <a:pt x="27" y="0"/>
                    </a:cubicBezTo>
                    <a:cubicBezTo>
                      <a:pt x="27" y="3"/>
                      <a:pt x="27" y="3"/>
                      <a:pt x="27" y="3"/>
                    </a:cubicBezTo>
                    <a:cubicBezTo>
                      <a:pt x="27" y="4"/>
                      <a:pt x="27" y="4"/>
                      <a:pt x="27" y="4"/>
                    </a:cubicBezTo>
                    <a:cubicBezTo>
                      <a:pt x="27" y="5"/>
                      <a:pt x="27" y="5"/>
                      <a:pt x="27" y="5"/>
                    </a:cubicBezTo>
                    <a:cubicBezTo>
                      <a:pt x="27" y="14"/>
                      <a:pt x="27" y="14"/>
                      <a:pt x="27" y="14"/>
                    </a:cubicBezTo>
                    <a:cubicBezTo>
                      <a:pt x="27" y="15"/>
                      <a:pt x="27" y="15"/>
                      <a:pt x="27" y="16"/>
                    </a:cubicBezTo>
                    <a:cubicBezTo>
                      <a:pt x="27" y="38"/>
                      <a:pt x="27" y="38"/>
                      <a:pt x="27" y="38"/>
                    </a:cubicBezTo>
                    <a:cubicBezTo>
                      <a:pt x="27" y="42"/>
                      <a:pt x="24" y="45"/>
                      <a:pt x="21" y="45"/>
                    </a:cubicBezTo>
                    <a:cubicBezTo>
                      <a:pt x="15" y="45"/>
                      <a:pt x="15" y="45"/>
                      <a:pt x="15" y="45"/>
                    </a:cubicBezTo>
                    <a:cubicBezTo>
                      <a:pt x="11" y="45"/>
                      <a:pt x="8" y="42"/>
                      <a:pt x="8" y="38"/>
                    </a:cubicBezTo>
                    <a:cubicBezTo>
                      <a:pt x="9" y="16"/>
                      <a:pt x="9" y="16"/>
                      <a:pt x="9" y="16"/>
                    </a:cubicBezTo>
                    <a:cubicBezTo>
                      <a:pt x="9" y="16"/>
                      <a:pt x="9" y="15"/>
                      <a:pt x="9" y="15"/>
                    </a:cubicBezTo>
                    <a:cubicBezTo>
                      <a:pt x="9" y="6"/>
                      <a:pt x="9" y="6"/>
                      <a:pt x="9" y="6"/>
                    </a:cubicBezTo>
                    <a:lnTo>
                      <a:pt x="9"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685" name="Freeform 49"/>
              <p:cNvSpPr>
                <a:spLocks/>
              </p:cNvSpPr>
              <p:nvPr/>
            </p:nvSpPr>
            <p:spPr bwMode="auto">
              <a:xfrm>
                <a:off x="-4954588" y="1601788"/>
                <a:ext cx="52388" cy="187325"/>
              </a:xfrm>
              <a:custGeom>
                <a:avLst/>
                <a:gdLst>
                  <a:gd name="T0" fmla="*/ 7 w 14"/>
                  <a:gd name="T1" fmla="*/ 50 h 50"/>
                  <a:gd name="T2" fmla="*/ 13 w 14"/>
                  <a:gd name="T3" fmla="*/ 43 h 50"/>
                  <a:gd name="T4" fmla="*/ 13 w 14"/>
                  <a:gd name="T5" fmla="*/ 38 h 50"/>
                  <a:gd name="T6" fmla="*/ 13 w 14"/>
                  <a:gd name="T7" fmla="*/ 32 h 50"/>
                  <a:gd name="T8" fmla="*/ 13 w 14"/>
                  <a:gd name="T9" fmla="*/ 31 h 50"/>
                  <a:gd name="T10" fmla="*/ 13 w 14"/>
                  <a:gd name="T11" fmla="*/ 30 h 50"/>
                  <a:gd name="T12" fmla="*/ 13 w 14"/>
                  <a:gd name="T13" fmla="*/ 28 h 50"/>
                  <a:gd name="T14" fmla="*/ 13 w 14"/>
                  <a:gd name="T15" fmla="*/ 25 h 50"/>
                  <a:gd name="T16" fmla="*/ 13 w 14"/>
                  <a:gd name="T17" fmla="*/ 22 h 50"/>
                  <a:gd name="T18" fmla="*/ 13 w 14"/>
                  <a:gd name="T19" fmla="*/ 18 h 50"/>
                  <a:gd name="T20" fmla="*/ 14 w 14"/>
                  <a:gd name="T21" fmla="*/ 7 h 50"/>
                  <a:gd name="T22" fmla="*/ 7 w 14"/>
                  <a:gd name="T23" fmla="*/ 0 h 50"/>
                  <a:gd name="T24" fmla="*/ 7 w 14"/>
                  <a:gd name="T25" fmla="*/ 0 h 50"/>
                  <a:gd name="T26" fmla="*/ 0 w 14"/>
                  <a:gd name="T27" fmla="*/ 7 h 50"/>
                  <a:gd name="T28" fmla="*/ 0 w 14"/>
                  <a:gd name="T29" fmla="*/ 18 h 50"/>
                  <a:gd name="T30" fmla="*/ 0 w 14"/>
                  <a:gd name="T31" fmla="*/ 22 h 50"/>
                  <a:gd name="T32" fmla="*/ 0 w 14"/>
                  <a:gd name="T33" fmla="*/ 25 h 50"/>
                  <a:gd name="T34" fmla="*/ 0 w 14"/>
                  <a:gd name="T35" fmla="*/ 28 h 50"/>
                  <a:gd name="T36" fmla="*/ 0 w 14"/>
                  <a:gd name="T37" fmla="*/ 30 h 50"/>
                  <a:gd name="T38" fmla="*/ 0 w 14"/>
                  <a:gd name="T39" fmla="*/ 31 h 50"/>
                  <a:gd name="T40" fmla="*/ 0 w 14"/>
                  <a:gd name="T41" fmla="*/ 32 h 50"/>
                  <a:gd name="T42" fmla="*/ 0 w 14"/>
                  <a:gd name="T43" fmla="*/ 38 h 50"/>
                  <a:gd name="T44" fmla="*/ 0 w 14"/>
                  <a:gd name="T45" fmla="*/ 43 h 50"/>
                  <a:gd name="T46" fmla="*/ 7 w 14"/>
                  <a:gd name="T47" fmla="*/ 50 h 50"/>
                  <a:gd name="T48" fmla="*/ 7 w 14"/>
                  <a:gd name="T4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50">
                    <a:moveTo>
                      <a:pt x="7" y="50"/>
                    </a:moveTo>
                    <a:cubicBezTo>
                      <a:pt x="10" y="50"/>
                      <a:pt x="13" y="47"/>
                      <a:pt x="13" y="43"/>
                    </a:cubicBezTo>
                    <a:cubicBezTo>
                      <a:pt x="13" y="38"/>
                      <a:pt x="13" y="38"/>
                      <a:pt x="13" y="38"/>
                    </a:cubicBezTo>
                    <a:cubicBezTo>
                      <a:pt x="13" y="32"/>
                      <a:pt x="13" y="32"/>
                      <a:pt x="13" y="32"/>
                    </a:cubicBezTo>
                    <a:cubicBezTo>
                      <a:pt x="13" y="31"/>
                      <a:pt x="13" y="31"/>
                      <a:pt x="13" y="31"/>
                    </a:cubicBezTo>
                    <a:cubicBezTo>
                      <a:pt x="13" y="30"/>
                      <a:pt x="13" y="30"/>
                      <a:pt x="13" y="30"/>
                    </a:cubicBezTo>
                    <a:cubicBezTo>
                      <a:pt x="13" y="28"/>
                      <a:pt x="13" y="28"/>
                      <a:pt x="13" y="28"/>
                    </a:cubicBezTo>
                    <a:cubicBezTo>
                      <a:pt x="13" y="25"/>
                      <a:pt x="13" y="25"/>
                      <a:pt x="13" y="25"/>
                    </a:cubicBezTo>
                    <a:cubicBezTo>
                      <a:pt x="13" y="22"/>
                      <a:pt x="13" y="22"/>
                      <a:pt x="13" y="22"/>
                    </a:cubicBezTo>
                    <a:cubicBezTo>
                      <a:pt x="13" y="18"/>
                      <a:pt x="13" y="18"/>
                      <a:pt x="13" y="18"/>
                    </a:cubicBezTo>
                    <a:cubicBezTo>
                      <a:pt x="14" y="7"/>
                      <a:pt x="14" y="7"/>
                      <a:pt x="14" y="7"/>
                    </a:cubicBezTo>
                    <a:cubicBezTo>
                      <a:pt x="14" y="3"/>
                      <a:pt x="11" y="0"/>
                      <a:pt x="7" y="0"/>
                    </a:cubicBezTo>
                    <a:cubicBezTo>
                      <a:pt x="7" y="0"/>
                      <a:pt x="7" y="0"/>
                      <a:pt x="7" y="0"/>
                    </a:cubicBezTo>
                    <a:cubicBezTo>
                      <a:pt x="3" y="0"/>
                      <a:pt x="0" y="3"/>
                      <a:pt x="0" y="7"/>
                    </a:cubicBezTo>
                    <a:cubicBezTo>
                      <a:pt x="0" y="18"/>
                      <a:pt x="0" y="18"/>
                      <a:pt x="0" y="18"/>
                    </a:cubicBezTo>
                    <a:cubicBezTo>
                      <a:pt x="0" y="22"/>
                      <a:pt x="0" y="22"/>
                      <a:pt x="0" y="22"/>
                    </a:cubicBezTo>
                    <a:cubicBezTo>
                      <a:pt x="0" y="25"/>
                      <a:pt x="0" y="25"/>
                      <a:pt x="0" y="25"/>
                    </a:cubicBezTo>
                    <a:cubicBezTo>
                      <a:pt x="0" y="28"/>
                      <a:pt x="0" y="28"/>
                      <a:pt x="0" y="28"/>
                    </a:cubicBezTo>
                    <a:cubicBezTo>
                      <a:pt x="0" y="30"/>
                      <a:pt x="0" y="30"/>
                      <a:pt x="0" y="30"/>
                    </a:cubicBezTo>
                    <a:cubicBezTo>
                      <a:pt x="0" y="31"/>
                      <a:pt x="0" y="31"/>
                      <a:pt x="0" y="31"/>
                    </a:cubicBezTo>
                    <a:cubicBezTo>
                      <a:pt x="0" y="32"/>
                      <a:pt x="0" y="32"/>
                      <a:pt x="0" y="32"/>
                    </a:cubicBezTo>
                    <a:cubicBezTo>
                      <a:pt x="0" y="38"/>
                      <a:pt x="0" y="38"/>
                      <a:pt x="0" y="38"/>
                    </a:cubicBezTo>
                    <a:cubicBezTo>
                      <a:pt x="0" y="43"/>
                      <a:pt x="0" y="43"/>
                      <a:pt x="0" y="43"/>
                    </a:cubicBezTo>
                    <a:cubicBezTo>
                      <a:pt x="0" y="47"/>
                      <a:pt x="3" y="50"/>
                      <a:pt x="7" y="50"/>
                    </a:cubicBezTo>
                    <a:cubicBezTo>
                      <a:pt x="7" y="50"/>
                      <a:pt x="7" y="50"/>
                      <a:pt x="7"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686" name="Freeform 50"/>
              <p:cNvSpPr>
                <a:spLocks/>
              </p:cNvSpPr>
              <p:nvPr/>
            </p:nvSpPr>
            <p:spPr bwMode="auto">
              <a:xfrm>
                <a:off x="-5014913" y="1935163"/>
                <a:ext cx="153988" cy="206375"/>
              </a:xfrm>
              <a:custGeom>
                <a:avLst/>
                <a:gdLst>
                  <a:gd name="T0" fmla="*/ 1 w 41"/>
                  <a:gd name="T1" fmla="*/ 38 h 55"/>
                  <a:gd name="T2" fmla="*/ 7 w 41"/>
                  <a:gd name="T3" fmla="*/ 49 h 55"/>
                  <a:gd name="T4" fmla="*/ 12 w 41"/>
                  <a:gd name="T5" fmla="*/ 53 h 55"/>
                  <a:gd name="T6" fmla="*/ 18 w 41"/>
                  <a:gd name="T7" fmla="*/ 55 h 55"/>
                  <a:gd name="T8" fmla="*/ 25 w 41"/>
                  <a:gd name="T9" fmla="*/ 55 h 55"/>
                  <a:gd name="T10" fmla="*/ 31 w 41"/>
                  <a:gd name="T11" fmla="*/ 53 h 55"/>
                  <a:gd name="T12" fmla="*/ 39 w 41"/>
                  <a:gd name="T13" fmla="*/ 45 h 55"/>
                  <a:gd name="T14" fmla="*/ 40 w 41"/>
                  <a:gd name="T15" fmla="*/ 34 h 55"/>
                  <a:gd name="T16" fmla="*/ 39 w 41"/>
                  <a:gd name="T17" fmla="*/ 33 h 55"/>
                  <a:gd name="T18" fmla="*/ 38 w 41"/>
                  <a:gd name="T19" fmla="*/ 34 h 55"/>
                  <a:gd name="T20" fmla="*/ 34 w 41"/>
                  <a:gd name="T21" fmla="*/ 42 h 55"/>
                  <a:gd name="T22" fmla="*/ 27 w 41"/>
                  <a:gd name="T23" fmla="*/ 45 h 55"/>
                  <a:gd name="T24" fmla="*/ 24 w 41"/>
                  <a:gd name="T25" fmla="*/ 46 h 55"/>
                  <a:gd name="T26" fmla="*/ 20 w 41"/>
                  <a:gd name="T27" fmla="*/ 46 h 55"/>
                  <a:gd name="T28" fmla="*/ 14 w 41"/>
                  <a:gd name="T29" fmla="*/ 42 h 55"/>
                  <a:gd name="T30" fmla="*/ 12 w 41"/>
                  <a:gd name="T31" fmla="*/ 36 h 55"/>
                  <a:gd name="T32" fmla="*/ 12 w 41"/>
                  <a:gd name="T33" fmla="*/ 30 h 55"/>
                  <a:gd name="T34" fmla="*/ 16 w 41"/>
                  <a:gd name="T35" fmla="*/ 25 h 55"/>
                  <a:gd name="T36" fmla="*/ 23 w 41"/>
                  <a:gd name="T37" fmla="*/ 23 h 55"/>
                  <a:gd name="T38" fmla="*/ 28 w 41"/>
                  <a:gd name="T39" fmla="*/ 23 h 55"/>
                  <a:gd name="T40" fmla="*/ 28 w 41"/>
                  <a:gd name="T41" fmla="*/ 18 h 55"/>
                  <a:gd name="T42" fmla="*/ 28 w 41"/>
                  <a:gd name="T43" fmla="*/ 10 h 55"/>
                  <a:gd name="T44" fmla="*/ 33 w 41"/>
                  <a:gd name="T45" fmla="*/ 10 h 55"/>
                  <a:gd name="T46" fmla="*/ 36 w 41"/>
                  <a:gd name="T47" fmla="*/ 7 h 55"/>
                  <a:gd name="T48" fmla="*/ 36 w 41"/>
                  <a:gd name="T49" fmla="*/ 3 h 55"/>
                  <a:gd name="T50" fmla="*/ 33 w 41"/>
                  <a:gd name="T51" fmla="*/ 0 h 55"/>
                  <a:gd name="T52" fmla="*/ 12 w 41"/>
                  <a:gd name="T53" fmla="*/ 0 h 55"/>
                  <a:gd name="T54" fmla="*/ 10 w 41"/>
                  <a:gd name="T55" fmla="*/ 3 h 55"/>
                  <a:gd name="T56" fmla="*/ 10 w 41"/>
                  <a:gd name="T57" fmla="*/ 7 h 55"/>
                  <a:gd name="T58" fmla="*/ 12 w 41"/>
                  <a:gd name="T59" fmla="*/ 10 h 55"/>
                  <a:gd name="T60" fmla="*/ 17 w 41"/>
                  <a:gd name="T61" fmla="*/ 10 h 55"/>
                  <a:gd name="T62" fmla="*/ 17 w 41"/>
                  <a:gd name="T63" fmla="*/ 13 h 55"/>
                  <a:gd name="T64" fmla="*/ 10 w 41"/>
                  <a:gd name="T65" fmla="*/ 16 h 55"/>
                  <a:gd name="T66" fmla="*/ 2 w 41"/>
                  <a:gd name="T67" fmla="*/ 26 h 55"/>
                  <a:gd name="T68" fmla="*/ 1 w 41"/>
                  <a:gd name="T69" fmla="*/ 3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 h="55">
                    <a:moveTo>
                      <a:pt x="1" y="38"/>
                    </a:moveTo>
                    <a:cubicBezTo>
                      <a:pt x="2" y="43"/>
                      <a:pt x="4" y="47"/>
                      <a:pt x="7" y="49"/>
                    </a:cubicBezTo>
                    <a:cubicBezTo>
                      <a:pt x="9" y="51"/>
                      <a:pt x="11" y="52"/>
                      <a:pt x="12" y="53"/>
                    </a:cubicBezTo>
                    <a:cubicBezTo>
                      <a:pt x="14" y="54"/>
                      <a:pt x="16" y="55"/>
                      <a:pt x="18" y="55"/>
                    </a:cubicBezTo>
                    <a:cubicBezTo>
                      <a:pt x="20" y="55"/>
                      <a:pt x="23" y="55"/>
                      <a:pt x="25" y="55"/>
                    </a:cubicBezTo>
                    <a:cubicBezTo>
                      <a:pt x="27" y="55"/>
                      <a:pt x="29" y="54"/>
                      <a:pt x="31" y="53"/>
                    </a:cubicBezTo>
                    <a:cubicBezTo>
                      <a:pt x="34" y="52"/>
                      <a:pt x="37" y="49"/>
                      <a:pt x="39" y="45"/>
                    </a:cubicBezTo>
                    <a:cubicBezTo>
                      <a:pt x="41" y="42"/>
                      <a:pt x="41" y="38"/>
                      <a:pt x="40" y="34"/>
                    </a:cubicBezTo>
                    <a:cubicBezTo>
                      <a:pt x="40" y="34"/>
                      <a:pt x="40" y="34"/>
                      <a:pt x="39" y="33"/>
                    </a:cubicBezTo>
                    <a:cubicBezTo>
                      <a:pt x="39" y="33"/>
                      <a:pt x="38" y="34"/>
                      <a:pt x="38" y="34"/>
                    </a:cubicBezTo>
                    <a:cubicBezTo>
                      <a:pt x="37" y="37"/>
                      <a:pt x="36" y="40"/>
                      <a:pt x="34" y="42"/>
                    </a:cubicBezTo>
                    <a:cubicBezTo>
                      <a:pt x="32" y="43"/>
                      <a:pt x="30" y="45"/>
                      <a:pt x="27" y="45"/>
                    </a:cubicBezTo>
                    <a:cubicBezTo>
                      <a:pt x="26" y="46"/>
                      <a:pt x="25" y="46"/>
                      <a:pt x="24" y="46"/>
                    </a:cubicBezTo>
                    <a:cubicBezTo>
                      <a:pt x="23" y="46"/>
                      <a:pt x="21" y="46"/>
                      <a:pt x="20" y="46"/>
                    </a:cubicBezTo>
                    <a:cubicBezTo>
                      <a:pt x="18" y="45"/>
                      <a:pt x="16" y="44"/>
                      <a:pt x="14" y="42"/>
                    </a:cubicBezTo>
                    <a:cubicBezTo>
                      <a:pt x="13" y="41"/>
                      <a:pt x="12" y="39"/>
                      <a:pt x="12" y="36"/>
                    </a:cubicBezTo>
                    <a:cubicBezTo>
                      <a:pt x="11" y="34"/>
                      <a:pt x="11" y="32"/>
                      <a:pt x="12" y="30"/>
                    </a:cubicBezTo>
                    <a:cubicBezTo>
                      <a:pt x="13" y="28"/>
                      <a:pt x="15" y="26"/>
                      <a:pt x="16" y="25"/>
                    </a:cubicBezTo>
                    <a:cubicBezTo>
                      <a:pt x="18" y="24"/>
                      <a:pt x="20" y="23"/>
                      <a:pt x="23" y="23"/>
                    </a:cubicBezTo>
                    <a:cubicBezTo>
                      <a:pt x="28" y="23"/>
                      <a:pt x="28" y="23"/>
                      <a:pt x="28" y="23"/>
                    </a:cubicBezTo>
                    <a:cubicBezTo>
                      <a:pt x="28" y="18"/>
                      <a:pt x="28" y="18"/>
                      <a:pt x="28" y="18"/>
                    </a:cubicBezTo>
                    <a:cubicBezTo>
                      <a:pt x="28" y="15"/>
                      <a:pt x="28" y="12"/>
                      <a:pt x="28" y="10"/>
                    </a:cubicBezTo>
                    <a:cubicBezTo>
                      <a:pt x="33" y="10"/>
                      <a:pt x="33" y="10"/>
                      <a:pt x="33" y="10"/>
                    </a:cubicBezTo>
                    <a:cubicBezTo>
                      <a:pt x="34" y="10"/>
                      <a:pt x="36" y="9"/>
                      <a:pt x="36" y="7"/>
                    </a:cubicBezTo>
                    <a:cubicBezTo>
                      <a:pt x="36" y="3"/>
                      <a:pt x="36" y="3"/>
                      <a:pt x="36" y="3"/>
                    </a:cubicBezTo>
                    <a:cubicBezTo>
                      <a:pt x="36" y="1"/>
                      <a:pt x="34" y="0"/>
                      <a:pt x="33" y="0"/>
                    </a:cubicBezTo>
                    <a:cubicBezTo>
                      <a:pt x="12" y="0"/>
                      <a:pt x="12" y="0"/>
                      <a:pt x="12" y="0"/>
                    </a:cubicBezTo>
                    <a:cubicBezTo>
                      <a:pt x="11" y="0"/>
                      <a:pt x="10" y="1"/>
                      <a:pt x="10" y="3"/>
                    </a:cubicBezTo>
                    <a:cubicBezTo>
                      <a:pt x="10" y="7"/>
                      <a:pt x="10" y="7"/>
                      <a:pt x="10" y="7"/>
                    </a:cubicBezTo>
                    <a:cubicBezTo>
                      <a:pt x="10" y="9"/>
                      <a:pt x="11" y="10"/>
                      <a:pt x="12" y="10"/>
                    </a:cubicBezTo>
                    <a:cubicBezTo>
                      <a:pt x="17" y="10"/>
                      <a:pt x="17" y="10"/>
                      <a:pt x="17" y="10"/>
                    </a:cubicBezTo>
                    <a:cubicBezTo>
                      <a:pt x="17" y="11"/>
                      <a:pt x="17" y="12"/>
                      <a:pt x="17" y="13"/>
                    </a:cubicBezTo>
                    <a:cubicBezTo>
                      <a:pt x="15" y="13"/>
                      <a:pt x="12" y="14"/>
                      <a:pt x="10" y="16"/>
                    </a:cubicBezTo>
                    <a:cubicBezTo>
                      <a:pt x="7" y="18"/>
                      <a:pt x="4" y="22"/>
                      <a:pt x="2" y="26"/>
                    </a:cubicBezTo>
                    <a:cubicBezTo>
                      <a:pt x="1" y="30"/>
                      <a:pt x="0" y="34"/>
                      <a:pt x="1"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grpSp>
      </p:grpSp>
      <p:grpSp>
        <p:nvGrpSpPr>
          <p:cNvPr id="21" name="Group 20"/>
          <p:cNvGrpSpPr/>
          <p:nvPr/>
        </p:nvGrpSpPr>
        <p:grpSpPr>
          <a:xfrm>
            <a:off x="7069673" y="1733087"/>
            <a:ext cx="687468" cy="687465"/>
            <a:chOff x="18854917" y="2507853"/>
            <a:chExt cx="1833488" cy="1833478"/>
          </a:xfrm>
        </p:grpSpPr>
        <p:sp>
          <p:nvSpPr>
            <p:cNvPr id="430" name="Rectangle 28"/>
            <p:cNvSpPr/>
            <p:nvPr/>
          </p:nvSpPr>
          <p:spPr>
            <a:xfrm>
              <a:off x="18854917" y="2507853"/>
              <a:ext cx="1833488" cy="1833478"/>
            </a:xfrm>
            <a:prstGeom prst="ellipse">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3" tIns="53993" rIns="53993" bIns="53993" numCol="1" spcCol="0" rtlCol="0" fromWordArt="0" anchor="ctr" anchorCtr="0" forceAA="0" compatLnSpc="1">
              <a:prstTxWarp prst="textNoShape">
                <a:avLst/>
              </a:prstTxWarp>
              <a:noAutofit/>
            </a:bodyPr>
            <a:lstStyle/>
            <a:p>
              <a:pPr algn="ctr" defTabSz="685834">
                <a:lnSpc>
                  <a:spcPct val="90000"/>
                </a:lnSpc>
              </a:pPr>
              <a:endParaRPr lang="en-GB" sz="2700" dirty="0">
                <a:solidFill>
                  <a:srgbClr val="FFFFFF"/>
                </a:solidFill>
              </a:endParaRPr>
            </a:p>
          </p:txBody>
        </p:sp>
        <p:grpSp>
          <p:nvGrpSpPr>
            <p:cNvPr id="219" name="Group 49"/>
            <p:cNvGrpSpPr>
              <a:grpSpLocks noChangeAspect="1"/>
            </p:cNvGrpSpPr>
            <p:nvPr/>
          </p:nvGrpSpPr>
          <p:grpSpPr bwMode="auto">
            <a:xfrm>
              <a:off x="19311517" y="2910557"/>
              <a:ext cx="920288" cy="1028070"/>
              <a:chOff x="2738" y="1997"/>
              <a:chExt cx="680" cy="797"/>
            </a:xfrm>
            <a:solidFill>
              <a:schemeClr val="bg1"/>
            </a:solidFill>
          </p:grpSpPr>
          <p:sp>
            <p:nvSpPr>
              <p:cNvPr id="220" name="Freeform 50"/>
              <p:cNvSpPr>
                <a:spLocks noEditPoints="1"/>
              </p:cNvSpPr>
              <p:nvPr/>
            </p:nvSpPr>
            <p:spPr bwMode="auto">
              <a:xfrm>
                <a:off x="2738" y="1997"/>
                <a:ext cx="680" cy="797"/>
              </a:xfrm>
              <a:custGeom>
                <a:avLst/>
                <a:gdLst>
                  <a:gd name="T0" fmla="*/ 115 w 119"/>
                  <a:gd name="T1" fmla="*/ 0 h 139"/>
                  <a:gd name="T2" fmla="*/ 30 w 119"/>
                  <a:gd name="T3" fmla="*/ 0 h 139"/>
                  <a:gd name="T4" fmla="*/ 26 w 119"/>
                  <a:gd name="T5" fmla="*/ 3 h 139"/>
                  <a:gd name="T6" fmla="*/ 26 w 119"/>
                  <a:gd name="T7" fmla="*/ 13 h 139"/>
                  <a:gd name="T8" fmla="*/ 16 w 119"/>
                  <a:gd name="T9" fmla="*/ 13 h 139"/>
                  <a:gd name="T10" fmla="*/ 13 w 119"/>
                  <a:gd name="T11" fmla="*/ 17 h 139"/>
                  <a:gd name="T12" fmla="*/ 13 w 119"/>
                  <a:gd name="T13" fmla="*/ 26 h 139"/>
                  <a:gd name="T14" fmla="*/ 3 w 119"/>
                  <a:gd name="T15" fmla="*/ 26 h 139"/>
                  <a:gd name="T16" fmla="*/ 0 w 119"/>
                  <a:gd name="T17" fmla="*/ 30 h 139"/>
                  <a:gd name="T18" fmla="*/ 0 w 119"/>
                  <a:gd name="T19" fmla="*/ 136 h 139"/>
                  <a:gd name="T20" fmla="*/ 3 w 119"/>
                  <a:gd name="T21" fmla="*/ 139 h 139"/>
                  <a:gd name="T22" fmla="*/ 89 w 119"/>
                  <a:gd name="T23" fmla="*/ 139 h 139"/>
                  <a:gd name="T24" fmla="*/ 92 w 119"/>
                  <a:gd name="T25" fmla="*/ 136 h 139"/>
                  <a:gd name="T26" fmla="*/ 92 w 119"/>
                  <a:gd name="T27" fmla="*/ 126 h 139"/>
                  <a:gd name="T28" fmla="*/ 102 w 119"/>
                  <a:gd name="T29" fmla="*/ 126 h 139"/>
                  <a:gd name="T30" fmla="*/ 106 w 119"/>
                  <a:gd name="T31" fmla="*/ 122 h 139"/>
                  <a:gd name="T32" fmla="*/ 106 w 119"/>
                  <a:gd name="T33" fmla="*/ 113 h 139"/>
                  <a:gd name="T34" fmla="*/ 115 w 119"/>
                  <a:gd name="T35" fmla="*/ 113 h 139"/>
                  <a:gd name="T36" fmla="*/ 119 w 119"/>
                  <a:gd name="T37" fmla="*/ 109 h 139"/>
                  <a:gd name="T38" fmla="*/ 119 w 119"/>
                  <a:gd name="T39" fmla="*/ 3 h 139"/>
                  <a:gd name="T40" fmla="*/ 115 w 119"/>
                  <a:gd name="T41" fmla="*/ 0 h 139"/>
                  <a:gd name="T42" fmla="*/ 85 w 119"/>
                  <a:gd name="T43" fmla="*/ 132 h 139"/>
                  <a:gd name="T44" fmla="*/ 7 w 119"/>
                  <a:gd name="T45" fmla="*/ 132 h 139"/>
                  <a:gd name="T46" fmla="*/ 7 w 119"/>
                  <a:gd name="T47" fmla="*/ 33 h 139"/>
                  <a:gd name="T48" fmla="*/ 85 w 119"/>
                  <a:gd name="T49" fmla="*/ 33 h 139"/>
                  <a:gd name="T50" fmla="*/ 85 w 119"/>
                  <a:gd name="T51" fmla="*/ 132 h 139"/>
                  <a:gd name="T52" fmla="*/ 98 w 119"/>
                  <a:gd name="T53" fmla="*/ 119 h 139"/>
                  <a:gd name="T54" fmla="*/ 92 w 119"/>
                  <a:gd name="T55" fmla="*/ 119 h 139"/>
                  <a:gd name="T56" fmla="*/ 92 w 119"/>
                  <a:gd name="T57" fmla="*/ 30 h 139"/>
                  <a:gd name="T58" fmla="*/ 89 w 119"/>
                  <a:gd name="T59" fmla="*/ 26 h 139"/>
                  <a:gd name="T60" fmla="*/ 20 w 119"/>
                  <a:gd name="T61" fmla="*/ 26 h 139"/>
                  <a:gd name="T62" fmla="*/ 20 w 119"/>
                  <a:gd name="T63" fmla="*/ 20 h 139"/>
                  <a:gd name="T64" fmla="*/ 98 w 119"/>
                  <a:gd name="T65" fmla="*/ 20 h 139"/>
                  <a:gd name="T66" fmla="*/ 98 w 119"/>
                  <a:gd name="T67" fmla="*/ 119 h 139"/>
                  <a:gd name="T68" fmla="*/ 111 w 119"/>
                  <a:gd name="T69" fmla="*/ 106 h 139"/>
                  <a:gd name="T70" fmla="*/ 106 w 119"/>
                  <a:gd name="T71" fmla="*/ 106 h 139"/>
                  <a:gd name="T72" fmla="*/ 106 w 119"/>
                  <a:gd name="T73" fmla="*/ 17 h 139"/>
                  <a:gd name="T74" fmla="*/ 102 w 119"/>
                  <a:gd name="T75" fmla="*/ 13 h 139"/>
                  <a:gd name="T76" fmla="*/ 33 w 119"/>
                  <a:gd name="T77" fmla="*/ 13 h 139"/>
                  <a:gd name="T78" fmla="*/ 33 w 119"/>
                  <a:gd name="T79" fmla="*/ 7 h 139"/>
                  <a:gd name="T80" fmla="*/ 111 w 119"/>
                  <a:gd name="T81" fmla="*/ 7 h 139"/>
                  <a:gd name="T82" fmla="*/ 111 w 119"/>
                  <a:gd name="T83" fmla="*/ 10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9" h="139">
                    <a:moveTo>
                      <a:pt x="115" y="0"/>
                    </a:moveTo>
                    <a:cubicBezTo>
                      <a:pt x="30" y="0"/>
                      <a:pt x="30" y="0"/>
                      <a:pt x="30" y="0"/>
                    </a:cubicBezTo>
                    <a:cubicBezTo>
                      <a:pt x="28" y="0"/>
                      <a:pt x="26" y="1"/>
                      <a:pt x="26" y="3"/>
                    </a:cubicBezTo>
                    <a:cubicBezTo>
                      <a:pt x="26" y="13"/>
                      <a:pt x="26" y="13"/>
                      <a:pt x="26" y="13"/>
                    </a:cubicBezTo>
                    <a:cubicBezTo>
                      <a:pt x="16" y="13"/>
                      <a:pt x="16" y="13"/>
                      <a:pt x="16" y="13"/>
                    </a:cubicBezTo>
                    <a:cubicBezTo>
                      <a:pt x="14" y="13"/>
                      <a:pt x="13" y="14"/>
                      <a:pt x="13" y="17"/>
                    </a:cubicBezTo>
                    <a:cubicBezTo>
                      <a:pt x="13" y="26"/>
                      <a:pt x="13" y="26"/>
                      <a:pt x="13" y="26"/>
                    </a:cubicBezTo>
                    <a:cubicBezTo>
                      <a:pt x="3" y="26"/>
                      <a:pt x="3" y="26"/>
                      <a:pt x="3" y="26"/>
                    </a:cubicBezTo>
                    <a:cubicBezTo>
                      <a:pt x="1" y="26"/>
                      <a:pt x="0" y="28"/>
                      <a:pt x="0" y="30"/>
                    </a:cubicBezTo>
                    <a:cubicBezTo>
                      <a:pt x="0" y="136"/>
                      <a:pt x="0" y="136"/>
                      <a:pt x="0" y="136"/>
                    </a:cubicBezTo>
                    <a:cubicBezTo>
                      <a:pt x="0" y="138"/>
                      <a:pt x="1" y="139"/>
                      <a:pt x="3" y="139"/>
                    </a:cubicBezTo>
                    <a:cubicBezTo>
                      <a:pt x="89" y="139"/>
                      <a:pt x="89" y="139"/>
                      <a:pt x="89" y="139"/>
                    </a:cubicBezTo>
                    <a:cubicBezTo>
                      <a:pt x="91" y="139"/>
                      <a:pt x="92" y="138"/>
                      <a:pt x="92" y="136"/>
                    </a:cubicBezTo>
                    <a:cubicBezTo>
                      <a:pt x="92" y="126"/>
                      <a:pt x="92" y="126"/>
                      <a:pt x="92" y="126"/>
                    </a:cubicBezTo>
                    <a:cubicBezTo>
                      <a:pt x="102" y="126"/>
                      <a:pt x="102" y="126"/>
                      <a:pt x="102" y="126"/>
                    </a:cubicBezTo>
                    <a:cubicBezTo>
                      <a:pt x="104" y="126"/>
                      <a:pt x="106" y="125"/>
                      <a:pt x="106" y="122"/>
                    </a:cubicBezTo>
                    <a:cubicBezTo>
                      <a:pt x="106" y="113"/>
                      <a:pt x="106" y="113"/>
                      <a:pt x="106" y="113"/>
                    </a:cubicBezTo>
                    <a:cubicBezTo>
                      <a:pt x="115" y="113"/>
                      <a:pt x="115" y="113"/>
                      <a:pt x="115" y="113"/>
                    </a:cubicBezTo>
                    <a:cubicBezTo>
                      <a:pt x="117" y="113"/>
                      <a:pt x="119" y="111"/>
                      <a:pt x="119" y="109"/>
                    </a:cubicBezTo>
                    <a:cubicBezTo>
                      <a:pt x="119" y="3"/>
                      <a:pt x="119" y="3"/>
                      <a:pt x="119" y="3"/>
                    </a:cubicBezTo>
                    <a:cubicBezTo>
                      <a:pt x="119" y="1"/>
                      <a:pt x="117" y="0"/>
                      <a:pt x="115" y="0"/>
                    </a:cubicBezTo>
                    <a:close/>
                    <a:moveTo>
                      <a:pt x="85" y="132"/>
                    </a:moveTo>
                    <a:cubicBezTo>
                      <a:pt x="7" y="132"/>
                      <a:pt x="7" y="132"/>
                      <a:pt x="7" y="132"/>
                    </a:cubicBezTo>
                    <a:cubicBezTo>
                      <a:pt x="7" y="33"/>
                      <a:pt x="7" y="33"/>
                      <a:pt x="7" y="33"/>
                    </a:cubicBezTo>
                    <a:cubicBezTo>
                      <a:pt x="85" y="33"/>
                      <a:pt x="85" y="33"/>
                      <a:pt x="85" y="33"/>
                    </a:cubicBezTo>
                    <a:lnTo>
                      <a:pt x="85" y="132"/>
                    </a:lnTo>
                    <a:close/>
                    <a:moveTo>
                      <a:pt x="98" y="119"/>
                    </a:moveTo>
                    <a:cubicBezTo>
                      <a:pt x="92" y="119"/>
                      <a:pt x="92" y="119"/>
                      <a:pt x="92" y="119"/>
                    </a:cubicBezTo>
                    <a:cubicBezTo>
                      <a:pt x="92" y="30"/>
                      <a:pt x="92" y="30"/>
                      <a:pt x="92" y="30"/>
                    </a:cubicBezTo>
                    <a:cubicBezTo>
                      <a:pt x="92" y="28"/>
                      <a:pt x="91" y="26"/>
                      <a:pt x="89" y="26"/>
                    </a:cubicBezTo>
                    <a:cubicBezTo>
                      <a:pt x="20" y="26"/>
                      <a:pt x="20" y="26"/>
                      <a:pt x="20" y="26"/>
                    </a:cubicBezTo>
                    <a:cubicBezTo>
                      <a:pt x="20" y="20"/>
                      <a:pt x="20" y="20"/>
                      <a:pt x="20" y="20"/>
                    </a:cubicBezTo>
                    <a:cubicBezTo>
                      <a:pt x="98" y="20"/>
                      <a:pt x="98" y="20"/>
                      <a:pt x="98" y="20"/>
                    </a:cubicBezTo>
                    <a:lnTo>
                      <a:pt x="98" y="119"/>
                    </a:lnTo>
                    <a:close/>
                    <a:moveTo>
                      <a:pt x="111" y="106"/>
                    </a:moveTo>
                    <a:cubicBezTo>
                      <a:pt x="106" y="106"/>
                      <a:pt x="106" y="106"/>
                      <a:pt x="106" y="106"/>
                    </a:cubicBezTo>
                    <a:cubicBezTo>
                      <a:pt x="106" y="17"/>
                      <a:pt x="106" y="17"/>
                      <a:pt x="106" y="17"/>
                    </a:cubicBezTo>
                    <a:cubicBezTo>
                      <a:pt x="106" y="14"/>
                      <a:pt x="104" y="13"/>
                      <a:pt x="102" y="13"/>
                    </a:cubicBezTo>
                    <a:cubicBezTo>
                      <a:pt x="33" y="13"/>
                      <a:pt x="33" y="13"/>
                      <a:pt x="33" y="13"/>
                    </a:cubicBezTo>
                    <a:cubicBezTo>
                      <a:pt x="33" y="7"/>
                      <a:pt x="33" y="7"/>
                      <a:pt x="33" y="7"/>
                    </a:cubicBezTo>
                    <a:cubicBezTo>
                      <a:pt x="111" y="7"/>
                      <a:pt x="111" y="7"/>
                      <a:pt x="111" y="7"/>
                    </a:cubicBezTo>
                    <a:lnTo>
                      <a:pt x="111" y="106"/>
                    </a:lnTo>
                    <a:close/>
                  </a:path>
                </a:pathLst>
              </a:custGeom>
              <a:grpFill/>
              <a:ln w="9525">
                <a:noFill/>
                <a:round/>
                <a:headEnd/>
                <a:tailEnd/>
              </a:ln>
              <a:extLst/>
            </p:spPr>
            <p:txBody>
              <a:bodyPr/>
              <a:lstStyle/>
              <a:p>
                <a:pPr defTabSz="685834">
                  <a:defRPr/>
                </a:pPr>
                <a:endParaRPr lang="en-GB" dirty="0">
                  <a:solidFill>
                    <a:prstClr val="black"/>
                  </a:solidFill>
                  <a:latin typeface="Segoe UI" panose="020B0502040204020203" pitchFamily="34" charset="0"/>
                  <a:cs typeface="Arial" charset="0"/>
                </a:endParaRPr>
              </a:p>
            </p:txBody>
          </p:sp>
          <p:sp>
            <p:nvSpPr>
              <p:cNvPr id="221" name="Freeform 51"/>
              <p:cNvSpPr>
                <a:spLocks/>
              </p:cNvSpPr>
              <p:nvPr/>
            </p:nvSpPr>
            <p:spPr bwMode="auto">
              <a:xfrm>
                <a:off x="2823" y="2375"/>
                <a:ext cx="349" cy="23"/>
              </a:xfrm>
              <a:custGeom>
                <a:avLst/>
                <a:gdLst>
                  <a:gd name="T0" fmla="*/ 2 w 61"/>
                  <a:gd name="T1" fmla="*/ 4 h 4"/>
                  <a:gd name="T2" fmla="*/ 60 w 61"/>
                  <a:gd name="T3" fmla="*/ 4 h 4"/>
                  <a:gd name="T4" fmla="*/ 61 w 61"/>
                  <a:gd name="T5" fmla="*/ 2 h 4"/>
                  <a:gd name="T6" fmla="*/ 60 w 61"/>
                  <a:gd name="T7" fmla="*/ 0 h 4"/>
                  <a:gd name="T8" fmla="*/ 2 w 61"/>
                  <a:gd name="T9" fmla="*/ 0 h 4"/>
                  <a:gd name="T10" fmla="*/ 0 w 61"/>
                  <a:gd name="T11" fmla="*/ 2 h 4"/>
                  <a:gd name="T12" fmla="*/ 2 w 6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1" h="4">
                    <a:moveTo>
                      <a:pt x="2" y="4"/>
                    </a:moveTo>
                    <a:cubicBezTo>
                      <a:pt x="60" y="4"/>
                      <a:pt x="60" y="4"/>
                      <a:pt x="60" y="4"/>
                    </a:cubicBezTo>
                    <a:cubicBezTo>
                      <a:pt x="61" y="4"/>
                      <a:pt x="61" y="3"/>
                      <a:pt x="61" y="2"/>
                    </a:cubicBezTo>
                    <a:cubicBezTo>
                      <a:pt x="61" y="1"/>
                      <a:pt x="61" y="0"/>
                      <a:pt x="60" y="0"/>
                    </a:cubicBezTo>
                    <a:cubicBezTo>
                      <a:pt x="2" y="0"/>
                      <a:pt x="2" y="0"/>
                      <a:pt x="2" y="0"/>
                    </a:cubicBezTo>
                    <a:cubicBezTo>
                      <a:pt x="1" y="0"/>
                      <a:pt x="0" y="1"/>
                      <a:pt x="0" y="2"/>
                    </a:cubicBezTo>
                    <a:cubicBezTo>
                      <a:pt x="0" y="3"/>
                      <a:pt x="1" y="4"/>
                      <a:pt x="2" y="4"/>
                    </a:cubicBezTo>
                    <a:close/>
                  </a:path>
                </a:pathLst>
              </a:custGeom>
              <a:grpFill/>
              <a:ln w="9525">
                <a:noFill/>
                <a:round/>
                <a:headEnd/>
                <a:tailEnd/>
              </a:ln>
              <a:extLst/>
            </p:spPr>
            <p:txBody>
              <a:bodyPr/>
              <a:lstStyle/>
              <a:p>
                <a:pPr defTabSz="685834">
                  <a:defRPr/>
                </a:pPr>
                <a:endParaRPr lang="en-GB" dirty="0">
                  <a:solidFill>
                    <a:prstClr val="black"/>
                  </a:solidFill>
                  <a:latin typeface="Segoe UI" panose="020B0502040204020203" pitchFamily="34" charset="0"/>
                  <a:cs typeface="Arial" charset="0"/>
                </a:endParaRPr>
              </a:p>
            </p:txBody>
          </p:sp>
          <p:sp>
            <p:nvSpPr>
              <p:cNvPr id="222" name="Freeform 52"/>
              <p:cNvSpPr>
                <a:spLocks/>
              </p:cNvSpPr>
              <p:nvPr/>
            </p:nvSpPr>
            <p:spPr bwMode="auto">
              <a:xfrm>
                <a:off x="2823" y="2433"/>
                <a:ext cx="349" cy="23"/>
              </a:xfrm>
              <a:custGeom>
                <a:avLst/>
                <a:gdLst>
                  <a:gd name="T0" fmla="*/ 2 w 61"/>
                  <a:gd name="T1" fmla="*/ 4 h 4"/>
                  <a:gd name="T2" fmla="*/ 60 w 61"/>
                  <a:gd name="T3" fmla="*/ 4 h 4"/>
                  <a:gd name="T4" fmla="*/ 61 w 61"/>
                  <a:gd name="T5" fmla="*/ 2 h 4"/>
                  <a:gd name="T6" fmla="*/ 60 w 61"/>
                  <a:gd name="T7" fmla="*/ 0 h 4"/>
                  <a:gd name="T8" fmla="*/ 2 w 61"/>
                  <a:gd name="T9" fmla="*/ 0 h 4"/>
                  <a:gd name="T10" fmla="*/ 0 w 61"/>
                  <a:gd name="T11" fmla="*/ 2 h 4"/>
                  <a:gd name="T12" fmla="*/ 2 w 6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1" h="4">
                    <a:moveTo>
                      <a:pt x="2" y="4"/>
                    </a:moveTo>
                    <a:cubicBezTo>
                      <a:pt x="60" y="4"/>
                      <a:pt x="60" y="4"/>
                      <a:pt x="60" y="4"/>
                    </a:cubicBezTo>
                    <a:cubicBezTo>
                      <a:pt x="61" y="4"/>
                      <a:pt x="61" y="3"/>
                      <a:pt x="61" y="2"/>
                    </a:cubicBezTo>
                    <a:cubicBezTo>
                      <a:pt x="61" y="1"/>
                      <a:pt x="61" y="0"/>
                      <a:pt x="60" y="0"/>
                    </a:cubicBezTo>
                    <a:cubicBezTo>
                      <a:pt x="2" y="0"/>
                      <a:pt x="2" y="0"/>
                      <a:pt x="2" y="0"/>
                    </a:cubicBezTo>
                    <a:cubicBezTo>
                      <a:pt x="1" y="0"/>
                      <a:pt x="0" y="1"/>
                      <a:pt x="0" y="2"/>
                    </a:cubicBezTo>
                    <a:cubicBezTo>
                      <a:pt x="0" y="3"/>
                      <a:pt x="1" y="4"/>
                      <a:pt x="2" y="4"/>
                    </a:cubicBezTo>
                    <a:close/>
                  </a:path>
                </a:pathLst>
              </a:custGeom>
              <a:grpFill/>
              <a:ln w="9525">
                <a:noFill/>
                <a:round/>
                <a:headEnd/>
                <a:tailEnd/>
              </a:ln>
              <a:extLst/>
            </p:spPr>
            <p:txBody>
              <a:bodyPr/>
              <a:lstStyle/>
              <a:p>
                <a:pPr defTabSz="685834">
                  <a:defRPr/>
                </a:pPr>
                <a:endParaRPr lang="en-GB" dirty="0">
                  <a:solidFill>
                    <a:prstClr val="black"/>
                  </a:solidFill>
                  <a:latin typeface="Segoe UI" panose="020B0502040204020203" pitchFamily="34" charset="0"/>
                  <a:cs typeface="Arial" charset="0"/>
                </a:endParaRPr>
              </a:p>
            </p:txBody>
          </p:sp>
          <p:sp>
            <p:nvSpPr>
              <p:cNvPr id="223" name="Freeform 53"/>
              <p:cNvSpPr>
                <a:spLocks/>
              </p:cNvSpPr>
              <p:nvPr/>
            </p:nvSpPr>
            <p:spPr bwMode="auto">
              <a:xfrm>
                <a:off x="2823" y="2490"/>
                <a:ext cx="349" cy="17"/>
              </a:xfrm>
              <a:custGeom>
                <a:avLst/>
                <a:gdLst>
                  <a:gd name="T0" fmla="*/ 2 w 61"/>
                  <a:gd name="T1" fmla="*/ 3 h 3"/>
                  <a:gd name="T2" fmla="*/ 60 w 61"/>
                  <a:gd name="T3" fmla="*/ 3 h 3"/>
                  <a:gd name="T4" fmla="*/ 61 w 61"/>
                  <a:gd name="T5" fmla="*/ 2 h 3"/>
                  <a:gd name="T6" fmla="*/ 60 w 61"/>
                  <a:gd name="T7" fmla="*/ 0 h 3"/>
                  <a:gd name="T8" fmla="*/ 2 w 61"/>
                  <a:gd name="T9" fmla="*/ 0 h 3"/>
                  <a:gd name="T10" fmla="*/ 0 w 61"/>
                  <a:gd name="T11" fmla="*/ 2 h 3"/>
                  <a:gd name="T12" fmla="*/ 2 w 6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61" h="3">
                    <a:moveTo>
                      <a:pt x="2" y="3"/>
                    </a:moveTo>
                    <a:cubicBezTo>
                      <a:pt x="60" y="3"/>
                      <a:pt x="60" y="3"/>
                      <a:pt x="60" y="3"/>
                    </a:cubicBezTo>
                    <a:cubicBezTo>
                      <a:pt x="61" y="3"/>
                      <a:pt x="61" y="3"/>
                      <a:pt x="61" y="2"/>
                    </a:cubicBezTo>
                    <a:cubicBezTo>
                      <a:pt x="61" y="1"/>
                      <a:pt x="61" y="0"/>
                      <a:pt x="60" y="0"/>
                    </a:cubicBezTo>
                    <a:cubicBezTo>
                      <a:pt x="2" y="0"/>
                      <a:pt x="2" y="0"/>
                      <a:pt x="2" y="0"/>
                    </a:cubicBezTo>
                    <a:cubicBezTo>
                      <a:pt x="1" y="0"/>
                      <a:pt x="0" y="1"/>
                      <a:pt x="0" y="2"/>
                    </a:cubicBezTo>
                    <a:cubicBezTo>
                      <a:pt x="0" y="3"/>
                      <a:pt x="1" y="3"/>
                      <a:pt x="2" y="3"/>
                    </a:cubicBezTo>
                    <a:close/>
                  </a:path>
                </a:pathLst>
              </a:custGeom>
              <a:grpFill/>
              <a:ln w="9525">
                <a:noFill/>
                <a:round/>
                <a:headEnd/>
                <a:tailEnd/>
              </a:ln>
              <a:extLst/>
            </p:spPr>
            <p:txBody>
              <a:bodyPr/>
              <a:lstStyle/>
              <a:p>
                <a:pPr defTabSz="685834">
                  <a:defRPr/>
                </a:pPr>
                <a:endParaRPr lang="en-GB" dirty="0">
                  <a:solidFill>
                    <a:prstClr val="black"/>
                  </a:solidFill>
                  <a:latin typeface="Segoe UI" panose="020B0502040204020203" pitchFamily="34" charset="0"/>
                  <a:cs typeface="Arial" charset="0"/>
                </a:endParaRPr>
              </a:p>
            </p:txBody>
          </p:sp>
          <p:sp>
            <p:nvSpPr>
              <p:cNvPr id="224" name="Freeform 54"/>
              <p:cNvSpPr>
                <a:spLocks/>
              </p:cNvSpPr>
              <p:nvPr/>
            </p:nvSpPr>
            <p:spPr bwMode="auto">
              <a:xfrm>
                <a:off x="2823" y="2542"/>
                <a:ext cx="349" cy="23"/>
              </a:xfrm>
              <a:custGeom>
                <a:avLst/>
                <a:gdLst>
                  <a:gd name="T0" fmla="*/ 2 w 61"/>
                  <a:gd name="T1" fmla="*/ 4 h 4"/>
                  <a:gd name="T2" fmla="*/ 60 w 61"/>
                  <a:gd name="T3" fmla="*/ 4 h 4"/>
                  <a:gd name="T4" fmla="*/ 61 w 61"/>
                  <a:gd name="T5" fmla="*/ 2 h 4"/>
                  <a:gd name="T6" fmla="*/ 60 w 61"/>
                  <a:gd name="T7" fmla="*/ 0 h 4"/>
                  <a:gd name="T8" fmla="*/ 2 w 61"/>
                  <a:gd name="T9" fmla="*/ 0 h 4"/>
                  <a:gd name="T10" fmla="*/ 0 w 61"/>
                  <a:gd name="T11" fmla="*/ 2 h 4"/>
                  <a:gd name="T12" fmla="*/ 2 w 6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1" h="4">
                    <a:moveTo>
                      <a:pt x="2" y="4"/>
                    </a:moveTo>
                    <a:cubicBezTo>
                      <a:pt x="60" y="4"/>
                      <a:pt x="60" y="4"/>
                      <a:pt x="60" y="4"/>
                    </a:cubicBezTo>
                    <a:cubicBezTo>
                      <a:pt x="61" y="4"/>
                      <a:pt x="61" y="3"/>
                      <a:pt x="61" y="2"/>
                    </a:cubicBezTo>
                    <a:cubicBezTo>
                      <a:pt x="61" y="1"/>
                      <a:pt x="61" y="0"/>
                      <a:pt x="60" y="0"/>
                    </a:cubicBezTo>
                    <a:cubicBezTo>
                      <a:pt x="2" y="0"/>
                      <a:pt x="2" y="0"/>
                      <a:pt x="2" y="0"/>
                    </a:cubicBezTo>
                    <a:cubicBezTo>
                      <a:pt x="1" y="0"/>
                      <a:pt x="0" y="1"/>
                      <a:pt x="0" y="2"/>
                    </a:cubicBezTo>
                    <a:cubicBezTo>
                      <a:pt x="0" y="3"/>
                      <a:pt x="1" y="4"/>
                      <a:pt x="2" y="4"/>
                    </a:cubicBezTo>
                    <a:close/>
                  </a:path>
                </a:pathLst>
              </a:custGeom>
              <a:grpFill/>
              <a:ln w="9525">
                <a:noFill/>
                <a:round/>
                <a:headEnd/>
                <a:tailEnd/>
              </a:ln>
              <a:extLst/>
            </p:spPr>
            <p:txBody>
              <a:bodyPr/>
              <a:lstStyle/>
              <a:p>
                <a:pPr defTabSz="685834">
                  <a:defRPr/>
                </a:pPr>
                <a:endParaRPr lang="en-GB" dirty="0">
                  <a:solidFill>
                    <a:prstClr val="black"/>
                  </a:solidFill>
                  <a:latin typeface="Segoe UI" panose="020B0502040204020203" pitchFamily="34" charset="0"/>
                  <a:cs typeface="Arial" charset="0"/>
                </a:endParaRPr>
              </a:p>
            </p:txBody>
          </p:sp>
          <p:sp>
            <p:nvSpPr>
              <p:cNvPr id="225" name="Freeform 55"/>
              <p:cNvSpPr>
                <a:spLocks/>
              </p:cNvSpPr>
              <p:nvPr/>
            </p:nvSpPr>
            <p:spPr bwMode="auto">
              <a:xfrm>
                <a:off x="2823" y="2599"/>
                <a:ext cx="349" cy="23"/>
              </a:xfrm>
              <a:custGeom>
                <a:avLst/>
                <a:gdLst>
                  <a:gd name="T0" fmla="*/ 2 w 61"/>
                  <a:gd name="T1" fmla="*/ 4 h 4"/>
                  <a:gd name="T2" fmla="*/ 60 w 61"/>
                  <a:gd name="T3" fmla="*/ 4 h 4"/>
                  <a:gd name="T4" fmla="*/ 61 w 61"/>
                  <a:gd name="T5" fmla="*/ 2 h 4"/>
                  <a:gd name="T6" fmla="*/ 60 w 61"/>
                  <a:gd name="T7" fmla="*/ 0 h 4"/>
                  <a:gd name="T8" fmla="*/ 2 w 61"/>
                  <a:gd name="T9" fmla="*/ 0 h 4"/>
                  <a:gd name="T10" fmla="*/ 0 w 61"/>
                  <a:gd name="T11" fmla="*/ 2 h 4"/>
                  <a:gd name="T12" fmla="*/ 2 w 6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1" h="4">
                    <a:moveTo>
                      <a:pt x="2" y="4"/>
                    </a:moveTo>
                    <a:cubicBezTo>
                      <a:pt x="60" y="4"/>
                      <a:pt x="60" y="4"/>
                      <a:pt x="60" y="4"/>
                    </a:cubicBezTo>
                    <a:cubicBezTo>
                      <a:pt x="61" y="4"/>
                      <a:pt x="61" y="3"/>
                      <a:pt x="61" y="2"/>
                    </a:cubicBezTo>
                    <a:cubicBezTo>
                      <a:pt x="61" y="1"/>
                      <a:pt x="61" y="0"/>
                      <a:pt x="60" y="0"/>
                    </a:cubicBezTo>
                    <a:cubicBezTo>
                      <a:pt x="2" y="0"/>
                      <a:pt x="2" y="0"/>
                      <a:pt x="2" y="0"/>
                    </a:cubicBezTo>
                    <a:cubicBezTo>
                      <a:pt x="1" y="0"/>
                      <a:pt x="0" y="1"/>
                      <a:pt x="0" y="2"/>
                    </a:cubicBezTo>
                    <a:cubicBezTo>
                      <a:pt x="0" y="3"/>
                      <a:pt x="1" y="4"/>
                      <a:pt x="2" y="4"/>
                    </a:cubicBezTo>
                    <a:close/>
                  </a:path>
                </a:pathLst>
              </a:custGeom>
              <a:grpFill/>
              <a:ln w="9525">
                <a:noFill/>
                <a:round/>
                <a:headEnd/>
                <a:tailEnd/>
              </a:ln>
              <a:extLst/>
            </p:spPr>
            <p:txBody>
              <a:bodyPr/>
              <a:lstStyle/>
              <a:p>
                <a:pPr defTabSz="685834">
                  <a:defRPr/>
                </a:pPr>
                <a:endParaRPr lang="en-GB" dirty="0">
                  <a:solidFill>
                    <a:prstClr val="black"/>
                  </a:solidFill>
                  <a:latin typeface="Segoe UI" panose="020B0502040204020203" pitchFamily="34" charset="0"/>
                  <a:cs typeface="Arial" charset="0"/>
                </a:endParaRPr>
              </a:p>
            </p:txBody>
          </p:sp>
          <p:sp>
            <p:nvSpPr>
              <p:cNvPr id="226" name="Freeform 56"/>
              <p:cNvSpPr>
                <a:spLocks/>
              </p:cNvSpPr>
              <p:nvPr/>
            </p:nvSpPr>
            <p:spPr bwMode="auto">
              <a:xfrm>
                <a:off x="2823" y="2656"/>
                <a:ext cx="241" cy="17"/>
              </a:xfrm>
              <a:custGeom>
                <a:avLst/>
                <a:gdLst>
                  <a:gd name="T0" fmla="*/ 2 w 42"/>
                  <a:gd name="T1" fmla="*/ 3 h 3"/>
                  <a:gd name="T2" fmla="*/ 41 w 42"/>
                  <a:gd name="T3" fmla="*/ 3 h 3"/>
                  <a:gd name="T4" fmla="*/ 42 w 42"/>
                  <a:gd name="T5" fmla="*/ 2 h 3"/>
                  <a:gd name="T6" fmla="*/ 41 w 42"/>
                  <a:gd name="T7" fmla="*/ 0 h 3"/>
                  <a:gd name="T8" fmla="*/ 2 w 42"/>
                  <a:gd name="T9" fmla="*/ 0 h 3"/>
                  <a:gd name="T10" fmla="*/ 0 w 42"/>
                  <a:gd name="T11" fmla="*/ 2 h 3"/>
                  <a:gd name="T12" fmla="*/ 2 w 42"/>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42" h="3">
                    <a:moveTo>
                      <a:pt x="2" y="3"/>
                    </a:moveTo>
                    <a:cubicBezTo>
                      <a:pt x="41" y="3"/>
                      <a:pt x="41" y="3"/>
                      <a:pt x="41" y="3"/>
                    </a:cubicBezTo>
                    <a:cubicBezTo>
                      <a:pt x="42" y="3"/>
                      <a:pt x="42" y="3"/>
                      <a:pt x="42" y="2"/>
                    </a:cubicBezTo>
                    <a:cubicBezTo>
                      <a:pt x="42" y="1"/>
                      <a:pt x="42" y="0"/>
                      <a:pt x="41" y="0"/>
                    </a:cubicBezTo>
                    <a:cubicBezTo>
                      <a:pt x="2" y="0"/>
                      <a:pt x="2" y="0"/>
                      <a:pt x="2" y="0"/>
                    </a:cubicBezTo>
                    <a:cubicBezTo>
                      <a:pt x="1" y="0"/>
                      <a:pt x="0" y="1"/>
                      <a:pt x="0" y="2"/>
                    </a:cubicBezTo>
                    <a:cubicBezTo>
                      <a:pt x="0" y="3"/>
                      <a:pt x="1" y="3"/>
                      <a:pt x="2" y="3"/>
                    </a:cubicBezTo>
                    <a:close/>
                  </a:path>
                </a:pathLst>
              </a:custGeom>
              <a:grpFill/>
              <a:ln w="9525">
                <a:noFill/>
                <a:round/>
                <a:headEnd/>
                <a:tailEnd/>
              </a:ln>
              <a:extLst/>
            </p:spPr>
            <p:txBody>
              <a:bodyPr/>
              <a:lstStyle/>
              <a:p>
                <a:pPr defTabSz="685834">
                  <a:defRPr/>
                </a:pPr>
                <a:endParaRPr lang="en-GB" dirty="0">
                  <a:solidFill>
                    <a:prstClr val="black"/>
                  </a:solidFill>
                  <a:latin typeface="Segoe UI" panose="020B0502040204020203" pitchFamily="34" charset="0"/>
                  <a:cs typeface="Arial" charset="0"/>
                </a:endParaRPr>
              </a:p>
            </p:txBody>
          </p:sp>
          <p:sp>
            <p:nvSpPr>
              <p:cNvPr id="227" name="Freeform 57"/>
              <p:cNvSpPr>
                <a:spLocks/>
              </p:cNvSpPr>
              <p:nvPr/>
            </p:nvSpPr>
            <p:spPr bwMode="auto">
              <a:xfrm>
                <a:off x="2823" y="2266"/>
                <a:ext cx="349" cy="23"/>
              </a:xfrm>
              <a:custGeom>
                <a:avLst/>
                <a:gdLst>
                  <a:gd name="T0" fmla="*/ 2 w 61"/>
                  <a:gd name="T1" fmla="*/ 4 h 4"/>
                  <a:gd name="T2" fmla="*/ 60 w 61"/>
                  <a:gd name="T3" fmla="*/ 4 h 4"/>
                  <a:gd name="T4" fmla="*/ 61 w 61"/>
                  <a:gd name="T5" fmla="*/ 2 h 4"/>
                  <a:gd name="T6" fmla="*/ 60 w 61"/>
                  <a:gd name="T7" fmla="*/ 0 h 4"/>
                  <a:gd name="T8" fmla="*/ 2 w 61"/>
                  <a:gd name="T9" fmla="*/ 0 h 4"/>
                  <a:gd name="T10" fmla="*/ 0 w 61"/>
                  <a:gd name="T11" fmla="*/ 2 h 4"/>
                  <a:gd name="T12" fmla="*/ 2 w 6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1" h="4">
                    <a:moveTo>
                      <a:pt x="2" y="4"/>
                    </a:moveTo>
                    <a:cubicBezTo>
                      <a:pt x="60" y="4"/>
                      <a:pt x="60" y="4"/>
                      <a:pt x="60" y="4"/>
                    </a:cubicBezTo>
                    <a:cubicBezTo>
                      <a:pt x="61" y="4"/>
                      <a:pt x="61" y="3"/>
                      <a:pt x="61" y="2"/>
                    </a:cubicBezTo>
                    <a:cubicBezTo>
                      <a:pt x="61" y="1"/>
                      <a:pt x="61" y="0"/>
                      <a:pt x="60" y="0"/>
                    </a:cubicBezTo>
                    <a:cubicBezTo>
                      <a:pt x="2" y="0"/>
                      <a:pt x="2" y="0"/>
                      <a:pt x="2" y="0"/>
                    </a:cubicBezTo>
                    <a:cubicBezTo>
                      <a:pt x="1" y="0"/>
                      <a:pt x="0" y="1"/>
                      <a:pt x="0" y="2"/>
                    </a:cubicBezTo>
                    <a:cubicBezTo>
                      <a:pt x="0" y="3"/>
                      <a:pt x="1" y="4"/>
                      <a:pt x="2" y="4"/>
                    </a:cubicBezTo>
                    <a:close/>
                  </a:path>
                </a:pathLst>
              </a:custGeom>
              <a:grpFill/>
              <a:ln w="9525">
                <a:noFill/>
                <a:round/>
                <a:headEnd/>
                <a:tailEnd/>
              </a:ln>
              <a:extLst/>
            </p:spPr>
            <p:txBody>
              <a:bodyPr/>
              <a:lstStyle/>
              <a:p>
                <a:pPr defTabSz="685834">
                  <a:defRPr/>
                </a:pPr>
                <a:endParaRPr lang="en-GB" dirty="0">
                  <a:solidFill>
                    <a:prstClr val="black"/>
                  </a:solidFill>
                  <a:latin typeface="Segoe UI" panose="020B0502040204020203" pitchFamily="34" charset="0"/>
                  <a:cs typeface="Arial" charset="0"/>
                </a:endParaRPr>
              </a:p>
            </p:txBody>
          </p:sp>
          <p:sp>
            <p:nvSpPr>
              <p:cNvPr id="228" name="Freeform 58"/>
              <p:cNvSpPr>
                <a:spLocks/>
              </p:cNvSpPr>
              <p:nvPr/>
            </p:nvSpPr>
            <p:spPr bwMode="auto">
              <a:xfrm>
                <a:off x="2823" y="2324"/>
                <a:ext cx="349" cy="17"/>
              </a:xfrm>
              <a:custGeom>
                <a:avLst/>
                <a:gdLst>
                  <a:gd name="T0" fmla="*/ 2 w 61"/>
                  <a:gd name="T1" fmla="*/ 3 h 3"/>
                  <a:gd name="T2" fmla="*/ 60 w 61"/>
                  <a:gd name="T3" fmla="*/ 3 h 3"/>
                  <a:gd name="T4" fmla="*/ 61 w 61"/>
                  <a:gd name="T5" fmla="*/ 1 h 3"/>
                  <a:gd name="T6" fmla="*/ 60 w 61"/>
                  <a:gd name="T7" fmla="*/ 0 h 3"/>
                  <a:gd name="T8" fmla="*/ 2 w 61"/>
                  <a:gd name="T9" fmla="*/ 0 h 3"/>
                  <a:gd name="T10" fmla="*/ 0 w 61"/>
                  <a:gd name="T11" fmla="*/ 1 h 3"/>
                  <a:gd name="T12" fmla="*/ 2 w 6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61" h="3">
                    <a:moveTo>
                      <a:pt x="2" y="3"/>
                    </a:moveTo>
                    <a:cubicBezTo>
                      <a:pt x="60" y="3"/>
                      <a:pt x="60" y="3"/>
                      <a:pt x="60" y="3"/>
                    </a:cubicBezTo>
                    <a:cubicBezTo>
                      <a:pt x="61" y="3"/>
                      <a:pt x="61" y="2"/>
                      <a:pt x="61" y="1"/>
                    </a:cubicBezTo>
                    <a:cubicBezTo>
                      <a:pt x="61" y="0"/>
                      <a:pt x="61" y="0"/>
                      <a:pt x="60" y="0"/>
                    </a:cubicBezTo>
                    <a:cubicBezTo>
                      <a:pt x="2" y="0"/>
                      <a:pt x="2" y="0"/>
                      <a:pt x="2" y="0"/>
                    </a:cubicBezTo>
                    <a:cubicBezTo>
                      <a:pt x="1" y="0"/>
                      <a:pt x="0" y="0"/>
                      <a:pt x="0" y="1"/>
                    </a:cubicBezTo>
                    <a:cubicBezTo>
                      <a:pt x="0" y="2"/>
                      <a:pt x="1" y="3"/>
                      <a:pt x="2" y="3"/>
                    </a:cubicBezTo>
                    <a:close/>
                  </a:path>
                </a:pathLst>
              </a:custGeom>
              <a:grpFill/>
              <a:ln w="9525">
                <a:noFill/>
                <a:round/>
                <a:headEnd/>
                <a:tailEnd/>
              </a:ln>
              <a:extLst/>
            </p:spPr>
            <p:txBody>
              <a:bodyPr/>
              <a:lstStyle/>
              <a:p>
                <a:pPr defTabSz="685834">
                  <a:defRPr/>
                </a:pPr>
                <a:endParaRPr lang="en-GB" dirty="0">
                  <a:solidFill>
                    <a:prstClr val="black"/>
                  </a:solidFill>
                  <a:latin typeface="Segoe UI" panose="020B0502040204020203" pitchFamily="34" charset="0"/>
                  <a:cs typeface="Arial" charset="0"/>
                </a:endParaRPr>
              </a:p>
            </p:txBody>
          </p:sp>
        </p:grpSp>
      </p:grpSp>
      <p:grpSp>
        <p:nvGrpSpPr>
          <p:cNvPr id="22" name="Group 21"/>
          <p:cNvGrpSpPr/>
          <p:nvPr/>
        </p:nvGrpSpPr>
        <p:grpSpPr>
          <a:xfrm>
            <a:off x="8085809" y="1733087"/>
            <a:ext cx="687468" cy="687465"/>
            <a:chOff x="21564966" y="2507853"/>
            <a:chExt cx="1833488" cy="1833478"/>
          </a:xfrm>
        </p:grpSpPr>
        <p:sp>
          <p:nvSpPr>
            <p:cNvPr id="446" name="Rectangle 28"/>
            <p:cNvSpPr/>
            <p:nvPr/>
          </p:nvSpPr>
          <p:spPr>
            <a:xfrm>
              <a:off x="21564966" y="2507853"/>
              <a:ext cx="1833488" cy="1833478"/>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3" tIns="53993" rIns="53993" bIns="53993" numCol="1" spcCol="0" rtlCol="0" fromWordArt="0" anchor="ctr" anchorCtr="0" forceAA="0" compatLnSpc="1">
              <a:prstTxWarp prst="textNoShape">
                <a:avLst/>
              </a:prstTxWarp>
              <a:noAutofit/>
            </a:bodyPr>
            <a:lstStyle/>
            <a:p>
              <a:pPr algn="ctr" defTabSz="685834">
                <a:lnSpc>
                  <a:spcPct val="90000"/>
                </a:lnSpc>
              </a:pPr>
              <a:endParaRPr lang="en-GB" sz="2700" dirty="0">
                <a:solidFill>
                  <a:srgbClr val="FFFFFF"/>
                </a:solidFill>
              </a:endParaRPr>
            </a:p>
          </p:txBody>
        </p:sp>
        <p:grpSp>
          <p:nvGrpSpPr>
            <p:cNvPr id="459" name="Group 458"/>
            <p:cNvGrpSpPr/>
            <p:nvPr/>
          </p:nvGrpSpPr>
          <p:grpSpPr>
            <a:xfrm>
              <a:off x="21910210" y="3000504"/>
              <a:ext cx="1143000" cy="848176"/>
              <a:chOff x="-5707063" y="-3832224"/>
              <a:chExt cx="3664929" cy="2879724"/>
            </a:xfrm>
          </p:grpSpPr>
          <p:sp>
            <p:nvSpPr>
              <p:cNvPr id="460" name="Freeform 6"/>
              <p:cNvSpPr>
                <a:spLocks/>
              </p:cNvSpPr>
              <p:nvPr/>
            </p:nvSpPr>
            <p:spPr bwMode="auto">
              <a:xfrm>
                <a:off x="-5707063" y="-1719534"/>
                <a:ext cx="3664929" cy="767034"/>
              </a:xfrm>
              <a:custGeom>
                <a:avLst/>
                <a:gdLst>
                  <a:gd name="T0" fmla="*/ 1622 w 3244"/>
                  <a:gd name="T1" fmla="*/ 569 h 679"/>
                  <a:gd name="T2" fmla="*/ 6 w 3244"/>
                  <a:gd name="T3" fmla="*/ 0 h 679"/>
                  <a:gd name="T4" fmla="*/ 0 w 3244"/>
                  <a:gd name="T5" fmla="*/ 55 h 679"/>
                  <a:gd name="T6" fmla="*/ 1622 w 3244"/>
                  <a:gd name="T7" fmla="*/ 679 h 679"/>
                  <a:gd name="T8" fmla="*/ 3244 w 3244"/>
                  <a:gd name="T9" fmla="*/ 55 h 679"/>
                  <a:gd name="T10" fmla="*/ 3238 w 3244"/>
                  <a:gd name="T11" fmla="*/ 0 h 679"/>
                  <a:gd name="T12" fmla="*/ 1622 w 3244"/>
                  <a:gd name="T13" fmla="*/ 569 h 679"/>
                </a:gdLst>
                <a:ahLst/>
                <a:cxnLst>
                  <a:cxn ang="0">
                    <a:pos x="T0" y="T1"/>
                  </a:cxn>
                  <a:cxn ang="0">
                    <a:pos x="T2" y="T3"/>
                  </a:cxn>
                  <a:cxn ang="0">
                    <a:pos x="T4" y="T5"/>
                  </a:cxn>
                  <a:cxn ang="0">
                    <a:pos x="T6" y="T7"/>
                  </a:cxn>
                  <a:cxn ang="0">
                    <a:pos x="T8" y="T9"/>
                  </a:cxn>
                  <a:cxn ang="0">
                    <a:pos x="T10" y="T11"/>
                  </a:cxn>
                  <a:cxn ang="0">
                    <a:pos x="T12" y="T13"/>
                  </a:cxn>
                </a:cxnLst>
                <a:rect l="0" t="0" r="r" b="b"/>
                <a:pathLst>
                  <a:path w="3244" h="679">
                    <a:moveTo>
                      <a:pt x="1622" y="569"/>
                    </a:moveTo>
                    <a:cubicBezTo>
                      <a:pt x="775" y="569"/>
                      <a:pt x="79" y="319"/>
                      <a:pt x="6" y="0"/>
                    </a:cubicBezTo>
                    <a:cubicBezTo>
                      <a:pt x="2" y="18"/>
                      <a:pt x="0" y="37"/>
                      <a:pt x="0" y="55"/>
                    </a:cubicBezTo>
                    <a:cubicBezTo>
                      <a:pt x="0" y="400"/>
                      <a:pt x="726" y="679"/>
                      <a:pt x="1622" y="679"/>
                    </a:cubicBezTo>
                    <a:cubicBezTo>
                      <a:pt x="2518" y="679"/>
                      <a:pt x="3244" y="400"/>
                      <a:pt x="3244" y="55"/>
                    </a:cubicBezTo>
                    <a:cubicBezTo>
                      <a:pt x="3244" y="37"/>
                      <a:pt x="3242" y="18"/>
                      <a:pt x="3238" y="0"/>
                    </a:cubicBezTo>
                    <a:cubicBezTo>
                      <a:pt x="3165" y="319"/>
                      <a:pt x="2469" y="569"/>
                      <a:pt x="1622" y="569"/>
                    </a:cubicBezTo>
                    <a:close/>
                  </a:path>
                </a:pathLst>
              </a:custGeom>
              <a:solidFill>
                <a:schemeClr val="bg1"/>
              </a:solidFill>
              <a:ln>
                <a:noFill/>
              </a:ln>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461" name="Freeform 21"/>
              <p:cNvSpPr>
                <a:spLocks/>
              </p:cNvSpPr>
              <p:nvPr/>
            </p:nvSpPr>
            <p:spPr bwMode="auto">
              <a:xfrm>
                <a:off x="-5707063" y="-2044710"/>
                <a:ext cx="3664929" cy="1038174"/>
              </a:xfrm>
              <a:custGeom>
                <a:avLst/>
                <a:gdLst>
                  <a:gd name="T0" fmla="*/ 3051 w 3244"/>
                  <a:gd name="T1" fmla="*/ 0 h 919"/>
                  <a:gd name="T2" fmla="*/ 3047 w 3244"/>
                  <a:gd name="T3" fmla="*/ 33 h 919"/>
                  <a:gd name="T4" fmla="*/ 3051 w 3244"/>
                  <a:gd name="T5" fmla="*/ 43 h 919"/>
                  <a:gd name="T6" fmla="*/ 3047 w 3244"/>
                  <a:gd name="T7" fmla="*/ 87 h 919"/>
                  <a:gd name="T8" fmla="*/ 3051 w 3244"/>
                  <a:gd name="T9" fmla="*/ 97 h 919"/>
                  <a:gd name="T10" fmla="*/ 3047 w 3244"/>
                  <a:gd name="T11" fmla="*/ 141 h 919"/>
                  <a:gd name="T12" fmla="*/ 3051 w 3244"/>
                  <a:gd name="T13" fmla="*/ 151 h 919"/>
                  <a:gd name="T14" fmla="*/ 2628 w 3244"/>
                  <a:gd name="T15" fmla="*/ 549 h 919"/>
                  <a:gd name="T16" fmla="*/ 1622 w 3244"/>
                  <a:gd name="T17" fmla="*/ 709 h 919"/>
                  <a:gd name="T18" fmla="*/ 616 w 3244"/>
                  <a:gd name="T19" fmla="*/ 549 h 919"/>
                  <a:gd name="T20" fmla="*/ 193 w 3244"/>
                  <a:gd name="T21" fmla="*/ 151 h 919"/>
                  <a:gd name="T22" fmla="*/ 197 w 3244"/>
                  <a:gd name="T23" fmla="*/ 141 h 919"/>
                  <a:gd name="T24" fmla="*/ 193 w 3244"/>
                  <a:gd name="T25" fmla="*/ 97 h 919"/>
                  <a:gd name="T26" fmla="*/ 197 w 3244"/>
                  <a:gd name="T27" fmla="*/ 87 h 919"/>
                  <a:gd name="T28" fmla="*/ 193 w 3244"/>
                  <a:gd name="T29" fmla="*/ 43 h 919"/>
                  <a:gd name="T30" fmla="*/ 197 w 3244"/>
                  <a:gd name="T31" fmla="*/ 33 h 919"/>
                  <a:gd name="T32" fmla="*/ 193 w 3244"/>
                  <a:gd name="T33" fmla="*/ 0 h 919"/>
                  <a:gd name="T34" fmla="*/ 0 w 3244"/>
                  <a:gd name="T35" fmla="*/ 295 h 919"/>
                  <a:gd name="T36" fmla="*/ 1622 w 3244"/>
                  <a:gd name="T37" fmla="*/ 919 h 919"/>
                  <a:gd name="T38" fmla="*/ 3244 w 3244"/>
                  <a:gd name="T39" fmla="*/ 295 h 919"/>
                  <a:gd name="T40" fmla="*/ 3051 w 3244"/>
                  <a:gd name="T41" fmla="*/ 0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44" h="919">
                    <a:moveTo>
                      <a:pt x="3051" y="0"/>
                    </a:moveTo>
                    <a:cubicBezTo>
                      <a:pt x="3050" y="11"/>
                      <a:pt x="3049" y="22"/>
                      <a:pt x="3047" y="33"/>
                    </a:cubicBezTo>
                    <a:cubicBezTo>
                      <a:pt x="3049" y="36"/>
                      <a:pt x="3051" y="40"/>
                      <a:pt x="3051" y="43"/>
                    </a:cubicBezTo>
                    <a:cubicBezTo>
                      <a:pt x="3051" y="58"/>
                      <a:pt x="3050" y="73"/>
                      <a:pt x="3047" y="87"/>
                    </a:cubicBezTo>
                    <a:cubicBezTo>
                      <a:pt x="3049" y="90"/>
                      <a:pt x="3051" y="93"/>
                      <a:pt x="3051" y="97"/>
                    </a:cubicBezTo>
                    <a:cubicBezTo>
                      <a:pt x="3051" y="112"/>
                      <a:pt x="3050" y="126"/>
                      <a:pt x="3047" y="141"/>
                    </a:cubicBezTo>
                    <a:cubicBezTo>
                      <a:pt x="3049" y="143"/>
                      <a:pt x="3051" y="147"/>
                      <a:pt x="3051" y="151"/>
                    </a:cubicBezTo>
                    <a:cubicBezTo>
                      <a:pt x="3051" y="302"/>
                      <a:pt x="2901" y="444"/>
                      <a:pt x="2628" y="549"/>
                    </a:cubicBezTo>
                    <a:cubicBezTo>
                      <a:pt x="2359" y="652"/>
                      <a:pt x="2002" y="709"/>
                      <a:pt x="1622" y="709"/>
                    </a:cubicBezTo>
                    <a:cubicBezTo>
                      <a:pt x="1242" y="709"/>
                      <a:pt x="885" y="652"/>
                      <a:pt x="616" y="549"/>
                    </a:cubicBezTo>
                    <a:cubicBezTo>
                      <a:pt x="343" y="444"/>
                      <a:pt x="193" y="302"/>
                      <a:pt x="193" y="151"/>
                    </a:cubicBezTo>
                    <a:cubicBezTo>
                      <a:pt x="193" y="147"/>
                      <a:pt x="195" y="143"/>
                      <a:pt x="197" y="141"/>
                    </a:cubicBezTo>
                    <a:cubicBezTo>
                      <a:pt x="194" y="126"/>
                      <a:pt x="193" y="112"/>
                      <a:pt x="193" y="97"/>
                    </a:cubicBezTo>
                    <a:cubicBezTo>
                      <a:pt x="193" y="93"/>
                      <a:pt x="195" y="90"/>
                      <a:pt x="197" y="87"/>
                    </a:cubicBezTo>
                    <a:cubicBezTo>
                      <a:pt x="194" y="73"/>
                      <a:pt x="193" y="58"/>
                      <a:pt x="193" y="43"/>
                    </a:cubicBezTo>
                    <a:cubicBezTo>
                      <a:pt x="193" y="40"/>
                      <a:pt x="195" y="36"/>
                      <a:pt x="197" y="33"/>
                    </a:cubicBezTo>
                    <a:cubicBezTo>
                      <a:pt x="195" y="22"/>
                      <a:pt x="194" y="11"/>
                      <a:pt x="193" y="0"/>
                    </a:cubicBezTo>
                    <a:cubicBezTo>
                      <a:pt x="70" y="88"/>
                      <a:pt x="0" y="189"/>
                      <a:pt x="0" y="295"/>
                    </a:cubicBezTo>
                    <a:cubicBezTo>
                      <a:pt x="0" y="640"/>
                      <a:pt x="726" y="919"/>
                      <a:pt x="1622" y="919"/>
                    </a:cubicBezTo>
                    <a:cubicBezTo>
                      <a:pt x="2518" y="919"/>
                      <a:pt x="3244" y="640"/>
                      <a:pt x="3244" y="295"/>
                    </a:cubicBezTo>
                    <a:cubicBezTo>
                      <a:pt x="3244" y="189"/>
                      <a:pt x="3174" y="88"/>
                      <a:pt x="3051" y="0"/>
                    </a:cubicBezTo>
                    <a:close/>
                  </a:path>
                </a:pathLst>
              </a:custGeom>
              <a:solidFill>
                <a:schemeClr val="bg1"/>
              </a:solidFill>
              <a:ln>
                <a:noFill/>
              </a:ln>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462" name="Freeform 27"/>
              <p:cNvSpPr>
                <a:spLocks noEditPoints="1"/>
              </p:cNvSpPr>
              <p:nvPr/>
            </p:nvSpPr>
            <p:spPr bwMode="auto">
              <a:xfrm>
                <a:off x="-5489004" y="-3041280"/>
                <a:ext cx="3228810" cy="1797556"/>
              </a:xfrm>
              <a:custGeom>
                <a:avLst/>
                <a:gdLst>
                  <a:gd name="T0" fmla="*/ 2723 w 2858"/>
                  <a:gd name="T1" fmla="*/ 216 h 1591"/>
                  <a:gd name="T2" fmla="*/ 28 w 2858"/>
                  <a:gd name="T3" fmla="*/ 14 h 1591"/>
                  <a:gd name="T4" fmla="*/ 4 w 2858"/>
                  <a:gd name="T5" fmla="*/ 111 h 1591"/>
                  <a:gd name="T6" fmla="*/ 0 w 2858"/>
                  <a:gd name="T7" fmla="*/ 228 h 1591"/>
                  <a:gd name="T8" fmla="*/ 4 w 2858"/>
                  <a:gd name="T9" fmla="*/ 379 h 1591"/>
                  <a:gd name="T10" fmla="*/ 0 w 2858"/>
                  <a:gd name="T11" fmla="*/ 497 h 1591"/>
                  <a:gd name="T12" fmla="*/ 4 w 2858"/>
                  <a:gd name="T13" fmla="*/ 647 h 1591"/>
                  <a:gd name="T14" fmla="*/ 0 w 2858"/>
                  <a:gd name="T15" fmla="*/ 765 h 1591"/>
                  <a:gd name="T16" fmla="*/ 4 w 2858"/>
                  <a:gd name="T17" fmla="*/ 915 h 1591"/>
                  <a:gd name="T18" fmla="*/ 0 w 2858"/>
                  <a:gd name="T19" fmla="*/ 1033 h 1591"/>
                  <a:gd name="T20" fmla="*/ 2854 w 2858"/>
                  <a:gd name="T21" fmla="*/ 1023 h 1591"/>
                  <a:gd name="T22" fmla="*/ 2858 w 2858"/>
                  <a:gd name="T23" fmla="*/ 872 h 1591"/>
                  <a:gd name="T24" fmla="*/ 2854 w 2858"/>
                  <a:gd name="T25" fmla="*/ 755 h 1591"/>
                  <a:gd name="T26" fmla="*/ 2858 w 2858"/>
                  <a:gd name="T27" fmla="*/ 604 h 1591"/>
                  <a:gd name="T28" fmla="*/ 2854 w 2858"/>
                  <a:gd name="T29" fmla="*/ 487 h 1591"/>
                  <a:gd name="T30" fmla="*/ 2858 w 2858"/>
                  <a:gd name="T31" fmla="*/ 336 h 1591"/>
                  <a:gd name="T32" fmla="*/ 2854 w 2858"/>
                  <a:gd name="T33" fmla="*/ 218 h 1591"/>
                  <a:gd name="T34" fmla="*/ 2858 w 2858"/>
                  <a:gd name="T35" fmla="*/ 68 h 1591"/>
                  <a:gd name="T36" fmla="*/ 433 w 2858"/>
                  <a:gd name="T37" fmla="*/ 1244 h 1591"/>
                  <a:gd name="T38" fmla="*/ 2435 w 2858"/>
                  <a:gd name="T39" fmla="*/ 1216 h 1591"/>
                  <a:gd name="T40" fmla="*/ 2425 w 2858"/>
                  <a:gd name="T41" fmla="*/ 1297 h 1591"/>
                  <a:gd name="T42" fmla="*/ 423 w 2858"/>
                  <a:gd name="T43" fmla="*/ 1270 h 1591"/>
                  <a:gd name="T44" fmla="*/ 2425 w 2858"/>
                  <a:gd name="T45" fmla="*/ 1190 h 1591"/>
                  <a:gd name="T46" fmla="*/ 423 w 2858"/>
                  <a:gd name="T47" fmla="*/ 1163 h 1591"/>
                  <a:gd name="T48" fmla="*/ 2723 w 2858"/>
                  <a:gd name="T49" fmla="*/ 966 h 1591"/>
                  <a:gd name="T50" fmla="*/ 53 w 2858"/>
                  <a:gd name="T51" fmla="*/ 864 h 1591"/>
                  <a:gd name="T52" fmla="*/ 2723 w 2858"/>
                  <a:gd name="T53" fmla="*/ 966 h 1591"/>
                  <a:gd name="T54" fmla="*/ 135 w 2858"/>
                  <a:gd name="T55" fmla="*/ 913 h 1591"/>
                  <a:gd name="T56" fmla="*/ 2805 w 2858"/>
                  <a:gd name="T57" fmla="*/ 810 h 1591"/>
                  <a:gd name="T58" fmla="*/ 433 w 2858"/>
                  <a:gd name="T59" fmla="*/ 1029 h 1591"/>
                  <a:gd name="T60" fmla="*/ 2435 w 2858"/>
                  <a:gd name="T61" fmla="*/ 1002 h 1591"/>
                  <a:gd name="T62" fmla="*/ 1429 w 2858"/>
                  <a:gd name="T63" fmla="*/ 1134 h 1591"/>
                  <a:gd name="T64" fmla="*/ 1429 w 2858"/>
                  <a:gd name="T65" fmla="*/ 1109 h 1591"/>
                  <a:gd name="T66" fmla="*/ 2425 w 2858"/>
                  <a:gd name="T67" fmla="*/ 922 h 1591"/>
                  <a:gd name="T68" fmla="*/ 423 w 2858"/>
                  <a:gd name="T69" fmla="*/ 895 h 1591"/>
                  <a:gd name="T70" fmla="*/ 2723 w 2858"/>
                  <a:gd name="T71" fmla="*/ 698 h 1591"/>
                  <a:gd name="T72" fmla="*/ 53 w 2858"/>
                  <a:gd name="T73" fmla="*/ 596 h 1591"/>
                  <a:gd name="T74" fmla="*/ 2723 w 2858"/>
                  <a:gd name="T75" fmla="*/ 698 h 1591"/>
                  <a:gd name="T76" fmla="*/ 135 w 2858"/>
                  <a:gd name="T77" fmla="*/ 644 h 1591"/>
                  <a:gd name="T78" fmla="*/ 2805 w 2858"/>
                  <a:gd name="T79" fmla="*/ 542 h 1591"/>
                  <a:gd name="T80" fmla="*/ 433 w 2858"/>
                  <a:gd name="T81" fmla="*/ 761 h 1591"/>
                  <a:gd name="T82" fmla="*/ 2435 w 2858"/>
                  <a:gd name="T83" fmla="*/ 734 h 1591"/>
                  <a:gd name="T84" fmla="*/ 1429 w 2858"/>
                  <a:gd name="T85" fmla="*/ 866 h 1591"/>
                  <a:gd name="T86" fmla="*/ 1429 w 2858"/>
                  <a:gd name="T87" fmla="*/ 840 h 1591"/>
                  <a:gd name="T88" fmla="*/ 2425 w 2858"/>
                  <a:gd name="T89" fmla="*/ 654 h 1591"/>
                  <a:gd name="T90" fmla="*/ 423 w 2858"/>
                  <a:gd name="T91" fmla="*/ 626 h 1591"/>
                  <a:gd name="T92" fmla="*/ 2723 w 2858"/>
                  <a:gd name="T93" fmla="*/ 430 h 1591"/>
                  <a:gd name="T94" fmla="*/ 53 w 2858"/>
                  <a:gd name="T95" fmla="*/ 328 h 1591"/>
                  <a:gd name="T96" fmla="*/ 2723 w 2858"/>
                  <a:gd name="T97" fmla="*/ 430 h 1591"/>
                  <a:gd name="T98" fmla="*/ 135 w 2858"/>
                  <a:gd name="T99" fmla="*/ 376 h 1591"/>
                  <a:gd name="T100" fmla="*/ 2805 w 2858"/>
                  <a:gd name="T101" fmla="*/ 274 h 1591"/>
                  <a:gd name="T102" fmla="*/ 433 w 2858"/>
                  <a:gd name="T103" fmla="*/ 493 h 1591"/>
                  <a:gd name="T104" fmla="*/ 2435 w 2858"/>
                  <a:gd name="T105" fmla="*/ 466 h 1591"/>
                  <a:gd name="T106" fmla="*/ 2435 w 2858"/>
                  <a:gd name="T107" fmla="*/ 1323 h 1591"/>
                  <a:gd name="T108" fmla="*/ 433 w 2858"/>
                  <a:gd name="T109" fmla="*/ 1351 h 1591"/>
                  <a:gd name="T110" fmla="*/ 1429 w 2858"/>
                  <a:gd name="T111" fmla="*/ 572 h 1591"/>
                  <a:gd name="T112" fmla="*/ 1429 w 2858"/>
                  <a:gd name="T113" fmla="*/ 598 h 1591"/>
                  <a:gd name="T114" fmla="*/ 2723 w 2858"/>
                  <a:gd name="T115" fmla="*/ 1234 h 1591"/>
                  <a:gd name="T116" fmla="*/ 53 w 2858"/>
                  <a:gd name="T117" fmla="*/ 1132 h 1591"/>
                  <a:gd name="T118" fmla="*/ 2723 w 2858"/>
                  <a:gd name="T119" fmla="*/ 1234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58" h="1591">
                    <a:moveTo>
                      <a:pt x="2854" y="58"/>
                    </a:moveTo>
                    <a:cubicBezTo>
                      <a:pt x="2857" y="43"/>
                      <a:pt x="2858" y="29"/>
                      <a:pt x="2858" y="14"/>
                    </a:cubicBezTo>
                    <a:cubicBezTo>
                      <a:pt x="2858" y="6"/>
                      <a:pt x="2852" y="0"/>
                      <a:pt x="2844" y="0"/>
                    </a:cubicBezTo>
                    <a:cubicBezTo>
                      <a:pt x="2836" y="0"/>
                      <a:pt x="2830" y="6"/>
                      <a:pt x="2830" y="14"/>
                    </a:cubicBezTo>
                    <a:cubicBezTo>
                      <a:pt x="2830" y="83"/>
                      <a:pt x="2794" y="151"/>
                      <a:pt x="2723" y="216"/>
                    </a:cubicBezTo>
                    <a:cubicBezTo>
                      <a:pt x="2653" y="279"/>
                      <a:pt x="2553" y="336"/>
                      <a:pt x="2425" y="386"/>
                    </a:cubicBezTo>
                    <a:cubicBezTo>
                      <a:pt x="2159" y="488"/>
                      <a:pt x="1805" y="544"/>
                      <a:pt x="1429" y="544"/>
                    </a:cubicBezTo>
                    <a:cubicBezTo>
                      <a:pt x="1053" y="544"/>
                      <a:pt x="699" y="488"/>
                      <a:pt x="433" y="386"/>
                    </a:cubicBezTo>
                    <a:cubicBezTo>
                      <a:pt x="305" y="336"/>
                      <a:pt x="205" y="279"/>
                      <a:pt x="135" y="216"/>
                    </a:cubicBezTo>
                    <a:cubicBezTo>
                      <a:pt x="64" y="151"/>
                      <a:pt x="28" y="83"/>
                      <a:pt x="28" y="14"/>
                    </a:cubicBezTo>
                    <a:cubicBezTo>
                      <a:pt x="28" y="6"/>
                      <a:pt x="22" y="0"/>
                      <a:pt x="14" y="0"/>
                    </a:cubicBezTo>
                    <a:cubicBezTo>
                      <a:pt x="6" y="0"/>
                      <a:pt x="0" y="6"/>
                      <a:pt x="0" y="14"/>
                    </a:cubicBezTo>
                    <a:cubicBezTo>
                      <a:pt x="0" y="29"/>
                      <a:pt x="1" y="43"/>
                      <a:pt x="4" y="58"/>
                    </a:cubicBezTo>
                    <a:cubicBezTo>
                      <a:pt x="2" y="60"/>
                      <a:pt x="0" y="64"/>
                      <a:pt x="0" y="68"/>
                    </a:cubicBezTo>
                    <a:cubicBezTo>
                      <a:pt x="0" y="82"/>
                      <a:pt x="1" y="97"/>
                      <a:pt x="4" y="111"/>
                    </a:cubicBezTo>
                    <a:cubicBezTo>
                      <a:pt x="2" y="114"/>
                      <a:pt x="0" y="117"/>
                      <a:pt x="0" y="121"/>
                    </a:cubicBezTo>
                    <a:cubicBezTo>
                      <a:pt x="0" y="136"/>
                      <a:pt x="1" y="150"/>
                      <a:pt x="4" y="165"/>
                    </a:cubicBezTo>
                    <a:cubicBezTo>
                      <a:pt x="2" y="167"/>
                      <a:pt x="0" y="171"/>
                      <a:pt x="0" y="175"/>
                    </a:cubicBezTo>
                    <a:cubicBezTo>
                      <a:pt x="0" y="189"/>
                      <a:pt x="1" y="204"/>
                      <a:pt x="4" y="218"/>
                    </a:cubicBezTo>
                    <a:cubicBezTo>
                      <a:pt x="2" y="221"/>
                      <a:pt x="0" y="225"/>
                      <a:pt x="0" y="228"/>
                    </a:cubicBezTo>
                    <a:cubicBezTo>
                      <a:pt x="0" y="243"/>
                      <a:pt x="1" y="258"/>
                      <a:pt x="4" y="272"/>
                    </a:cubicBezTo>
                    <a:cubicBezTo>
                      <a:pt x="2" y="275"/>
                      <a:pt x="0" y="278"/>
                      <a:pt x="0" y="282"/>
                    </a:cubicBezTo>
                    <a:cubicBezTo>
                      <a:pt x="0" y="297"/>
                      <a:pt x="1" y="311"/>
                      <a:pt x="4" y="326"/>
                    </a:cubicBezTo>
                    <a:cubicBezTo>
                      <a:pt x="2" y="328"/>
                      <a:pt x="0" y="332"/>
                      <a:pt x="0" y="336"/>
                    </a:cubicBezTo>
                    <a:cubicBezTo>
                      <a:pt x="0" y="350"/>
                      <a:pt x="1" y="365"/>
                      <a:pt x="4" y="379"/>
                    </a:cubicBezTo>
                    <a:cubicBezTo>
                      <a:pt x="2" y="382"/>
                      <a:pt x="0" y="385"/>
                      <a:pt x="0" y="389"/>
                    </a:cubicBezTo>
                    <a:cubicBezTo>
                      <a:pt x="0" y="404"/>
                      <a:pt x="1" y="418"/>
                      <a:pt x="4" y="433"/>
                    </a:cubicBezTo>
                    <a:cubicBezTo>
                      <a:pt x="2" y="435"/>
                      <a:pt x="0" y="439"/>
                      <a:pt x="0" y="443"/>
                    </a:cubicBezTo>
                    <a:cubicBezTo>
                      <a:pt x="0" y="458"/>
                      <a:pt x="1" y="472"/>
                      <a:pt x="4" y="487"/>
                    </a:cubicBezTo>
                    <a:cubicBezTo>
                      <a:pt x="2" y="489"/>
                      <a:pt x="0" y="493"/>
                      <a:pt x="0" y="497"/>
                    </a:cubicBezTo>
                    <a:cubicBezTo>
                      <a:pt x="0" y="511"/>
                      <a:pt x="1" y="526"/>
                      <a:pt x="4" y="540"/>
                    </a:cubicBezTo>
                    <a:cubicBezTo>
                      <a:pt x="2" y="543"/>
                      <a:pt x="0" y="546"/>
                      <a:pt x="0" y="550"/>
                    </a:cubicBezTo>
                    <a:cubicBezTo>
                      <a:pt x="0" y="565"/>
                      <a:pt x="1" y="579"/>
                      <a:pt x="4" y="594"/>
                    </a:cubicBezTo>
                    <a:cubicBezTo>
                      <a:pt x="2" y="596"/>
                      <a:pt x="0" y="600"/>
                      <a:pt x="0" y="604"/>
                    </a:cubicBezTo>
                    <a:cubicBezTo>
                      <a:pt x="0" y="618"/>
                      <a:pt x="1" y="633"/>
                      <a:pt x="4" y="647"/>
                    </a:cubicBezTo>
                    <a:cubicBezTo>
                      <a:pt x="2" y="650"/>
                      <a:pt x="0" y="653"/>
                      <a:pt x="0" y="657"/>
                    </a:cubicBezTo>
                    <a:cubicBezTo>
                      <a:pt x="0" y="672"/>
                      <a:pt x="1" y="687"/>
                      <a:pt x="4" y="701"/>
                    </a:cubicBezTo>
                    <a:cubicBezTo>
                      <a:pt x="2" y="704"/>
                      <a:pt x="0" y="707"/>
                      <a:pt x="0" y="711"/>
                    </a:cubicBezTo>
                    <a:cubicBezTo>
                      <a:pt x="0" y="726"/>
                      <a:pt x="1" y="740"/>
                      <a:pt x="4" y="755"/>
                    </a:cubicBezTo>
                    <a:cubicBezTo>
                      <a:pt x="2" y="757"/>
                      <a:pt x="0" y="761"/>
                      <a:pt x="0" y="765"/>
                    </a:cubicBezTo>
                    <a:cubicBezTo>
                      <a:pt x="0" y="779"/>
                      <a:pt x="1" y="794"/>
                      <a:pt x="4" y="808"/>
                    </a:cubicBezTo>
                    <a:cubicBezTo>
                      <a:pt x="2" y="811"/>
                      <a:pt x="0" y="814"/>
                      <a:pt x="0" y="818"/>
                    </a:cubicBezTo>
                    <a:cubicBezTo>
                      <a:pt x="0" y="833"/>
                      <a:pt x="1" y="847"/>
                      <a:pt x="4" y="862"/>
                    </a:cubicBezTo>
                    <a:cubicBezTo>
                      <a:pt x="2" y="864"/>
                      <a:pt x="0" y="868"/>
                      <a:pt x="0" y="872"/>
                    </a:cubicBezTo>
                    <a:cubicBezTo>
                      <a:pt x="0" y="886"/>
                      <a:pt x="1" y="901"/>
                      <a:pt x="4" y="915"/>
                    </a:cubicBezTo>
                    <a:cubicBezTo>
                      <a:pt x="2" y="918"/>
                      <a:pt x="0" y="922"/>
                      <a:pt x="0" y="925"/>
                    </a:cubicBezTo>
                    <a:cubicBezTo>
                      <a:pt x="0" y="940"/>
                      <a:pt x="1" y="955"/>
                      <a:pt x="4" y="969"/>
                    </a:cubicBezTo>
                    <a:cubicBezTo>
                      <a:pt x="2" y="972"/>
                      <a:pt x="0" y="975"/>
                      <a:pt x="0" y="979"/>
                    </a:cubicBezTo>
                    <a:cubicBezTo>
                      <a:pt x="0" y="994"/>
                      <a:pt x="1" y="1008"/>
                      <a:pt x="4" y="1023"/>
                    </a:cubicBezTo>
                    <a:cubicBezTo>
                      <a:pt x="2" y="1025"/>
                      <a:pt x="0" y="1029"/>
                      <a:pt x="0" y="1033"/>
                    </a:cubicBezTo>
                    <a:cubicBezTo>
                      <a:pt x="0" y="1184"/>
                      <a:pt x="150" y="1326"/>
                      <a:pt x="423" y="1431"/>
                    </a:cubicBezTo>
                    <a:cubicBezTo>
                      <a:pt x="692" y="1534"/>
                      <a:pt x="1049" y="1591"/>
                      <a:pt x="1429" y="1591"/>
                    </a:cubicBezTo>
                    <a:cubicBezTo>
                      <a:pt x="1809" y="1591"/>
                      <a:pt x="2166" y="1534"/>
                      <a:pt x="2435" y="1431"/>
                    </a:cubicBezTo>
                    <a:cubicBezTo>
                      <a:pt x="2708" y="1326"/>
                      <a:pt x="2858" y="1184"/>
                      <a:pt x="2858" y="1033"/>
                    </a:cubicBezTo>
                    <a:cubicBezTo>
                      <a:pt x="2858" y="1029"/>
                      <a:pt x="2856" y="1025"/>
                      <a:pt x="2854" y="1023"/>
                    </a:cubicBezTo>
                    <a:cubicBezTo>
                      <a:pt x="2857" y="1008"/>
                      <a:pt x="2858" y="994"/>
                      <a:pt x="2858" y="979"/>
                    </a:cubicBezTo>
                    <a:cubicBezTo>
                      <a:pt x="2858" y="975"/>
                      <a:pt x="2856" y="972"/>
                      <a:pt x="2854" y="969"/>
                    </a:cubicBezTo>
                    <a:cubicBezTo>
                      <a:pt x="2857" y="955"/>
                      <a:pt x="2858" y="940"/>
                      <a:pt x="2858" y="925"/>
                    </a:cubicBezTo>
                    <a:cubicBezTo>
                      <a:pt x="2858" y="922"/>
                      <a:pt x="2856" y="918"/>
                      <a:pt x="2854" y="915"/>
                    </a:cubicBezTo>
                    <a:cubicBezTo>
                      <a:pt x="2857" y="901"/>
                      <a:pt x="2858" y="886"/>
                      <a:pt x="2858" y="872"/>
                    </a:cubicBezTo>
                    <a:cubicBezTo>
                      <a:pt x="2858" y="868"/>
                      <a:pt x="2856" y="864"/>
                      <a:pt x="2854" y="862"/>
                    </a:cubicBezTo>
                    <a:cubicBezTo>
                      <a:pt x="2857" y="847"/>
                      <a:pt x="2858" y="833"/>
                      <a:pt x="2858" y="818"/>
                    </a:cubicBezTo>
                    <a:cubicBezTo>
                      <a:pt x="2858" y="814"/>
                      <a:pt x="2856" y="811"/>
                      <a:pt x="2854" y="808"/>
                    </a:cubicBezTo>
                    <a:cubicBezTo>
                      <a:pt x="2857" y="794"/>
                      <a:pt x="2858" y="779"/>
                      <a:pt x="2858" y="765"/>
                    </a:cubicBezTo>
                    <a:cubicBezTo>
                      <a:pt x="2858" y="761"/>
                      <a:pt x="2856" y="757"/>
                      <a:pt x="2854" y="755"/>
                    </a:cubicBezTo>
                    <a:cubicBezTo>
                      <a:pt x="2857" y="740"/>
                      <a:pt x="2858" y="726"/>
                      <a:pt x="2858" y="711"/>
                    </a:cubicBezTo>
                    <a:cubicBezTo>
                      <a:pt x="2858" y="707"/>
                      <a:pt x="2856" y="704"/>
                      <a:pt x="2854" y="701"/>
                    </a:cubicBezTo>
                    <a:cubicBezTo>
                      <a:pt x="2857" y="687"/>
                      <a:pt x="2858" y="672"/>
                      <a:pt x="2858" y="657"/>
                    </a:cubicBezTo>
                    <a:cubicBezTo>
                      <a:pt x="2858" y="653"/>
                      <a:pt x="2856" y="650"/>
                      <a:pt x="2854" y="647"/>
                    </a:cubicBezTo>
                    <a:cubicBezTo>
                      <a:pt x="2857" y="633"/>
                      <a:pt x="2858" y="618"/>
                      <a:pt x="2858" y="604"/>
                    </a:cubicBezTo>
                    <a:cubicBezTo>
                      <a:pt x="2858" y="600"/>
                      <a:pt x="2856" y="596"/>
                      <a:pt x="2854" y="594"/>
                    </a:cubicBezTo>
                    <a:cubicBezTo>
                      <a:pt x="2857" y="579"/>
                      <a:pt x="2858" y="565"/>
                      <a:pt x="2858" y="550"/>
                    </a:cubicBezTo>
                    <a:cubicBezTo>
                      <a:pt x="2858" y="546"/>
                      <a:pt x="2856" y="543"/>
                      <a:pt x="2854" y="540"/>
                    </a:cubicBezTo>
                    <a:cubicBezTo>
                      <a:pt x="2857" y="526"/>
                      <a:pt x="2858" y="511"/>
                      <a:pt x="2858" y="497"/>
                    </a:cubicBezTo>
                    <a:cubicBezTo>
                      <a:pt x="2858" y="493"/>
                      <a:pt x="2856" y="489"/>
                      <a:pt x="2854" y="487"/>
                    </a:cubicBezTo>
                    <a:cubicBezTo>
                      <a:pt x="2857" y="472"/>
                      <a:pt x="2858" y="458"/>
                      <a:pt x="2858" y="443"/>
                    </a:cubicBezTo>
                    <a:cubicBezTo>
                      <a:pt x="2858" y="439"/>
                      <a:pt x="2856" y="435"/>
                      <a:pt x="2854" y="433"/>
                    </a:cubicBezTo>
                    <a:cubicBezTo>
                      <a:pt x="2857" y="418"/>
                      <a:pt x="2858" y="404"/>
                      <a:pt x="2858" y="389"/>
                    </a:cubicBezTo>
                    <a:cubicBezTo>
                      <a:pt x="2858" y="385"/>
                      <a:pt x="2856" y="382"/>
                      <a:pt x="2854" y="379"/>
                    </a:cubicBezTo>
                    <a:cubicBezTo>
                      <a:pt x="2857" y="365"/>
                      <a:pt x="2858" y="350"/>
                      <a:pt x="2858" y="336"/>
                    </a:cubicBezTo>
                    <a:cubicBezTo>
                      <a:pt x="2858" y="332"/>
                      <a:pt x="2856" y="328"/>
                      <a:pt x="2854" y="326"/>
                    </a:cubicBezTo>
                    <a:cubicBezTo>
                      <a:pt x="2857" y="311"/>
                      <a:pt x="2858" y="297"/>
                      <a:pt x="2858" y="282"/>
                    </a:cubicBezTo>
                    <a:cubicBezTo>
                      <a:pt x="2858" y="278"/>
                      <a:pt x="2856" y="275"/>
                      <a:pt x="2854" y="272"/>
                    </a:cubicBezTo>
                    <a:cubicBezTo>
                      <a:pt x="2857" y="258"/>
                      <a:pt x="2858" y="243"/>
                      <a:pt x="2858" y="228"/>
                    </a:cubicBezTo>
                    <a:cubicBezTo>
                      <a:pt x="2858" y="225"/>
                      <a:pt x="2856" y="221"/>
                      <a:pt x="2854" y="218"/>
                    </a:cubicBezTo>
                    <a:cubicBezTo>
                      <a:pt x="2857" y="204"/>
                      <a:pt x="2858" y="189"/>
                      <a:pt x="2858" y="175"/>
                    </a:cubicBezTo>
                    <a:cubicBezTo>
                      <a:pt x="2858" y="171"/>
                      <a:pt x="2856" y="167"/>
                      <a:pt x="2854" y="165"/>
                    </a:cubicBezTo>
                    <a:cubicBezTo>
                      <a:pt x="2857" y="150"/>
                      <a:pt x="2858" y="136"/>
                      <a:pt x="2858" y="121"/>
                    </a:cubicBezTo>
                    <a:cubicBezTo>
                      <a:pt x="2858" y="117"/>
                      <a:pt x="2856" y="114"/>
                      <a:pt x="2854" y="111"/>
                    </a:cubicBezTo>
                    <a:cubicBezTo>
                      <a:pt x="2857" y="97"/>
                      <a:pt x="2858" y="82"/>
                      <a:pt x="2858" y="68"/>
                    </a:cubicBezTo>
                    <a:cubicBezTo>
                      <a:pt x="2858" y="64"/>
                      <a:pt x="2856" y="60"/>
                      <a:pt x="2854" y="58"/>
                    </a:cubicBezTo>
                    <a:close/>
                    <a:moveTo>
                      <a:pt x="2723" y="1073"/>
                    </a:moveTo>
                    <a:cubicBezTo>
                      <a:pt x="2653" y="1137"/>
                      <a:pt x="2553" y="1194"/>
                      <a:pt x="2425" y="1244"/>
                    </a:cubicBezTo>
                    <a:cubicBezTo>
                      <a:pt x="2159" y="1346"/>
                      <a:pt x="1805" y="1402"/>
                      <a:pt x="1429" y="1402"/>
                    </a:cubicBezTo>
                    <a:cubicBezTo>
                      <a:pt x="1053" y="1402"/>
                      <a:pt x="699" y="1346"/>
                      <a:pt x="433" y="1244"/>
                    </a:cubicBezTo>
                    <a:cubicBezTo>
                      <a:pt x="305" y="1194"/>
                      <a:pt x="205" y="1137"/>
                      <a:pt x="135" y="1073"/>
                    </a:cubicBezTo>
                    <a:cubicBezTo>
                      <a:pt x="98" y="1040"/>
                      <a:pt x="71" y="1006"/>
                      <a:pt x="53" y="971"/>
                    </a:cubicBezTo>
                    <a:cubicBezTo>
                      <a:pt x="119" y="1063"/>
                      <a:pt x="245" y="1148"/>
                      <a:pt x="423" y="1216"/>
                    </a:cubicBezTo>
                    <a:cubicBezTo>
                      <a:pt x="692" y="1320"/>
                      <a:pt x="1049" y="1377"/>
                      <a:pt x="1429" y="1377"/>
                    </a:cubicBezTo>
                    <a:cubicBezTo>
                      <a:pt x="1809" y="1377"/>
                      <a:pt x="2166" y="1320"/>
                      <a:pt x="2435" y="1216"/>
                    </a:cubicBezTo>
                    <a:cubicBezTo>
                      <a:pt x="2613" y="1148"/>
                      <a:pt x="2739" y="1063"/>
                      <a:pt x="2805" y="971"/>
                    </a:cubicBezTo>
                    <a:cubicBezTo>
                      <a:pt x="2787" y="1006"/>
                      <a:pt x="2760" y="1040"/>
                      <a:pt x="2723" y="1073"/>
                    </a:cubicBezTo>
                    <a:close/>
                    <a:moveTo>
                      <a:pt x="2805" y="1025"/>
                    </a:moveTo>
                    <a:cubicBezTo>
                      <a:pt x="2787" y="1060"/>
                      <a:pt x="2760" y="1094"/>
                      <a:pt x="2723" y="1127"/>
                    </a:cubicBezTo>
                    <a:cubicBezTo>
                      <a:pt x="2653" y="1191"/>
                      <a:pt x="2553" y="1248"/>
                      <a:pt x="2425" y="1297"/>
                    </a:cubicBezTo>
                    <a:cubicBezTo>
                      <a:pt x="2159" y="1400"/>
                      <a:pt x="1805" y="1456"/>
                      <a:pt x="1429" y="1456"/>
                    </a:cubicBezTo>
                    <a:cubicBezTo>
                      <a:pt x="1053" y="1456"/>
                      <a:pt x="699" y="1400"/>
                      <a:pt x="433" y="1297"/>
                    </a:cubicBezTo>
                    <a:cubicBezTo>
                      <a:pt x="305" y="1248"/>
                      <a:pt x="205" y="1191"/>
                      <a:pt x="135" y="1127"/>
                    </a:cubicBezTo>
                    <a:cubicBezTo>
                      <a:pt x="98" y="1094"/>
                      <a:pt x="71" y="1060"/>
                      <a:pt x="53" y="1025"/>
                    </a:cubicBezTo>
                    <a:cubicBezTo>
                      <a:pt x="119" y="1117"/>
                      <a:pt x="245" y="1201"/>
                      <a:pt x="423" y="1270"/>
                    </a:cubicBezTo>
                    <a:cubicBezTo>
                      <a:pt x="692" y="1373"/>
                      <a:pt x="1049" y="1430"/>
                      <a:pt x="1429" y="1430"/>
                    </a:cubicBezTo>
                    <a:cubicBezTo>
                      <a:pt x="1809" y="1430"/>
                      <a:pt x="2166" y="1373"/>
                      <a:pt x="2435" y="1270"/>
                    </a:cubicBezTo>
                    <a:cubicBezTo>
                      <a:pt x="2613" y="1201"/>
                      <a:pt x="2739" y="1117"/>
                      <a:pt x="2805" y="1025"/>
                    </a:cubicBezTo>
                    <a:close/>
                    <a:moveTo>
                      <a:pt x="2723" y="1020"/>
                    </a:moveTo>
                    <a:cubicBezTo>
                      <a:pt x="2653" y="1083"/>
                      <a:pt x="2553" y="1141"/>
                      <a:pt x="2425" y="1190"/>
                    </a:cubicBezTo>
                    <a:cubicBezTo>
                      <a:pt x="2159" y="1292"/>
                      <a:pt x="1805" y="1349"/>
                      <a:pt x="1429" y="1349"/>
                    </a:cubicBezTo>
                    <a:cubicBezTo>
                      <a:pt x="1053" y="1349"/>
                      <a:pt x="699" y="1292"/>
                      <a:pt x="433" y="1190"/>
                    </a:cubicBezTo>
                    <a:cubicBezTo>
                      <a:pt x="305" y="1141"/>
                      <a:pt x="205" y="1083"/>
                      <a:pt x="135" y="1020"/>
                    </a:cubicBezTo>
                    <a:cubicBezTo>
                      <a:pt x="98" y="987"/>
                      <a:pt x="71" y="952"/>
                      <a:pt x="53" y="918"/>
                    </a:cubicBezTo>
                    <a:cubicBezTo>
                      <a:pt x="119" y="1010"/>
                      <a:pt x="245" y="1094"/>
                      <a:pt x="423" y="1163"/>
                    </a:cubicBezTo>
                    <a:cubicBezTo>
                      <a:pt x="692" y="1266"/>
                      <a:pt x="1049" y="1323"/>
                      <a:pt x="1429" y="1323"/>
                    </a:cubicBezTo>
                    <a:cubicBezTo>
                      <a:pt x="1809" y="1323"/>
                      <a:pt x="2166" y="1266"/>
                      <a:pt x="2435" y="1163"/>
                    </a:cubicBezTo>
                    <a:cubicBezTo>
                      <a:pt x="2613" y="1094"/>
                      <a:pt x="2739" y="1010"/>
                      <a:pt x="2805" y="918"/>
                    </a:cubicBezTo>
                    <a:cubicBezTo>
                      <a:pt x="2787" y="952"/>
                      <a:pt x="2760" y="987"/>
                      <a:pt x="2723" y="1020"/>
                    </a:cubicBezTo>
                    <a:close/>
                    <a:moveTo>
                      <a:pt x="2723" y="966"/>
                    </a:moveTo>
                    <a:cubicBezTo>
                      <a:pt x="2653" y="1030"/>
                      <a:pt x="2553" y="1087"/>
                      <a:pt x="2425" y="1136"/>
                    </a:cubicBezTo>
                    <a:cubicBezTo>
                      <a:pt x="2159" y="1239"/>
                      <a:pt x="1805" y="1295"/>
                      <a:pt x="1429" y="1295"/>
                    </a:cubicBezTo>
                    <a:cubicBezTo>
                      <a:pt x="1053" y="1295"/>
                      <a:pt x="699" y="1239"/>
                      <a:pt x="433" y="1136"/>
                    </a:cubicBezTo>
                    <a:cubicBezTo>
                      <a:pt x="305" y="1087"/>
                      <a:pt x="205" y="1030"/>
                      <a:pt x="135" y="966"/>
                    </a:cubicBezTo>
                    <a:cubicBezTo>
                      <a:pt x="98" y="933"/>
                      <a:pt x="71" y="899"/>
                      <a:pt x="53" y="864"/>
                    </a:cubicBezTo>
                    <a:cubicBezTo>
                      <a:pt x="119" y="956"/>
                      <a:pt x="245" y="1040"/>
                      <a:pt x="423" y="1109"/>
                    </a:cubicBezTo>
                    <a:cubicBezTo>
                      <a:pt x="692" y="1212"/>
                      <a:pt x="1049" y="1269"/>
                      <a:pt x="1429" y="1269"/>
                    </a:cubicBezTo>
                    <a:cubicBezTo>
                      <a:pt x="1809" y="1269"/>
                      <a:pt x="2166" y="1212"/>
                      <a:pt x="2435" y="1109"/>
                    </a:cubicBezTo>
                    <a:cubicBezTo>
                      <a:pt x="2613" y="1040"/>
                      <a:pt x="2739" y="956"/>
                      <a:pt x="2805" y="864"/>
                    </a:cubicBezTo>
                    <a:cubicBezTo>
                      <a:pt x="2787" y="899"/>
                      <a:pt x="2760" y="933"/>
                      <a:pt x="2723" y="966"/>
                    </a:cubicBezTo>
                    <a:close/>
                    <a:moveTo>
                      <a:pt x="2723" y="913"/>
                    </a:moveTo>
                    <a:cubicBezTo>
                      <a:pt x="2653" y="976"/>
                      <a:pt x="2553" y="1034"/>
                      <a:pt x="2425" y="1083"/>
                    </a:cubicBezTo>
                    <a:cubicBezTo>
                      <a:pt x="2159" y="1185"/>
                      <a:pt x="1805" y="1241"/>
                      <a:pt x="1429" y="1241"/>
                    </a:cubicBezTo>
                    <a:cubicBezTo>
                      <a:pt x="1053" y="1241"/>
                      <a:pt x="699" y="1185"/>
                      <a:pt x="433" y="1083"/>
                    </a:cubicBezTo>
                    <a:cubicBezTo>
                      <a:pt x="305" y="1034"/>
                      <a:pt x="205" y="976"/>
                      <a:pt x="135" y="913"/>
                    </a:cubicBezTo>
                    <a:cubicBezTo>
                      <a:pt x="98" y="879"/>
                      <a:pt x="71" y="845"/>
                      <a:pt x="53" y="810"/>
                    </a:cubicBezTo>
                    <a:cubicBezTo>
                      <a:pt x="119" y="903"/>
                      <a:pt x="245" y="987"/>
                      <a:pt x="423" y="1055"/>
                    </a:cubicBezTo>
                    <a:cubicBezTo>
                      <a:pt x="692" y="1159"/>
                      <a:pt x="1049" y="1216"/>
                      <a:pt x="1429" y="1216"/>
                    </a:cubicBezTo>
                    <a:cubicBezTo>
                      <a:pt x="1809" y="1216"/>
                      <a:pt x="2166" y="1159"/>
                      <a:pt x="2435" y="1055"/>
                    </a:cubicBezTo>
                    <a:cubicBezTo>
                      <a:pt x="2613" y="987"/>
                      <a:pt x="2739" y="903"/>
                      <a:pt x="2805" y="810"/>
                    </a:cubicBezTo>
                    <a:cubicBezTo>
                      <a:pt x="2787" y="845"/>
                      <a:pt x="2760" y="879"/>
                      <a:pt x="2723" y="913"/>
                    </a:cubicBezTo>
                    <a:close/>
                    <a:moveTo>
                      <a:pt x="2723" y="859"/>
                    </a:moveTo>
                    <a:cubicBezTo>
                      <a:pt x="2653" y="923"/>
                      <a:pt x="2553" y="980"/>
                      <a:pt x="2425" y="1029"/>
                    </a:cubicBezTo>
                    <a:cubicBezTo>
                      <a:pt x="2159" y="1131"/>
                      <a:pt x="1805" y="1188"/>
                      <a:pt x="1429" y="1188"/>
                    </a:cubicBezTo>
                    <a:cubicBezTo>
                      <a:pt x="1053" y="1188"/>
                      <a:pt x="699" y="1131"/>
                      <a:pt x="433" y="1029"/>
                    </a:cubicBezTo>
                    <a:cubicBezTo>
                      <a:pt x="305" y="980"/>
                      <a:pt x="205" y="923"/>
                      <a:pt x="135" y="859"/>
                    </a:cubicBezTo>
                    <a:cubicBezTo>
                      <a:pt x="98" y="826"/>
                      <a:pt x="71" y="792"/>
                      <a:pt x="53" y="757"/>
                    </a:cubicBezTo>
                    <a:cubicBezTo>
                      <a:pt x="119" y="849"/>
                      <a:pt x="245" y="933"/>
                      <a:pt x="423" y="1002"/>
                    </a:cubicBezTo>
                    <a:cubicBezTo>
                      <a:pt x="692" y="1105"/>
                      <a:pt x="1049" y="1162"/>
                      <a:pt x="1429" y="1162"/>
                    </a:cubicBezTo>
                    <a:cubicBezTo>
                      <a:pt x="1809" y="1162"/>
                      <a:pt x="2166" y="1105"/>
                      <a:pt x="2435" y="1002"/>
                    </a:cubicBezTo>
                    <a:cubicBezTo>
                      <a:pt x="2613" y="933"/>
                      <a:pt x="2739" y="849"/>
                      <a:pt x="2805" y="757"/>
                    </a:cubicBezTo>
                    <a:cubicBezTo>
                      <a:pt x="2787" y="792"/>
                      <a:pt x="2760" y="826"/>
                      <a:pt x="2723" y="859"/>
                    </a:cubicBezTo>
                    <a:close/>
                    <a:moveTo>
                      <a:pt x="2723" y="805"/>
                    </a:moveTo>
                    <a:cubicBezTo>
                      <a:pt x="2653" y="869"/>
                      <a:pt x="2553" y="926"/>
                      <a:pt x="2425" y="976"/>
                    </a:cubicBezTo>
                    <a:cubicBezTo>
                      <a:pt x="2159" y="1078"/>
                      <a:pt x="1805" y="1134"/>
                      <a:pt x="1429" y="1134"/>
                    </a:cubicBezTo>
                    <a:cubicBezTo>
                      <a:pt x="1053" y="1134"/>
                      <a:pt x="699" y="1078"/>
                      <a:pt x="433" y="976"/>
                    </a:cubicBezTo>
                    <a:cubicBezTo>
                      <a:pt x="305" y="926"/>
                      <a:pt x="205" y="869"/>
                      <a:pt x="135" y="805"/>
                    </a:cubicBezTo>
                    <a:cubicBezTo>
                      <a:pt x="98" y="772"/>
                      <a:pt x="71" y="738"/>
                      <a:pt x="53" y="703"/>
                    </a:cubicBezTo>
                    <a:cubicBezTo>
                      <a:pt x="119" y="795"/>
                      <a:pt x="245" y="880"/>
                      <a:pt x="423" y="948"/>
                    </a:cubicBezTo>
                    <a:cubicBezTo>
                      <a:pt x="692" y="1052"/>
                      <a:pt x="1049" y="1109"/>
                      <a:pt x="1429" y="1109"/>
                    </a:cubicBezTo>
                    <a:cubicBezTo>
                      <a:pt x="1809" y="1109"/>
                      <a:pt x="2166" y="1052"/>
                      <a:pt x="2435" y="948"/>
                    </a:cubicBezTo>
                    <a:cubicBezTo>
                      <a:pt x="2613" y="880"/>
                      <a:pt x="2739" y="795"/>
                      <a:pt x="2805" y="703"/>
                    </a:cubicBezTo>
                    <a:cubicBezTo>
                      <a:pt x="2787" y="738"/>
                      <a:pt x="2760" y="772"/>
                      <a:pt x="2723" y="805"/>
                    </a:cubicBezTo>
                    <a:close/>
                    <a:moveTo>
                      <a:pt x="2723" y="752"/>
                    </a:moveTo>
                    <a:cubicBezTo>
                      <a:pt x="2653" y="815"/>
                      <a:pt x="2553" y="873"/>
                      <a:pt x="2425" y="922"/>
                    </a:cubicBezTo>
                    <a:cubicBezTo>
                      <a:pt x="2159" y="1024"/>
                      <a:pt x="1805" y="1081"/>
                      <a:pt x="1429" y="1081"/>
                    </a:cubicBezTo>
                    <a:cubicBezTo>
                      <a:pt x="1053" y="1081"/>
                      <a:pt x="699" y="1024"/>
                      <a:pt x="433" y="922"/>
                    </a:cubicBezTo>
                    <a:cubicBezTo>
                      <a:pt x="305" y="873"/>
                      <a:pt x="205" y="815"/>
                      <a:pt x="135" y="752"/>
                    </a:cubicBezTo>
                    <a:cubicBezTo>
                      <a:pt x="98" y="718"/>
                      <a:pt x="71" y="684"/>
                      <a:pt x="53" y="649"/>
                    </a:cubicBezTo>
                    <a:cubicBezTo>
                      <a:pt x="119" y="742"/>
                      <a:pt x="245" y="826"/>
                      <a:pt x="423" y="895"/>
                    </a:cubicBezTo>
                    <a:cubicBezTo>
                      <a:pt x="692" y="998"/>
                      <a:pt x="1049" y="1055"/>
                      <a:pt x="1429" y="1055"/>
                    </a:cubicBezTo>
                    <a:cubicBezTo>
                      <a:pt x="1809" y="1055"/>
                      <a:pt x="2166" y="998"/>
                      <a:pt x="2435" y="895"/>
                    </a:cubicBezTo>
                    <a:cubicBezTo>
                      <a:pt x="2613" y="826"/>
                      <a:pt x="2739" y="742"/>
                      <a:pt x="2805" y="649"/>
                    </a:cubicBezTo>
                    <a:cubicBezTo>
                      <a:pt x="2787" y="684"/>
                      <a:pt x="2760" y="718"/>
                      <a:pt x="2723" y="752"/>
                    </a:cubicBezTo>
                    <a:close/>
                    <a:moveTo>
                      <a:pt x="2723" y="698"/>
                    </a:moveTo>
                    <a:cubicBezTo>
                      <a:pt x="2653" y="762"/>
                      <a:pt x="2553" y="819"/>
                      <a:pt x="2425" y="868"/>
                    </a:cubicBezTo>
                    <a:cubicBezTo>
                      <a:pt x="2159" y="971"/>
                      <a:pt x="1805" y="1027"/>
                      <a:pt x="1429" y="1027"/>
                    </a:cubicBezTo>
                    <a:cubicBezTo>
                      <a:pt x="1053" y="1027"/>
                      <a:pt x="699" y="971"/>
                      <a:pt x="433" y="868"/>
                    </a:cubicBezTo>
                    <a:cubicBezTo>
                      <a:pt x="305" y="819"/>
                      <a:pt x="205" y="762"/>
                      <a:pt x="135" y="698"/>
                    </a:cubicBezTo>
                    <a:cubicBezTo>
                      <a:pt x="98" y="665"/>
                      <a:pt x="71" y="631"/>
                      <a:pt x="53" y="596"/>
                    </a:cubicBezTo>
                    <a:cubicBezTo>
                      <a:pt x="119" y="688"/>
                      <a:pt x="245" y="772"/>
                      <a:pt x="423" y="841"/>
                    </a:cubicBezTo>
                    <a:cubicBezTo>
                      <a:pt x="692" y="944"/>
                      <a:pt x="1049" y="1001"/>
                      <a:pt x="1429" y="1001"/>
                    </a:cubicBezTo>
                    <a:cubicBezTo>
                      <a:pt x="1809" y="1001"/>
                      <a:pt x="2166" y="944"/>
                      <a:pt x="2435" y="841"/>
                    </a:cubicBezTo>
                    <a:cubicBezTo>
                      <a:pt x="2613" y="772"/>
                      <a:pt x="2739" y="688"/>
                      <a:pt x="2805" y="596"/>
                    </a:cubicBezTo>
                    <a:cubicBezTo>
                      <a:pt x="2787" y="631"/>
                      <a:pt x="2760" y="665"/>
                      <a:pt x="2723" y="698"/>
                    </a:cubicBezTo>
                    <a:close/>
                    <a:moveTo>
                      <a:pt x="2723" y="644"/>
                    </a:moveTo>
                    <a:cubicBezTo>
                      <a:pt x="2653" y="708"/>
                      <a:pt x="2553" y="765"/>
                      <a:pt x="2425" y="815"/>
                    </a:cubicBezTo>
                    <a:cubicBezTo>
                      <a:pt x="2159" y="917"/>
                      <a:pt x="1805" y="973"/>
                      <a:pt x="1429" y="973"/>
                    </a:cubicBezTo>
                    <a:cubicBezTo>
                      <a:pt x="1053" y="973"/>
                      <a:pt x="699" y="917"/>
                      <a:pt x="433" y="815"/>
                    </a:cubicBezTo>
                    <a:cubicBezTo>
                      <a:pt x="305" y="765"/>
                      <a:pt x="205" y="708"/>
                      <a:pt x="135" y="644"/>
                    </a:cubicBezTo>
                    <a:cubicBezTo>
                      <a:pt x="98" y="611"/>
                      <a:pt x="71" y="577"/>
                      <a:pt x="53" y="542"/>
                    </a:cubicBezTo>
                    <a:cubicBezTo>
                      <a:pt x="119" y="635"/>
                      <a:pt x="245" y="719"/>
                      <a:pt x="423" y="787"/>
                    </a:cubicBezTo>
                    <a:cubicBezTo>
                      <a:pt x="692" y="891"/>
                      <a:pt x="1049" y="948"/>
                      <a:pt x="1429" y="948"/>
                    </a:cubicBezTo>
                    <a:cubicBezTo>
                      <a:pt x="1809" y="948"/>
                      <a:pt x="2166" y="891"/>
                      <a:pt x="2435" y="787"/>
                    </a:cubicBezTo>
                    <a:cubicBezTo>
                      <a:pt x="2613" y="719"/>
                      <a:pt x="2739" y="635"/>
                      <a:pt x="2805" y="542"/>
                    </a:cubicBezTo>
                    <a:cubicBezTo>
                      <a:pt x="2787" y="577"/>
                      <a:pt x="2760" y="611"/>
                      <a:pt x="2723" y="644"/>
                    </a:cubicBezTo>
                    <a:close/>
                    <a:moveTo>
                      <a:pt x="2723" y="591"/>
                    </a:moveTo>
                    <a:cubicBezTo>
                      <a:pt x="2653" y="654"/>
                      <a:pt x="2553" y="712"/>
                      <a:pt x="2425" y="761"/>
                    </a:cubicBezTo>
                    <a:cubicBezTo>
                      <a:pt x="2159" y="863"/>
                      <a:pt x="1805" y="920"/>
                      <a:pt x="1429" y="920"/>
                    </a:cubicBezTo>
                    <a:cubicBezTo>
                      <a:pt x="1053" y="920"/>
                      <a:pt x="699" y="863"/>
                      <a:pt x="433" y="761"/>
                    </a:cubicBezTo>
                    <a:cubicBezTo>
                      <a:pt x="305" y="712"/>
                      <a:pt x="205" y="654"/>
                      <a:pt x="135" y="591"/>
                    </a:cubicBezTo>
                    <a:cubicBezTo>
                      <a:pt x="98" y="558"/>
                      <a:pt x="71" y="523"/>
                      <a:pt x="53" y="489"/>
                    </a:cubicBezTo>
                    <a:cubicBezTo>
                      <a:pt x="119" y="581"/>
                      <a:pt x="245" y="665"/>
                      <a:pt x="423" y="734"/>
                    </a:cubicBezTo>
                    <a:cubicBezTo>
                      <a:pt x="692" y="837"/>
                      <a:pt x="1049" y="894"/>
                      <a:pt x="1429" y="894"/>
                    </a:cubicBezTo>
                    <a:cubicBezTo>
                      <a:pt x="1809" y="894"/>
                      <a:pt x="2166" y="837"/>
                      <a:pt x="2435" y="734"/>
                    </a:cubicBezTo>
                    <a:cubicBezTo>
                      <a:pt x="2613" y="665"/>
                      <a:pt x="2739" y="581"/>
                      <a:pt x="2805" y="489"/>
                    </a:cubicBezTo>
                    <a:cubicBezTo>
                      <a:pt x="2787" y="523"/>
                      <a:pt x="2760" y="558"/>
                      <a:pt x="2723" y="591"/>
                    </a:cubicBezTo>
                    <a:close/>
                    <a:moveTo>
                      <a:pt x="2723" y="537"/>
                    </a:moveTo>
                    <a:cubicBezTo>
                      <a:pt x="2653" y="601"/>
                      <a:pt x="2553" y="658"/>
                      <a:pt x="2425" y="708"/>
                    </a:cubicBezTo>
                    <a:cubicBezTo>
                      <a:pt x="2159" y="810"/>
                      <a:pt x="1805" y="866"/>
                      <a:pt x="1429" y="866"/>
                    </a:cubicBezTo>
                    <a:cubicBezTo>
                      <a:pt x="1053" y="866"/>
                      <a:pt x="699" y="810"/>
                      <a:pt x="433" y="708"/>
                    </a:cubicBezTo>
                    <a:cubicBezTo>
                      <a:pt x="305" y="658"/>
                      <a:pt x="205" y="601"/>
                      <a:pt x="135" y="537"/>
                    </a:cubicBezTo>
                    <a:cubicBezTo>
                      <a:pt x="98" y="504"/>
                      <a:pt x="71" y="470"/>
                      <a:pt x="53" y="435"/>
                    </a:cubicBezTo>
                    <a:cubicBezTo>
                      <a:pt x="119" y="527"/>
                      <a:pt x="245" y="611"/>
                      <a:pt x="423" y="680"/>
                    </a:cubicBezTo>
                    <a:cubicBezTo>
                      <a:pt x="692" y="784"/>
                      <a:pt x="1049" y="840"/>
                      <a:pt x="1429" y="840"/>
                    </a:cubicBezTo>
                    <a:cubicBezTo>
                      <a:pt x="1809" y="840"/>
                      <a:pt x="2166" y="784"/>
                      <a:pt x="2435" y="680"/>
                    </a:cubicBezTo>
                    <a:cubicBezTo>
                      <a:pt x="2613" y="611"/>
                      <a:pt x="2739" y="527"/>
                      <a:pt x="2805" y="435"/>
                    </a:cubicBezTo>
                    <a:cubicBezTo>
                      <a:pt x="2787" y="470"/>
                      <a:pt x="2760" y="504"/>
                      <a:pt x="2723" y="537"/>
                    </a:cubicBezTo>
                    <a:close/>
                    <a:moveTo>
                      <a:pt x="2723" y="484"/>
                    </a:moveTo>
                    <a:cubicBezTo>
                      <a:pt x="2653" y="547"/>
                      <a:pt x="2553" y="605"/>
                      <a:pt x="2425" y="654"/>
                    </a:cubicBezTo>
                    <a:cubicBezTo>
                      <a:pt x="2159" y="756"/>
                      <a:pt x="1805" y="812"/>
                      <a:pt x="1429" y="812"/>
                    </a:cubicBezTo>
                    <a:cubicBezTo>
                      <a:pt x="1053" y="812"/>
                      <a:pt x="699" y="756"/>
                      <a:pt x="433" y="654"/>
                    </a:cubicBezTo>
                    <a:cubicBezTo>
                      <a:pt x="305" y="605"/>
                      <a:pt x="205" y="547"/>
                      <a:pt x="135" y="484"/>
                    </a:cubicBezTo>
                    <a:cubicBezTo>
                      <a:pt x="98" y="450"/>
                      <a:pt x="71" y="416"/>
                      <a:pt x="53" y="381"/>
                    </a:cubicBezTo>
                    <a:cubicBezTo>
                      <a:pt x="119" y="474"/>
                      <a:pt x="245" y="558"/>
                      <a:pt x="423" y="626"/>
                    </a:cubicBezTo>
                    <a:cubicBezTo>
                      <a:pt x="692" y="730"/>
                      <a:pt x="1049" y="787"/>
                      <a:pt x="1429" y="787"/>
                    </a:cubicBezTo>
                    <a:cubicBezTo>
                      <a:pt x="1809" y="787"/>
                      <a:pt x="2166" y="730"/>
                      <a:pt x="2435" y="626"/>
                    </a:cubicBezTo>
                    <a:cubicBezTo>
                      <a:pt x="2613" y="558"/>
                      <a:pt x="2739" y="474"/>
                      <a:pt x="2805" y="381"/>
                    </a:cubicBezTo>
                    <a:cubicBezTo>
                      <a:pt x="2787" y="416"/>
                      <a:pt x="2760" y="450"/>
                      <a:pt x="2723" y="484"/>
                    </a:cubicBezTo>
                    <a:close/>
                    <a:moveTo>
                      <a:pt x="2723" y="430"/>
                    </a:moveTo>
                    <a:cubicBezTo>
                      <a:pt x="2653" y="494"/>
                      <a:pt x="2553" y="551"/>
                      <a:pt x="2425" y="600"/>
                    </a:cubicBezTo>
                    <a:cubicBezTo>
                      <a:pt x="2159" y="703"/>
                      <a:pt x="1805" y="759"/>
                      <a:pt x="1429" y="759"/>
                    </a:cubicBezTo>
                    <a:cubicBezTo>
                      <a:pt x="1053" y="759"/>
                      <a:pt x="699" y="703"/>
                      <a:pt x="433" y="600"/>
                    </a:cubicBezTo>
                    <a:cubicBezTo>
                      <a:pt x="305" y="551"/>
                      <a:pt x="205" y="494"/>
                      <a:pt x="135" y="430"/>
                    </a:cubicBezTo>
                    <a:cubicBezTo>
                      <a:pt x="98" y="397"/>
                      <a:pt x="71" y="363"/>
                      <a:pt x="53" y="328"/>
                    </a:cubicBezTo>
                    <a:cubicBezTo>
                      <a:pt x="119" y="420"/>
                      <a:pt x="245" y="504"/>
                      <a:pt x="423" y="573"/>
                    </a:cubicBezTo>
                    <a:cubicBezTo>
                      <a:pt x="692" y="676"/>
                      <a:pt x="1049" y="733"/>
                      <a:pt x="1429" y="733"/>
                    </a:cubicBezTo>
                    <a:cubicBezTo>
                      <a:pt x="1809" y="733"/>
                      <a:pt x="2166" y="676"/>
                      <a:pt x="2435" y="573"/>
                    </a:cubicBezTo>
                    <a:cubicBezTo>
                      <a:pt x="2613" y="504"/>
                      <a:pt x="2739" y="420"/>
                      <a:pt x="2805" y="328"/>
                    </a:cubicBezTo>
                    <a:cubicBezTo>
                      <a:pt x="2787" y="363"/>
                      <a:pt x="2760" y="397"/>
                      <a:pt x="2723" y="430"/>
                    </a:cubicBezTo>
                    <a:close/>
                    <a:moveTo>
                      <a:pt x="2723" y="376"/>
                    </a:moveTo>
                    <a:cubicBezTo>
                      <a:pt x="2653" y="440"/>
                      <a:pt x="2553" y="497"/>
                      <a:pt x="2425" y="547"/>
                    </a:cubicBezTo>
                    <a:cubicBezTo>
                      <a:pt x="2159" y="649"/>
                      <a:pt x="1805" y="705"/>
                      <a:pt x="1429" y="705"/>
                    </a:cubicBezTo>
                    <a:cubicBezTo>
                      <a:pt x="1053" y="705"/>
                      <a:pt x="699" y="649"/>
                      <a:pt x="433" y="547"/>
                    </a:cubicBezTo>
                    <a:cubicBezTo>
                      <a:pt x="305" y="497"/>
                      <a:pt x="205" y="440"/>
                      <a:pt x="135" y="376"/>
                    </a:cubicBezTo>
                    <a:cubicBezTo>
                      <a:pt x="98" y="343"/>
                      <a:pt x="71" y="309"/>
                      <a:pt x="53" y="274"/>
                    </a:cubicBezTo>
                    <a:cubicBezTo>
                      <a:pt x="119" y="366"/>
                      <a:pt x="245" y="451"/>
                      <a:pt x="423" y="519"/>
                    </a:cubicBezTo>
                    <a:cubicBezTo>
                      <a:pt x="692" y="623"/>
                      <a:pt x="1049" y="680"/>
                      <a:pt x="1429" y="680"/>
                    </a:cubicBezTo>
                    <a:cubicBezTo>
                      <a:pt x="1809" y="680"/>
                      <a:pt x="2166" y="623"/>
                      <a:pt x="2435" y="519"/>
                    </a:cubicBezTo>
                    <a:cubicBezTo>
                      <a:pt x="2613" y="451"/>
                      <a:pt x="2739" y="366"/>
                      <a:pt x="2805" y="274"/>
                    </a:cubicBezTo>
                    <a:cubicBezTo>
                      <a:pt x="2787" y="309"/>
                      <a:pt x="2760" y="343"/>
                      <a:pt x="2723" y="376"/>
                    </a:cubicBezTo>
                    <a:close/>
                    <a:moveTo>
                      <a:pt x="2723" y="323"/>
                    </a:moveTo>
                    <a:cubicBezTo>
                      <a:pt x="2653" y="386"/>
                      <a:pt x="2553" y="444"/>
                      <a:pt x="2425" y="493"/>
                    </a:cubicBezTo>
                    <a:cubicBezTo>
                      <a:pt x="2159" y="595"/>
                      <a:pt x="1805" y="652"/>
                      <a:pt x="1429" y="652"/>
                    </a:cubicBezTo>
                    <a:cubicBezTo>
                      <a:pt x="1053" y="652"/>
                      <a:pt x="699" y="595"/>
                      <a:pt x="433" y="493"/>
                    </a:cubicBezTo>
                    <a:cubicBezTo>
                      <a:pt x="305" y="444"/>
                      <a:pt x="205" y="386"/>
                      <a:pt x="135" y="323"/>
                    </a:cubicBezTo>
                    <a:cubicBezTo>
                      <a:pt x="98" y="290"/>
                      <a:pt x="71" y="255"/>
                      <a:pt x="53" y="221"/>
                    </a:cubicBezTo>
                    <a:cubicBezTo>
                      <a:pt x="119" y="313"/>
                      <a:pt x="245" y="397"/>
                      <a:pt x="423" y="466"/>
                    </a:cubicBezTo>
                    <a:cubicBezTo>
                      <a:pt x="692" y="569"/>
                      <a:pt x="1049" y="626"/>
                      <a:pt x="1429" y="626"/>
                    </a:cubicBezTo>
                    <a:cubicBezTo>
                      <a:pt x="1809" y="626"/>
                      <a:pt x="2166" y="569"/>
                      <a:pt x="2435" y="466"/>
                    </a:cubicBezTo>
                    <a:cubicBezTo>
                      <a:pt x="2613" y="397"/>
                      <a:pt x="2739" y="313"/>
                      <a:pt x="2805" y="221"/>
                    </a:cubicBezTo>
                    <a:cubicBezTo>
                      <a:pt x="2787" y="255"/>
                      <a:pt x="2760" y="290"/>
                      <a:pt x="2723" y="323"/>
                    </a:cubicBezTo>
                    <a:close/>
                    <a:moveTo>
                      <a:pt x="423" y="1323"/>
                    </a:moveTo>
                    <a:cubicBezTo>
                      <a:pt x="692" y="1427"/>
                      <a:pt x="1049" y="1484"/>
                      <a:pt x="1429" y="1484"/>
                    </a:cubicBezTo>
                    <a:cubicBezTo>
                      <a:pt x="1809" y="1484"/>
                      <a:pt x="2166" y="1427"/>
                      <a:pt x="2435" y="1323"/>
                    </a:cubicBezTo>
                    <a:cubicBezTo>
                      <a:pt x="2613" y="1255"/>
                      <a:pt x="2739" y="1171"/>
                      <a:pt x="2805" y="1078"/>
                    </a:cubicBezTo>
                    <a:cubicBezTo>
                      <a:pt x="2787" y="1113"/>
                      <a:pt x="2760" y="1147"/>
                      <a:pt x="2723" y="1181"/>
                    </a:cubicBezTo>
                    <a:cubicBezTo>
                      <a:pt x="2653" y="1244"/>
                      <a:pt x="2553" y="1302"/>
                      <a:pt x="2425" y="1351"/>
                    </a:cubicBezTo>
                    <a:cubicBezTo>
                      <a:pt x="2159" y="1453"/>
                      <a:pt x="1805" y="1509"/>
                      <a:pt x="1429" y="1509"/>
                    </a:cubicBezTo>
                    <a:cubicBezTo>
                      <a:pt x="1053" y="1509"/>
                      <a:pt x="699" y="1453"/>
                      <a:pt x="433" y="1351"/>
                    </a:cubicBezTo>
                    <a:cubicBezTo>
                      <a:pt x="305" y="1302"/>
                      <a:pt x="205" y="1244"/>
                      <a:pt x="135" y="1181"/>
                    </a:cubicBezTo>
                    <a:cubicBezTo>
                      <a:pt x="98" y="1147"/>
                      <a:pt x="71" y="1113"/>
                      <a:pt x="53" y="1078"/>
                    </a:cubicBezTo>
                    <a:cubicBezTo>
                      <a:pt x="119" y="1171"/>
                      <a:pt x="245" y="1255"/>
                      <a:pt x="423" y="1323"/>
                    </a:cubicBezTo>
                    <a:close/>
                    <a:moveTo>
                      <a:pt x="423" y="412"/>
                    </a:moveTo>
                    <a:cubicBezTo>
                      <a:pt x="692" y="515"/>
                      <a:pt x="1049" y="572"/>
                      <a:pt x="1429" y="572"/>
                    </a:cubicBezTo>
                    <a:cubicBezTo>
                      <a:pt x="1809" y="572"/>
                      <a:pt x="2166" y="515"/>
                      <a:pt x="2435" y="412"/>
                    </a:cubicBezTo>
                    <a:cubicBezTo>
                      <a:pt x="2613" y="343"/>
                      <a:pt x="2739" y="259"/>
                      <a:pt x="2805" y="167"/>
                    </a:cubicBezTo>
                    <a:cubicBezTo>
                      <a:pt x="2787" y="202"/>
                      <a:pt x="2760" y="236"/>
                      <a:pt x="2723" y="269"/>
                    </a:cubicBezTo>
                    <a:cubicBezTo>
                      <a:pt x="2653" y="333"/>
                      <a:pt x="2553" y="390"/>
                      <a:pt x="2425" y="439"/>
                    </a:cubicBezTo>
                    <a:cubicBezTo>
                      <a:pt x="2159" y="542"/>
                      <a:pt x="1805" y="598"/>
                      <a:pt x="1429" y="598"/>
                    </a:cubicBezTo>
                    <a:cubicBezTo>
                      <a:pt x="1053" y="598"/>
                      <a:pt x="699" y="542"/>
                      <a:pt x="433" y="439"/>
                    </a:cubicBezTo>
                    <a:cubicBezTo>
                      <a:pt x="305" y="390"/>
                      <a:pt x="205" y="333"/>
                      <a:pt x="135" y="269"/>
                    </a:cubicBezTo>
                    <a:cubicBezTo>
                      <a:pt x="98" y="236"/>
                      <a:pt x="71" y="202"/>
                      <a:pt x="53" y="167"/>
                    </a:cubicBezTo>
                    <a:cubicBezTo>
                      <a:pt x="119" y="259"/>
                      <a:pt x="245" y="343"/>
                      <a:pt x="423" y="412"/>
                    </a:cubicBezTo>
                    <a:close/>
                    <a:moveTo>
                      <a:pt x="2723" y="1234"/>
                    </a:moveTo>
                    <a:cubicBezTo>
                      <a:pt x="2653" y="1298"/>
                      <a:pt x="2553" y="1355"/>
                      <a:pt x="2425" y="1405"/>
                    </a:cubicBezTo>
                    <a:cubicBezTo>
                      <a:pt x="2159" y="1507"/>
                      <a:pt x="1805" y="1563"/>
                      <a:pt x="1429" y="1563"/>
                    </a:cubicBezTo>
                    <a:cubicBezTo>
                      <a:pt x="1053" y="1563"/>
                      <a:pt x="699" y="1507"/>
                      <a:pt x="433" y="1405"/>
                    </a:cubicBezTo>
                    <a:cubicBezTo>
                      <a:pt x="305" y="1355"/>
                      <a:pt x="205" y="1298"/>
                      <a:pt x="135" y="1234"/>
                    </a:cubicBezTo>
                    <a:cubicBezTo>
                      <a:pt x="98" y="1201"/>
                      <a:pt x="71" y="1167"/>
                      <a:pt x="53" y="1132"/>
                    </a:cubicBezTo>
                    <a:cubicBezTo>
                      <a:pt x="119" y="1224"/>
                      <a:pt x="245" y="1308"/>
                      <a:pt x="423" y="1377"/>
                    </a:cubicBezTo>
                    <a:cubicBezTo>
                      <a:pt x="692" y="1481"/>
                      <a:pt x="1049" y="1537"/>
                      <a:pt x="1429" y="1537"/>
                    </a:cubicBezTo>
                    <a:cubicBezTo>
                      <a:pt x="1809" y="1537"/>
                      <a:pt x="2166" y="1481"/>
                      <a:pt x="2435" y="1377"/>
                    </a:cubicBezTo>
                    <a:cubicBezTo>
                      <a:pt x="2613" y="1308"/>
                      <a:pt x="2739" y="1224"/>
                      <a:pt x="2805" y="1132"/>
                    </a:cubicBezTo>
                    <a:cubicBezTo>
                      <a:pt x="2787" y="1167"/>
                      <a:pt x="2760" y="1201"/>
                      <a:pt x="2723" y="1234"/>
                    </a:cubicBezTo>
                    <a:close/>
                  </a:path>
                </a:pathLst>
              </a:custGeom>
              <a:solidFill>
                <a:srgbClr val="FFFFFF">
                  <a:alpha val="50000"/>
                </a:srgbClr>
              </a:solidFill>
              <a:ln>
                <a:noFill/>
              </a:ln>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463" name="Freeform 28"/>
              <p:cNvSpPr>
                <a:spLocks noEditPoints="1"/>
              </p:cNvSpPr>
              <p:nvPr/>
            </p:nvSpPr>
            <p:spPr bwMode="auto">
              <a:xfrm>
                <a:off x="-5707063" y="-3832224"/>
                <a:ext cx="3664929" cy="1410214"/>
              </a:xfrm>
              <a:custGeom>
                <a:avLst/>
                <a:gdLst>
                  <a:gd name="T0" fmla="*/ 1622 w 3244"/>
                  <a:gd name="T1" fmla="*/ 0 h 1248"/>
                  <a:gd name="T2" fmla="*/ 0 w 3244"/>
                  <a:gd name="T3" fmla="*/ 624 h 1248"/>
                  <a:gd name="T4" fmla="*/ 1622 w 3244"/>
                  <a:gd name="T5" fmla="*/ 1248 h 1248"/>
                  <a:gd name="T6" fmla="*/ 3244 w 3244"/>
                  <a:gd name="T7" fmla="*/ 624 h 1248"/>
                  <a:gd name="T8" fmla="*/ 1622 w 3244"/>
                  <a:gd name="T9" fmla="*/ 0 h 1248"/>
                  <a:gd name="T10" fmla="*/ 1356 w 3244"/>
                  <a:gd name="T11" fmla="*/ 588 h 1248"/>
                  <a:gd name="T12" fmla="*/ 1622 w 3244"/>
                  <a:gd name="T13" fmla="*/ 500 h 1248"/>
                  <a:gd name="T14" fmla="*/ 1888 w 3244"/>
                  <a:gd name="T15" fmla="*/ 588 h 1248"/>
                  <a:gd name="T16" fmla="*/ 1622 w 3244"/>
                  <a:gd name="T17" fmla="*/ 676 h 1248"/>
                  <a:gd name="T18" fmla="*/ 1356 w 3244"/>
                  <a:gd name="T19" fmla="*/ 588 h 1248"/>
                  <a:gd name="T20" fmla="*/ 1646 w 3244"/>
                  <a:gd name="T21" fmla="*/ 453 h 1248"/>
                  <a:gd name="T22" fmla="*/ 1646 w 3244"/>
                  <a:gd name="T23" fmla="*/ 183 h 1248"/>
                  <a:gd name="T24" fmla="*/ 2693 w 3244"/>
                  <a:gd name="T25" fmla="*/ 564 h 1248"/>
                  <a:gd name="T26" fmla="*/ 1932 w 3244"/>
                  <a:gd name="T27" fmla="*/ 564 h 1248"/>
                  <a:gd name="T28" fmla="*/ 1646 w 3244"/>
                  <a:gd name="T29" fmla="*/ 453 h 1248"/>
                  <a:gd name="T30" fmla="*/ 1598 w 3244"/>
                  <a:gd name="T31" fmla="*/ 183 h 1248"/>
                  <a:gd name="T32" fmla="*/ 1598 w 3244"/>
                  <a:gd name="T33" fmla="*/ 453 h 1248"/>
                  <a:gd name="T34" fmla="*/ 1310 w 3244"/>
                  <a:gd name="T35" fmla="*/ 572 h 1248"/>
                  <a:gd name="T36" fmla="*/ 550 w 3244"/>
                  <a:gd name="T37" fmla="*/ 572 h 1248"/>
                  <a:gd name="T38" fmla="*/ 1598 w 3244"/>
                  <a:gd name="T39" fmla="*/ 183 h 1248"/>
                  <a:gd name="T40" fmla="*/ 550 w 3244"/>
                  <a:gd name="T41" fmla="*/ 620 h 1248"/>
                  <a:gd name="T42" fmla="*/ 1316 w 3244"/>
                  <a:gd name="T43" fmla="*/ 620 h 1248"/>
                  <a:gd name="T44" fmla="*/ 1598 w 3244"/>
                  <a:gd name="T45" fmla="*/ 723 h 1248"/>
                  <a:gd name="T46" fmla="*/ 1598 w 3244"/>
                  <a:gd name="T47" fmla="*/ 1009 h 1248"/>
                  <a:gd name="T48" fmla="*/ 550 w 3244"/>
                  <a:gd name="T49" fmla="*/ 620 h 1248"/>
                  <a:gd name="T50" fmla="*/ 1646 w 3244"/>
                  <a:gd name="T51" fmla="*/ 1009 h 1248"/>
                  <a:gd name="T52" fmla="*/ 1646 w 3244"/>
                  <a:gd name="T53" fmla="*/ 723 h 1248"/>
                  <a:gd name="T54" fmla="*/ 1932 w 3244"/>
                  <a:gd name="T55" fmla="*/ 612 h 1248"/>
                  <a:gd name="T56" fmla="*/ 2695 w 3244"/>
                  <a:gd name="T57" fmla="*/ 612 h 1248"/>
                  <a:gd name="T58" fmla="*/ 1646 w 3244"/>
                  <a:gd name="T59" fmla="*/ 1009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44" h="1248">
                    <a:moveTo>
                      <a:pt x="1622" y="0"/>
                    </a:moveTo>
                    <a:cubicBezTo>
                      <a:pt x="726" y="0"/>
                      <a:pt x="0" y="279"/>
                      <a:pt x="0" y="624"/>
                    </a:cubicBezTo>
                    <a:cubicBezTo>
                      <a:pt x="0" y="968"/>
                      <a:pt x="726" y="1248"/>
                      <a:pt x="1622" y="1248"/>
                    </a:cubicBezTo>
                    <a:cubicBezTo>
                      <a:pt x="2518" y="1248"/>
                      <a:pt x="3244" y="968"/>
                      <a:pt x="3244" y="624"/>
                    </a:cubicBezTo>
                    <a:cubicBezTo>
                      <a:pt x="3244" y="279"/>
                      <a:pt x="2518" y="0"/>
                      <a:pt x="1622" y="0"/>
                    </a:cubicBezTo>
                    <a:close/>
                    <a:moveTo>
                      <a:pt x="1356" y="588"/>
                    </a:moveTo>
                    <a:cubicBezTo>
                      <a:pt x="1356" y="552"/>
                      <a:pt x="1460" y="500"/>
                      <a:pt x="1622" y="500"/>
                    </a:cubicBezTo>
                    <a:cubicBezTo>
                      <a:pt x="1784" y="500"/>
                      <a:pt x="1888" y="552"/>
                      <a:pt x="1888" y="588"/>
                    </a:cubicBezTo>
                    <a:cubicBezTo>
                      <a:pt x="1888" y="624"/>
                      <a:pt x="1784" y="676"/>
                      <a:pt x="1622" y="676"/>
                    </a:cubicBezTo>
                    <a:cubicBezTo>
                      <a:pt x="1460" y="676"/>
                      <a:pt x="1356" y="624"/>
                      <a:pt x="1356" y="588"/>
                    </a:cubicBezTo>
                    <a:close/>
                    <a:moveTo>
                      <a:pt x="1646" y="453"/>
                    </a:moveTo>
                    <a:cubicBezTo>
                      <a:pt x="1646" y="183"/>
                      <a:pt x="1646" y="183"/>
                      <a:pt x="1646" y="183"/>
                    </a:cubicBezTo>
                    <a:cubicBezTo>
                      <a:pt x="2200" y="188"/>
                      <a:pt x="2651" y="354"/>
                      <a:pt x="2693" y="564"/>
                    </a:cubicBezTo>
                    <a:cubicBezTo>
                      <a:pt x="1932" y="564"/>
                      <a:pt x="1932" y="564"/>
                      <a:pt x="1932" y="564"/>
                    </a:cubicBezTo>
                    <a:cubicBezTo>
                      <a:pt x="1907" y="496"/>
                      <a:pt x="1776" y="457"/>
                      <a:pt x="1646" y="453"/>
                    </a:cubicBezTo>
                    <a:close/>
                    <a:moveTo>
                      <a:pt x="1598" y="183"/>
                    </a:moveTo>
                    <a:cubicBezTo>
                      <a:pt x="1598" y="453"/>
                      <a:pt x="1598" y="453"/>
                      <a:pt x="1598" y="453"/>
                    </a:cubicBezTo>
                    <a:cubicBezTo>
                      <a:pt x="1463" y="457"/>
                      <a:pt x="1327" y="499"/>
                      <a:pt x="1310" y="572"/>
                    </a:cubicBezTo>
                    <a:cubicBezTo>
                      <a:pt x="550" y="572"/>
                      <a:pt x="550" y="572"/>
                      <a:pt x="550" y="572"/>
                    </a:cubicBezTo>
                    <a:cubicBezTo>
                      <a:pt x="582" y="358"/>
                      <a:pt x="1037" y="188"/>
                      <a:pt x="1598" y="183"/>
                    </a:cubicBezTo>
                    <a:close/>
                    <a:moveTo>
                      <a:pt x="550" y="620"/>
                    </a:moveTo>
                    <a:cubicBezTo>
                      <a:pt x="1316" y="620"/>
                      <a:pt x="1316" y="620"/>
                      <a:pt x="1316" y="620"/>
                    </a:cubicBezTo>
                    <a:cubicBezTo>
                      <a:pt x="1348" y="683"/>
                      <a:pt x="1473" y="719"/>
                      <a:pt x="1598" y="723"/>
                    </a:cubicBezTo>
                    <a:cubicBezTo>
                      <a:pt x="1598" y="1009"/>
                      <a:pt x="1598" y="1009"/>
                      <a:pt x="1598" y="1009"/>
                    </a:cubicBezTo>
                    <a:cubicBezTo>
                      <a:pt x="1037" y="1004"/>
                      <a:pt x="582" y="834"/>
                      <a:pt x="550" y="620"/>
                    </a:cubicBezTo>
                    <a:close/>
                    <a:moveTo>
                      <a:pt x="1646" y="1009"/>
                    </a:moveTo>
                    <a:cubicBezTo>
                      <a:pt x="1646" y="723"/>
                      <a:pt x="1646" y="723"/>
                      <a:pt x="1646" y="723"/>
                    </a:cubicBezTo>
                    <a:cubicBezTo>
                      <a:pt x="1776" y="719"/>
                      <a:pt x="1907" y="680"/>
                      <a:pt x="1932" y="612"/>
                    </a:cubicBezTo>
                    <a:cubicBezTo>
                      <a:pt x="2695" y="612"/>
                      <a:pt x="2695" y="612"/>
                      <a:pt x="2695" y="612"/>
                    </a:cubicBezTo>
                    <a:cubicBezTo>
                      <a:pt x="2673" y="830"/>
                      <a:pt x="2214" y="1004"/>
                      <a:pt x="1646" y="1009"/>
                    </a:cubicBezTo>
                    <a:close/>
                  </a:path>
                </a:pathLst>
              </a:custGeom>
              <a:solidFill>
                <a:schemeClr val="bg1"/>
              </a:solidFill>
              <a:ln>
                <a:noFill/>
              </a:ln>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464" name="Freeform 29"/>
              <p:cNvSpPr>
                <a:spLocks/>
              </p:cNvSpPr>
              <p:nvPr/>
            </p:nvSpPr>
            <p:spPr bwMode="auto">
              <a:xfrm>
                <a:off x="-5707063" y="-3129269"/>
                <a:ext cx="3664929" cy="761295"/>
              </a:xfrm>
              <a:custGeom>
                <a:avLst/>
                <a:gdLst>
                  <a:gd name="T0" fmla="*/ 1622 w 3244"/>
                  <a:gd name="T1" fmla="*/ 574 h 674"/>
                  <a:gd name="T2" fmla="*/ 5 w 3244"/>
                  <a:gd name="T3" fmla="*/ 0 h 674"/>
                  <a:gd name="T4" fmla="*/ 0 w 3244"/>
                  <a:gd name="T5" fmla="*/ 50 h 674"/>
                  <a:gd name="T6" fmla="*/ 1622 w 3244"/>
                  <a:gd name="T7" fmla="*/ 674 h 674"/>
                  <a:gd name="T8" fmla="*/ 3244 w 3244"/>
                  <a:gd name="T9" fmla="*/ 50 h 674"/>
                  <a:gd name="T10" fmla="*/ 3239 w 3244"/>
                  <a:gd name="T11" fmla="*/ 0 h 674"/>
                  <a:gd name="T12" fmla="*/ 1622 w 3244"/>
                  <a:gd name="T13" fmla="*/ 574 h 674"/>
                </a:gdLst>
                <a:ahLst/>
                <a:cxnLst>
                  <a:cxn ang="0">
                    <a:pos x="T0" y="T1"/>
                  </a:cxn>
                  <a:cxn ang="0">
                    <a:pos x="T2" y="T3"/>
                  </a:cxn>
                  <a:cxn ang="0">
                    <a:pos x="T4" y="T5"/>
                  </a:cxn>
                  <a:cxn ang="0">
                    <a:pos x="T6" y="T7"/>
                  </a:cxn>
                  <a:cxn ang="0">
                    <a:pos x="T8" y="T9"/>
                  </a:cxn>
                  <a:cxn ang="0">
                    <a:pos x="T10" y="T11"/>
                  </a:cxn>
                  <a:cxn ang="0">
                    <a:pos x="T12" y="T13"/>
                  </a:cxn>
                </a:cxnLst>
                <a:rect l="0" t="0" r="r" b="b"/>
                <a:pathLst>
                  <a:path w="3244" h="674">
                    <a:moveTo>
                      <a:pt x="1622" y="574"/>
                    </a:moveTo>
                    <a:cubicBezTo>
                      <a:pt x="770" y="574"/>
                      <a:pt x="71" y="321"/>
                      <a:pt x="5" y="0"/>
                    </a:cubicBezTo>
                    <a:cubicBezTo>
                      <a:pt x="2" y="16"/>
                      <a:pt x="0" y="33"/>
                      <a:pt x="0" y="50"/>
                    </a:cubicBezTo>
                    <a:cubicBezTo>
                      <a:pt x="0" y="394"/>
                      <a:pt x="726" y="674"/>
                      <a:pt x="1622" y="674"/>
                    </a:cubicBezTo>
                    <a:cubicBezTo>
                      <a:pt x="2518" y="674"/>
                      <a:pt x="3244" y="394"/>
                      <a:pt x="3244" y="50"/>
                    </a:cubicBezTo>
                    <a:cubicBezTo>
                      <a:pt x="3244" y="33"/>
                      <a:pt x="3242" y="16"/>
                      <a:pt x="3239" y="0"/>
                    </a:cubicBezTo>
                    <a:cubicBezTo>
                      <a:pt x="3173" y="321"/>
                      <a:pt x="2474" y="574"/>
                      <a:pt x="1622" y="574"/>
                    </a:cubicBezTo>
                    <a:close/>
                  </a:path>
                </a:pathLst>
              </a:custGeom>
              <a:solidFill>
                <a:schemeClr val="bg1"/>
              </a:solidFill>
              <a:ln>
                <a:noFill/>
              </a:ln>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grpSp>
      </p:grpSp>
      <p:grpSp>
        <p:nvGrpSpPr>
          <p:cNvPr id="587" name="Group 586"/>
          <p:cNvGrpSpPr/>
          <p:nvPr/>
        </p:nvGrpSpPr>
        <p:grpSpPr>
          <a:xfrm>
            <a:off x="6789076" y="3155618"/>
            <a:ext cx="375364" cy="470397"/>
            <a:chOff x="10620375" y="3978275"/>
            <a:chExt cx="1373188" cy="1720850"/>
          </a:xfrm>
        </p:grpSpPr>
        <p:sp>
          <p:nvSpPr>
            <p:cNvPr id="588" name="Freeform 247"/>
            <p:cNvSpPr>
              <a:spLocks/>
            </p:cNvSpPr>
            <p:nvPr/>
          </p:nvSpPr>
          <p:spPr bwMode="auto">
            <a:xfrm>
              <a:off x="10620375" y="3978275"/>
              <a:ext cx="1373188" cy="1720850"/>
            </a:xfrm>
            <a:custGeom>
              <a:avLst/>
              <a:gdLst>
                <a:gd name="T0" fmla="*/ 225 w 366"/>
                <a:gd name="T1" fmla="*/ 0 h 459"/>
                <a:gd name="T2" fmla="*/ 31 w 366"/>
                <a:gd name="T3" fmla="*/ 0 h 459"/>
                <a:gd name="T4" fmla="*/ 0 w 366"/>
                <a:gd name="T5" fmla="*/ 31 h 459"/>
                <a:gd name="T6" fmla="*/ 0 w 366"/>
                <a:gd name="T7" fmla="*/ 428 h 459"/>
                <a:gd name="T8" fmla="*/ 31 w 366"/>
                <a:gd name="T9" fmla="*/ 459 h 459"/>
                <a:gd name="T10" fmla="*/ 335 w 366"/>
                <a:gd name="T11" fmla="*/ 459 h 459"/>
                <a:gd name="T12" fmla="*/ 366 w 366"/>
                <a:gd name="T13" fmla="*/ 428 h 459"/>
                <a:gd name="T14" fmla="*/ 366 w 366"/>
                <a:gd name="T15" fmla="*/ 126 h 459"/>
                <a:gd name="T16" fmla="*/ 225 w 366"/>
                <a:gd name="T17"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459">
                  <a:moveTo>
                    <a:pt x="225" y="0"/>
                  </a:moveTo>
                  <a:cubicBezTo>
                    <a:pt x="31" y="0"/>
                    <a:pt x="31" y="0"/>
                    <a:pt x="31" y="0"/>
                  </a:cubicBezTo>
                  <a:cubicBezTo>
                    <a:pt x="14" y="0"/>
                    <a:pt x="0" y="14"/>
                    <a:pt x="0" y="31"/>
                  </a:cubicBezTo>
                  <a:cubicBezTo>
                    <a:pt x="0" y="428"/>
                    <a:pt x="0" y="428"/>
                    <a:pt x="0" y="428"/>
                  </a:cubicBezTo>
                  <a:cubicBezTo>
                    <a:pt x="0" y="445"/>
                    <a:pt x="14" y="459"/>
                    <a:pt x="31" y="459"/>
                  </a:cubicBezTo>
                  <a:cubicBezTo>
                    <a:pt x="335" y="459"/>
                    <a:pt x="335" y="459"/>
                    <a:pt x="335" y="459"/>
                  </a:cubicBezTo>
                  <a:cubicBezTo>
                    <a:pt x="352" y="459"/>
                    <a:pt x="366" y="445"/>
                    <a:pt x="366" y="428"/>
                  </a:cubicBezTo>
                  <a:cubicBezTo>
                    <a:pt x="366" y="126"/>
                    <a:pt x="366" y="126"/>
                    <a:pt x="366" y="126"/>
                  </a:cubicBezTo>
                  <a:cubicBezTo>
                    <a:pt x="225" y="0"/>
                    <a:pt x="225" y="0"/>
                    <a:pt x="225" y="0"/>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589" name="Freeform 248"/>
            <p:cNvSpPr>
              <a:spLocks/>
            </p:cNvSpPr>
            <p:nvPr/>
          </p:nvSpPr>
          <p:spPr bwMode="auto">
            <a:xfrm>
              <a:off x="11463338" y="4451350"/>
              <a:ext cx="530225" cy="412750"/>
            </a:xfrm>
            <a:custGeom>
              <a:avLst/>
              <a:gdLst>
                <a:gd name="T0" fmla="*/ 334 w 334"/>
                <a:gd name="T1" fmla="*/ 0 h 260"/>
                <a:gd name="T2" fmla="*/ 0 w 334"/>
                <a:gd name="T3" fmla="*/ 0 h 260"/>
                <a:gd name="T4" fmla="*/ 334 w 334"/>
                <a:gd name="T5" fmla="*/ 260 h 260"/>
                <a:gd name="T6" fmla="*/ 334 w 334"/>
                <a:gd name="T7" fmla="*/ 0 h 260"/>
              </a:gdLst>
              <a:ahLst/>
              <a:cxnLst>
                <a:cxn ang="0">
                  <a:pos x="T0" y="T1"/>
                </a:cxn>
                <a:cxn ang="0">
                  <a:pos x="T2" y="T3"/>
                </a:cxn>
                <a:cxn ang="0">
                  <a:pos x="T4" y="T5"/>
                </a:cxn>
                <a:cxn ang="0">
                  <a:pos x="T6" y="T7"/>
                </a:cxn>
              </a:cxnLst>
              <a:rect l="0" t="0" r="r" b="b"/>
              <a:pathLst>
                <a:path w="334" h="260">
                  <a:moveTo>
                    <a:pt x="334" y="0"/>
                  </a:moveTo>
                  <a:lnTo>
                    <a:pt x="0" y="0"/>
                  </a:lnTo>
                  <a:lnTo>
                    <a:pt x="334" y="260"/>
                  </a:lnTo>
                  <a:lnTo>
                    <a:pt x="334" y="0"/>
                  </a:lnTo>
                  <a:close/>
                </a:path>
              </a:pathLst>
            </a:custGeom>
            <a:solidFill>
              <a:srgbClr val="4A49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590" name="Freeform 249"/>
            <p:cNvSpPr>
              <a:spLocks/>
            </p:cNvSpPr>
            <p:nvPr/>
          </p:nvSpPr>
          <p:spPr bwMode="auto">
            <a:xfrm>
              <a:off x="11463338" y="4451350"/>
              <a:ext cx="530225" cy="412750"/>
            </a:xfrm>
            <a:custGeom>
              <a:avLst/>
              <a:gdLst>
                <a:gd name="T0" fmla="*/ 334 w 334"/>
                <a:gd name="T1" fmla="*/ 0 h 260"/>
                <a:gd name="T2" fmla="*/ 0 w 334"/>
                <a:gd name="T3" fmla="*/ 0 h 260"/>
                <a:gd name="T4" fmla="*/ 334 w 334"/>
                <a:gd name="T5" fmla="*/ 260 h 260"/>
                <a:gd name="T6" fmla="*/ 334 w 334"/>
                <a:gd name="T7" fmla="*/ 0 h 260"/>
              </a:gdLst>
              <a:ahLst/>
              <a:cxnLst>
                <a:cxn ang="0">
                  <a:pos x="T0" y="T1"/>
                </a:cxn>
                <a:cxn ang="0">
                  <a:pos x="T2" y="T3"/>
                </a:cxn>
                <a:cxn ang="0">
                  <a:pos x="T4" y="T5"/>
                </a:cxn>
                <a:cxn ang="0">
                  <a:pos x="T6" y="T7"/>
                </a:cxn>
              </a:cxnLst>
              <a:rect l="0" t="0" r="r" b="b"/>
              <a:pathLst>
                <a:path w="334" h="260">
                  <a:moveTo>
                    <a:pt x="334" y="0"/>
                  </a:moveTo>
                  <a:lnTo>
                    <a:pt x="0" y="0"/>
                  </a:lnTo>
                  <a:lnTo>
                    <a:pt x="334" y="260"/>
                  </a:lnTo>
                  <a:lnTo>
                    <a:pt x="334" y="0"/>
                  </a:lnTo>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591" name="Freeform 250"/>
            <p:cNvSpPr>
              <a:spLocks/>
            </p:cNvSpPr>
            <p:nvPr/>
          </p:nvSpPr>
          <p:spPr bwMode="auto">
            <a:xfrm>
              <a:off x="11463338" y="3978275"/>
              <a:ext cx="530225" cy="473075"/>
            </a:xfrm>
            <a:custGeom>
              <a:avLst/>
              <a:gdLst>
                <a:gd name="T0" fmla="*/ 0 w 334"/>
                <a:gd name="T1" fmla="*/ 0 h 298"/>
                <a:gd name="T2" fmla="*/ 0 w 334"/>
                <a:gd name="T3" fmla="*/ 298 h 298"/>
                <a:gd name="T4" fmla="*/ 334 w 334"/>
                <a:gd name="T5" fmla="*/ 298 h 298"/>
                <a:gd name="T6" fmla="*/ 0 w 334"/>
                <a:gd name="T7" fmla="*/ 0 h 298"/>
              </a:gdLst>
              <a:ahLst/>
              <a:cxnLst>
                <a:cxn ang="0">
                  <a:pos x="T0" y="T1"/>
                </a:cxn>
                <a:cxn ang="0">
                  <a:pos x="T2" y="T3"/>
                </a:cxn>
                <a:cxn ang="0">
                  <a:pos x="T4" y="T5"/>
                </a:cxn>
                <a:cxn ang="0">
                  <a:pos x="T6" y="T7"/>
                </a:cxn>
              </a:cxnLst>
              <a:rect l="0" t="0" r="r" b="b"/>
              <a:pathLst>
                <a:path w="334" h="298">
                  <a:moveTo>
                    <a:pt x="0" y="0"/>
                  </a:moveTo>
                  <a:lnTo>
                    <a:pt x="0" y="298"/>
                  </a:lnTo>
                  <a:lnTo>
                    <a:pt x="334" y="298"/>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592" name="Freeform 251"/>
            <p:cNvSpPr>
              <a:spLocks/>
            </p:cNvSpPr>
            <p:nvPr/>
          </p:nvSpPr>
          <p:spPr bwMode="auto">
            <a:xfrm>
              <a:off x="11463338" y="3978275"/>
              <a:ext cx="530225" cy="473075"/>
            </a:xfrm>
            <a:custGeom>
              <a:avLst/>
              <a:gdLst>
                <a:gd name="T0" fmla="*/ 0 w 334"/>
                <a:gd name="T1" fmla="*/ 0 h 298"/>
                <a:gd name="T2" fmla="*/ 0 w 334"/>
                <a:gd name="T3" fmla="*/ 298 h 298"/>
                <a:gd name="T4" fmla="*/ 334 w 334"/>
                <a:gd name="T5" fmla="*/ 298 h 298"/>
                <a:gd name="T6" fmla="*/ 0 w 334"/>
                <a:gd name="T7" fmla="*/ 0 h 298"/>
              </a:gdLst>
              <a:ahLst/>
              <a:cxnLst>
                <a:cxn ang="0">
                  <a:pos x="T0" y="T1"/>
                </a:cxn>
                <a:cxn ang="0">
                  <a:pos x="T2" y="T3"/>
                </a:cxn>
                <a:cxn ang="0">
                  <a:pos x="T4" y="T5"/>
                </a:cxn>
                <a:cxn ang="0">
                  <a:pos x="T6" y="T7"/>
                </a:cxn>
              </a:cxnLst>
              <a:rect l="0" t="0" r="r" b="b"/>
              <a:pathLst>
                <a:path w="334" h="298">
                  <a:moveTo>
                    <a:pt x="0" y="0"/>
                  </a:moveTo>
                  <a:lnTo>
                    <a:pt x="0" y="298"/>
                  </a:lnTo>
                  <a:lnTo>
                    <a:pt x="334" y="298"/>
                  </a:lnTo>
                  <a:lnTo>
                    <a:pt x="0" y="0"/>
                  </a:ln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593" name="Freeform 252"/>
            <p:cNvSpPr>
              <a:spLocks noEditPoints="1"/>
            </p:cNvSpPr>
            <p:nvPr/>
          </p:nvSpPr>
          <p:spPr bwMode="auto">
            <a:xfrm>
              <a:off x="10771188" y="4143375"/>
              <a:ext cx="119063" cy="173038"/>
            </a:xfrm>
            <a:custGeom>
              <a:avLst/>
              <a:gdLst>
                <a:gd name="T0" fmla="*/ 0 w 32"/>
                <a:gd name="T1" fmla="*/ 1 h 46"/>
                <a:gd name="T2" fmla="*/ 14 w 32"/>
                <a:gd name="T3" fmla="*/ 0 h 46"/>
                <a:gd name="T4" fmla="*/ 28 w 32"/>
                <a:gd name="T5" fmla="*/ 4 h 46"/>
                <a:gd name="T6" fmla="*/ 32 w 32"/>
                <a:gd name="T7" fmla="*/ 14 h 46"/>
                <a:gd name="T8" fmla="*/ 28 w 32"/>
                <a:gd name="T9" fmla="*/ 25 h 46"/>
                <a:gd name="T10" fmla="*/ 14 w 32"/>
                <a:gd name="T11" fmla="*/ 30 h 46"/>
                <a:gd name="T12" fmla="*/ 10 w 32"/>
                <a:gd name="T13" fmla="*/ 29 h 46"/>
                <a:gd name="T14" fmla="*/ 10 w 32"/>
                <a:gd name="T15" fmla="*/ 46 h 46"/>
                <a:gd name="T16" fmla="*/ 0 w 32"/>
                <a:gd name="T17" fmla="*/ 46 h 46"/>
                <a:gd name="T18" fmla="*/ 0 w 32"/>
                <a:gd name="T19" fmla="*/ 1 h 46"/>
                <a:gd name="T20" fmla="*/ 10 w 32"/>
                <a:gd name="T21" fmla="*/ 22 h 46"/>
                <a:gd name="T22" fmla="*/ 13 w 32"/>
                <a:gd name="T23" fmla="*/ 22 h 46"/>
                <a:gd name="T24" fmla="*/ 22 w 32"/>
                <a:gd name="T25" fmla="*/ 14 h 46"/>
                <a:gd name="T26" fmla="*/ 14 w 32"/>
                <a:gd name="T27" fmla="*/ 8 h 46"/>
                <a:gd name="T28" fmla="*/ 10 w 32"/>
                <a:gd name="T29" fmla="*/ 8 h 46"/>
                <a:gd name="T30" fmla="*/ 10 w 32"/>
                <a:gd name="T31"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46">
                  <a:moveTo>
                    <a:pt x="0" y="1"/>
                  </a:moveTo>
                  <a:cubicBezTo>
                    <a:pt x="3" y="0"/>
                    <a:pt x="7" y="0"/>
                    <a:pt x="14" y="0"/>
                  </a:cubicBezTo>
                  <a:cubicBezTo>
                    <a:pt x="20" y="0"/>
                    <a:pt x="25" y="1"/>
                    <a:pt x="28" y="4"/>
                  </a:cubicBezTo>
                  <a:cubicBezTo>
                    <a:pt x="30" y="6"/>
                    <a:pt x="32" y="10"/>
                    <a:pt x="32" y="14"/>
                  </a:cubicBezTo>
                  <a:cubicBezTo>
                    <a:pt x="32" y="19"/>
                    <a:pt x="31" y="22"/>
                    <a:pt x="28" y="25"/>
                  </a:cubicBezTo>
                  <a:cubicBezTo>
                    <a:pt x="25" y="28"/>
                    <a:pt x="20" y="30"/>
                    <a:pt x="14" y="30"/>
                  </a:cubicBezTo>
                  <a:cubicBezTo>
                    <a:pt x="12" y="30"/>
                    <a:pt x="11" y="30"/>
                    <a:pt x="10" y="29"/>
                  </a:cubicBezTo>
                  <a:cubicBezTo>
                    <a:pt x="10" y="46"/>
                    <a:pt x="10" y="46"/>
                    <a:pt x="10" y="46"/>
                  </a:cubicBezTo>
                  <a:cubicBezTo>
                    <a:pt x="0" y="46"/>
                    <a:pt x="0" y="46"/>
                    <a:pt x="0" y="46"/>
                  </a:cubicBezTo>
                  <a:lnTo>
                    <a:pt x="0" y="1"/>
                  </a:lnTo>
                  <a:close/>
                  <a:moveTo>
                    <a:pt x="10" y="22"/>
                  </a:moveTo>
                  <a:cubicBezTo>
                    <a:pt x="11" y="22"/>
                    <a:pt x="12" y="22"/>
                    <a:pt x="13" y="22"/>
                  </a:cubicBezTo>
                  <a:cubicBezTo>
                    <a:pt x="19" y="22"/>
                    <a:pt x="22" y="19"/>
                    <a:pt x="22" y="14"/>
                  </a:cubicBezTo>
                  <a:cubicBezTo>
                    <a:pt x="22" y="10"/>
                    <a:pt x="19" y="8"/>
                    <a:pt x="14" y="8"/>
                  </a:cubicBezTo>
                  <a:cubicBezTo>
                    <a:pt x="12" y="8"/>
                    <a:pt x="11" y="8"/>
                    <a:pt x="10" y="8"/>
                  </a:cubicBezTo>
                  <a:lnTo>
                    <a:pt x="1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594" name="Freeform 253"/>
            <p:cNvSpPr>
              <a:spLocks/>
            </p:cNvSpPr>
            <p:nvPr/>
          </p:nvSpPr>
          <p:spPr bwMode="auto">
            <a:xfrm>
              <a:off x="10917238" y="4143375"/>
              <a:ext cx="138113" cy="173038"/>
            </a:xfrm>
            <a:custGeom>
              <a:avLst/>
              <a:gdLst>
                <a:gd name="T0" fmla="*/ 0 w 37"/>
                <a:gd name="T1" fmla="*/ 46 h 46"/>
                <a:gd name="T2" fmla="*/ 0 w 37"/>
                <a:gd name="T3" fmla="*/ 0 h 46"/>
                <a:gd name="T4" fmla="*/ 12 w 37"/>
                <a:gd name="T5" fmla="*/ 0 h 46"/>
                <a:gd name="T6" fmla="*/ 21 w 37"/>
                <a:gd name="T7" fmla="*/ 17 h 46"/>
                <a:gd name="T8" fmla="*/ 29 w 37"/>
                <a:gd name="T9" fmla="*/ 33 h 46"/>
                <a:gd name="T10" fmla="*/ 29 w 37"/>
                <a:gd name="T11" fmla="*/ 33 h 46"/>
                <a:gd name="T12" fmla="*/ 28 w 37"/>
                <a:gd name="T13" fmla="*/ 14 h 46"/>
                <a:gd name="T14" fmla="*/ 28 w 37"/>
                <a:gd name="T15" fmla="*/ 0 h 46"/>
                <a:gd name="T16" fmla="*/ 37 w 37"/>
                <a:gd name="T17" fmla="*/ 0 h 46"/>
                <a:gd name="T18" fmla="*/ 37 w 37"/>
                <a:gd name="T19" fmla="*/ 46 h 46"/>
                <a:gd name="T20" fmla="*/ 27 w 37"/>
                <a:gd name="T21" fmla="*/ 46 h 46"/>
                <a:gd name="T22" fmla="*/ 17 w 37"/>
                <a:gd name="T23" fmla="*/ 28 h 46"/>
                <a:gd name="T24" fmla="*/ 9 w 37"/>
                <a:gd name="T25" fmla="*/ 12 h 46"/>
                <a:gd name="T26" fmla="*/ 9 w 37"/>
                <a:gd name="T27" fmla="*/ 12 h 46"/>
                <a:gd name="T28" fmla="*/ 9 w 37"/>
                <a:gd name="T29" fmla="*/ 32 h 46"/>
                <a:gd name="T30" fmla="*/ 9 w 37"/>
                <a:gd name="T31" fmla="*/ 46 h 46"/>
                <a:gd name="T32" fmla="*/ 0 w 37"/>
                <a:gd name="T3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6">
                  <a:moveTo>
                    <a:pt x="0" y="46"/>
                  </a:moveTo>
                  <a:cubicBezTo>
                    <a:pt x="0" y="0"/>
                    <a:pt x="0" y="0"/>
                    <a:pt x="0" y="0"/>
                  </a:cubicBezTo>
                  <a:cubicBezTo>
                    <a:pt x="12" y="0"/>
                    <a:pt x="12" y="0"/>
                    <a:pt x="12" y="0"/>
                  </a:cubicBezTo>
                  <a:cubicBezTo>
                    <a:pt x="21" y="17"/>
                    <a:pt x="21" y="17"/>
                    <a:pt x="21" y="17"/>
                  </a:cubicBezTo>
                  <a:cubicBezTo>
                    <a:pt x="24" y="22"/>
                    <a:pt x="27" y="27"/>
                    <a:pt x="29" y="33"/>
                  </a:cubicBezTo>
                  <a:cubicBezTo>
                    <a:pt x="29" y="33"/>
                    <a:pt x="29" y="33"/>
                    <a:pt x="29" y="33"/>
                  </a:cubicBezTo>
                  <a:cubicBezTo>
                    <a:pt x="28" y="27"/>
                    <a:pt x="28" y="20"/>
                    <a:pt x="28" y="14"/>
                  </a:cubicBezTo>
                  <a:cubicBezTo>
                    <a:pt x="28" y="0"/>
                    <a:pt x="28" y="0"/>
                    <a:pt x="28" y="0"/>
                  </a:cubicBezTo>
                  <a:cubicBezTo>
                    <a:pt x="37" y="0"/>
                    <a:pt x="37" y="0"/>
                    <a:pt x="37" y="0"/>
                  </a:cubicBezTo>
                  <a:cubicBezTo>
                    <a:pt x="37" y="46"/>
                    <a:pt x="37" y="46"/>
                    <a:pt x="37" y="46"/>
                  </a:cubicBezTo>
                  <a:cubicBezTo>
                    <a:pt x="27" y="46"/>
                    <a:pt x="27" y="46"/>
                    <a:pt x="27" y="46"/>
                  </a:cubicBezTo>
                  <a:cubicBezTo>
                    <a:pt x="17" y="28"/>
                    <a:pt x="17" y="28"/>
                    <a:pt x="17" y="28"/>
                  </a:cubicBezTo>
                  <a:cubicBezTo>
                    <a:pt x="14" y="23"/>
                    <a:pt x="11" y="18"/>
                    <a:pt x="9" y="12"/>
                  </a:cubicBezTo>
                  <a:cubicBezTo>
                    <a:pt x="9" y="12"/>
                    <a:pt x="9" y="12"/>
                    <a:pt x="9" y="12"/>
                  </a:cubicBezTo>
                  <a:cubicBezTo>
                    <a:pt x="9" y="18"/>
                    <a:pt x="9" y="25"/>
                    <a:pt x="9" y="32"/>
                  </a:cubicBezTo>
                  <a:cubicBezTo>
                    <a:pt x="9" y="46"/>
                    <a:pt x="9" y="46"/>
                    <a:pt x="9" y="46"/>
                  </a:cubicBezTo>
                  <a:lnTo>
                    <a:pt x="0"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595" name="Freeform 254"/>
            <p:cNvSpPr>
              <a:spLocks/>
            </p:cNvSpPr>
            <p:nvPr/>
          </p:nvSpPr>
          <p:spPr bwMode="auto">
            <a:xfrm>
              <a:off x="11082338" y="4143375"/>
              <a:ext cx="149225" cy="173038"/>
            </a:xfrm>
            <a:custGeom>
              <a:avLst/>
              <a:gdLst>
                <a:gd name="T0" fmla="*/ 40 w 40"/>
                <a:gd name="T1" fmla="*/ 44 h 46"/>
                <a:gd name="T2" fmla="*/ 25 w 40"/>
                <a:gd name="T3" fmla="*/ 46 h 46"/>
                <a:gd name="T4" fmla="*/ 7 w 40"/>
                <a:gd name="T5" fmla="*/ 40 h 46"/>
                <a:gd name="T6" fmla="*/ 0 w 40"/>
                <a:gd name="T7" fmla="*/ 24 h 46"/>
                <a:gd name="T8" fmla="*/ 26 w 40"/>
                <a:gd name="T9" fmla="*/ 0 h 46"/>
                <a:gd name="T10" fmla="*/ 39 w 40"/>
                <a:gd name="T11" fmla="*/ 2 h 46"/>
                <a:gd name="T12" fmla="*/ 36 w 40"/>
                <a:gd name="T13" fmla="*/ 10 h 46"/>
                <a:gd name="T14" fmla="*/ 26 w 40"/>
                <a:gd name="T15" fmla="*/ 8 h 46"/>
                <a:gd name="T16" fmla="*/ 11 w 40"/>
                <a:gd name="T17" fmla="*/ 23 h 46"/>
                <a:gd name="T18" fmla="*/ 25 w 40"/>
                <a:gd name="T19" fmla="*/ 38 h 46"/>
                <a:gd name="T20" fmla="*/ 30 w 40"/>
                <a:gd name="T21" fmla="*/ 37 h 46"/>
                <a:gd name="T22" fmla="*/ 30 w 40"/>
                <a:gd name="T23" fmla="*/ 28 h 46"/>
                <a:gd name="T24" fmla="*/ 23 w 40"/>
                <a:gd name="T25" fmla="*/ 28 h 46"/>
                <a:gd name="T26" fmla="*/ 23 w 40"/>
                <a:gd name="T27" fmla="*/ 20 h 46"/>
                <a:gd name="T28" fmla="*/ 40 w 40"/>
                <a:gd name="T29" fmla="*/ 20 h 46"/>
                <a:gd name="T30" fmla="*/ 40 w 40"/>
                <a:gd name="T31"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6">
                  <a:moveTo>
                    <a:pt x="40" y="44"/>
                  </a:moveTo>
                  <a:cubicBezTo>
                    <a:pt x="37" y="45"/>
                    <a:pt x="31" y="46"/>
                    <a:pt x="25" y="46"/>
                  </a:cubicBezTo>
                  <a:cubicBezTo>
                    <a:pt x="17" y="46"/>
                    <a:pt x="11" y="44"/>
                    <a:pt x="7" y="40"/>
                  </a:cubicBezTo>
                  <a:cubicBezTo>
                    <a:pt x="2" y="36"/>
                    <a:pt x="0" y="30"/>
                    <a:pt x="0" y="24"/>
                  </a:cubicBezTo>
                  <a:cubicBezTo>
                    <a:pt x="0" y="9"/>
                    <a:pt x="11" y="0"/>
                    <a:pt x="26" y="0"/>
                  </a:cubicBezTo>
                  <a:cubicBezTo>
                    <a:pt x="32" y="0"/>
                    <a:pt x="36" y="1"/>
                    <a:pt x="39" y="2"/>
                  </a:cubicBezTo>
                  <a:cubicBezTo>
                    <a:pt x="36" y="10"/>
                    <a:pt x="36" y="10"/>
                    <a:pt x="36" y="10"/>
                  </a:cubicBezTo>
                  <a:cubicBezTo>
                    <a:pt x="34" y="9"/>
                    <a:pt x="31" y="8"/>
                    <a:pt x="26" y="8"/>
                  </a:cubicBezTo>
                  <a:cubicBezTo>
                    <a:pt x="17" y="8"/>
                    <a:pt x="11" y="13"/>
                    <a:pt x="11" y="23"/>
                  </a:cubicBezTo>
                  <a:cubicBezTo>
                    <a:pt x="11" y="32"/>
                    <a:pt x="17" y="38"/>
                    <a:pt x="25" y="38"/>
                  </a:cubicBezTo>
                  <a:cubicBezTo>
                    <a:pt x="28" y="38"/>
                    <a:pt x="29" y="38"/>
                    <a:pt x="30" y="37"/>
                  </a:cubicBezTo>
                  <a:cubicBezTo>
                    <a:pt x="30" y="28"/>
                    <a:pt x="30" y="28"/>
                    <a:pt x="30" y="28"/>
                  </a:cubicBezTo>
                  <a:cubicBezTo>
                    <a:pt x="23" y="28"/>
                    <a:pt x="23" y="28"/>
                    <a:pt x="23" y="28"/>
                  </a:cubicBezTo>
                  <a:cubicBezTo>
                    <a:pt x="23" y="20"/>
                    <a:pt x="23" y="20"/>
                    <a:pt x="23" y="20"/>
                  </a:cubicBezTo>
                  <a:cubicBezTo>
                    <a:pt x="40" y="20"/>
                    <a:pt x="40" y="20"/>
                    <a:pt x="40" y="20"/>
                  </a:cubicBezTo>
                  <a:lnTo>
                    <a:pt x="40"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596" name="Rectangle 255"/>
            <p:cNvSpPr>
              <a:spLocks noChangeArrowheads="1"/>
            </p:cNvSpPr>
            <p:nvPr/>
          </p:nvSpPr>
          <p:spPr bwMode="auto">
            <a:xfrm>
              <a:off x="10785475" y="4757737"/>
              <a:ext cx="149225" cy="147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597" name="Rectangle 256"/>
            <p:cNvSpPr>
              <a:spLocks noChangeArrowheads="1"/>
            </p:cNvSpPr>
            <p:nvPr/>
          </p:nvSpPr>
          <p:spPr bwMode="auto">
            <a:xfrm>
              <a:off x="10934700" y="4905375"/>
              <a:ext cx="150813" cy="149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598" name="Rectangle 257"/>
            <p:cNvSpPr>
              <a:spLocks noChangeArrowheads="1"/>
            </p:cNvSpPr>
            <p:nvPr/>
          </p:nvSpPr>
          <p:spPr bwMode="auto">
            <a:xfrm>
              <a:off x="11085513" y="4757737"/>
              <a:ext cx="146050" cy="147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599" name="Rectangle 258"/>
            <p:cNvSpPr>
              <a:spLocks noChangeArrowheads="1"/>
            </p:cNvSpPr>
            <p:nvPr/>
          </p:nvSpPr>
          <p:spPr bwMode="auto">
            <a:xfrm>
              <a:off x="11231563" y="4905375"/>
              <a:ext cx="150813" cy="149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00" name="Rectangle 259"/>
            <p:cNvSpPr>
              <a:spLocks noChangeArrowheads="1"/>
            </p:cNvSpPr>
            <p:nvPr/>
          </p:nvSpPr>
          <p:spPr bwMode="auto">
            <a:xfrm>
              <a:off x="11382375" y="4757737"/>
              <a:ext cx="146050" cy="147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01" name="Rectangle 260"/>
            <p:cNvSpPr>
              <a:spLocks noChangeArrowheads="1"/>
            </p:cNvSpPr>
            <p:nvPr/>
          </p:nvSpPr>
          <p:spPr bwMode="auto">
            <a:xfrm>
              <a:off x="11528425" y="4905375"/>
              <a:ext cx="149225" cy="149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02" name="Rectangle 261"/>
            <p:cNvSpPr>
              <a:spLocks noChangeArrowheads="1"/>
            </p:cNvSpPr>
            <p:nvPr/>
          </p:nvSpPr>
          <p:spPr bwMode="auto">
            <a:xfrm>
              <a:off x="10785475" y="5054600"/>
              <a:ext cx="149225" cy="146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03" name="Rectangle 262"/>
            <p:cNvSpPr>
              <a:spLocks noChangeArrowheads="1"/>
            </p:cNvSpPr>
            <p:nvPr/>
          </p:nvSpPr>
          <p:spPr bwMode="auto">
            <a:xfrm>
              <a:off x="10934700" y="5200650"/>
              <a:ext cx="150813" cy="150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04" name="Rectangle 263"/>
            <p:cNvSpPr>
              <a:spLocks noChangeArrowheads="1"/>
            </p:cNvSpPr>
            <p:nvPr/>
          </p:nvSpPr>
          <p:spPr bwMode="auto">
            <a:xfrm>
              <a:off x="11085513" y="5054600"/>
              <a:ext cx="146050" cy="146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05" name="Rectangle 264"/>
            <p:cNvSpPr>
              <a:spLocks noChangeArrowheads="1"/>
            </p:cNvSpPr>
            <p:nvPr/>
          </p:nvSpPr>
          <p:spPr bwMode="auto">
            <a:xfrm>
              <a:off x="11231563" y="5200650"/>
              <a:ext cx="150813" cy="150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06" name="Rectangle 265"/>
            <p:cNvSpPr>
              <a:spLocks noChangeArrowheads="1"/>
            </p:cNvSpPr>
            <p:nvPr/>
          </p:nvSpPr>
          <p:spPr bwMode="auto">
            <a:xfrm>
              <a:off x="11382375" y="5054600"/>
              <a:ext cx="146050" cy="146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07" name="Rectangle 266"/>
            <p:cNvSpPr>
              <a:spLocks noChangeArrowheads="1"/>
            </p:cNvSpPr>
            <p:nvPr/>
          </p:nvSpPr>
          <p:spPr bwMode="auto">
            <a:xfrm>
              <a:off x="10785475" y="5351462"/>
              <a:ext cx="149225" cy="146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08" name="Rectangle 267"/>
            <p:cNvSpPr>
              <a:spLocks noChangeArrowheads="1"/>
            </p:cNvSpPr>
            <p:nvPr/>
          </p:nvSpPr>
          <p:spPr bwMode="auto">
            <a:xfrm>
              <a:off x="11677650" y="4757737"/>
              <a:ext cx="146050" cy="147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09" name="Rectangle 268"/>
            <p:cNvSpPr>
              <a:spLocks noChangeArrowheads="1"/>
            </p:cNvSpPr>
            <p:nvPr/>
          </p:nvSpPr>
          <p:spPr bwMode="auto">
            <a:xfrm>
              <a:off x="11677650" y="5054600"/>
              <a:ext cx="146050" cy="146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10" name="Rectangle 269"/>
            <p:cNvSpPr>
              <a:spLocks noChangeArrowheads="1"/>
            </p:cNvSpPr>
            <p:nvPr/>
          </p:nvSpPr>
          <p:spPr bwMode="auto">
            <a:xfrm>
              <a:off x="11677650" y="5351462"/>
              <a:ext cx="146050" cy="146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11" name="Rectangle 270"/>
            <p:cNvSpPr>
              <a:spLocks noChangeArrowheads="1"/>
            </p:cNvSpPr>
            <p:nvPr/>
          </p:nvSpPr>
          <p:spPr bwMode="auto">
            <a:xfrm>
              <a:off x="11085513" y="5351462"/>
              <a:ext cx="146050" cy="146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12" name="Rectangle 271"/>
            <p:cNvSpPr>
              <a:spLocks noChangeArrowheads="1"/>
            </p:cNvSpPr>
            <p:nvPr/>
          </p:nvSpPr>
          <p:spPr bwMode="auto">
            <a:xfrm>
              <a:off x="11382375" y="5351462"/>
              <a:ext cx="146050" cy="146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13" name="Rectangle 272"/>
            <p:cNvSpPr>
              <a:spLocks noChangeArrowheads="1"/>
            </p:cNvSpPr>
            <p:nvPr/>
          </p:nvSpPr>
          <p:spPr bwMode="auto">
            <a:xfrm>
              <a:off x="11528425" y="5200650"/>
              <a:ext cx="149225" cy="150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grpSp>
      <p:grpSp>
        <p:nvGrpSpPr>
          <p:cNvPr id="1645" name="Group 1644"/>
          <p:cNvGrpSpPr/>
          <p:nvPr/>
        </p:nvGrpSpPr>
        <p:grpSpPr>
          <a:xfrm>
            <a:off x="398836" y="1733087"/>
            <a:ext cx="687468" cy="687465"/>
            <a:chOff x="1063700" y="2734533"/>
            <a:chExt cx="1833488" cy="1833478"/>
          </a:xfrm>
        </p:grpSpPr>
        <p:sp>
          <p:nvSpPr>
            <p:cNvPr id="1646" name="Rectangle 28"/>
            <p:cNvSpPr/>
            <p:nvPr/>
          </p:nvSpPr>
          <p:spPr>
            <a:xfrm>
              <a:off x="1063700" y="2734533"/>
              <a:ext cx="1833488" cy="1833478"/>
            </a:xfrm>
            <a:prstGeom prst="ellipse">
              <a:avLst/>
            </a:prstGeom>
            <a:solidFill>
              <a:schemeClr val="bg2">
                <a:lumMod val="9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3" tIns="53993" rIns="53993" bIns="53993" numCol="1" spcCol="0" rtlCol="0" fromWordArt="0" anchor="ctr" anchorCtr="0" forceAA="0" compatLnSpc="1">
              <a:prstTxWarp prst="textNoShape">
                <a:avLst/>
              </a:prstTxWarp>
              <a:noAutofit/>
            </a:bodyPr>
            <a:lstStyle/>
            <a:p>
              <a:pPr algn="ctr" defTabSz="685834">
                <a:lnSpc>
                  <a:spcPct val="90000"/>
                </a:lnSpc>
              </a:pPr>
              <a:endParaRPr lang="en-GB" sz="2700" dirty="0">
                <a:solidFill>
                  <a:srgbClr val="FFFFFF"/>
                </a:solidFill>
              </a:endParaRPr>
            </a:p>
          </p:txBody>
        </p:sp>
        <p:grpSp>
          <p:nvGrpSpPr>
            <p:cNvPr id="1647" name="Group 1646"/>
            <p:cNvGrpSpPr>
              <a:grpSpLocks noChangeAspect="1"/>
            </p:cNvGrpSpPr>
            <p:nvPr/>
          </p:nvGrpSpPr>
          <p:grpSpPr>
            <a:xfrm>
              <a:off x="1331415" y="3165272"/>
              <a:ext cx="1298059" cy="972000"/>
              <a:chOff x="4676083" y="7168629"/>
              <a:chExt cx="1709517" cy="1272517"/>
            </a:xfrm>
          </p:grpSpPr>
          <p:grpSp>
            <p:nvGrpSpPr>
              <p:cNvPr id="1648" name="Group 1647"/>
              <p:cNvGrpSpPr/>
              <p:nvPr/>
            </p:nvGrpSpPr>
            <p:grpSpPr>
              <a:xfrm>
                <a:off x="4676083" y="7168629"/>
                <a:ext cx="1709517" cy="560463"/>
                <a:chOff x="4680396" y="7168629"/>
                <a:chExt cx="1709517" cy="560463"/>
              </a:xfrm>
            </p:grpSpPr>
            <p:grpSp>
              <p:nvGrpSpPr>
                <p:cNvPr id="1659" name="Group 1658"/>
                <p:cNvGrpSpPr/>
                <p:nvPr/>
              </p:nvGrpSpPr>
              <p:grpSpPr>
                <a:xfrm>
                  <a:off x="4680396" y="7168629"/>
                  <a:ext cx="442595" cy="560463"/>
                  <a:chOff x="-876300" y="2003425"/>
                  <a:chExt cx="900113" cy="1139825"/>
                </a:xfrm>
                <a:solidFill>
                  <a:schemeClr val="bg1"/>
                </a:solidFill>
              </p:grpSpPr>
              <p:sp>
                <p:nvSpPr>
                  <p:cNvPr id="1666" name="Freeform 6"/>
                  <p:cNvSpPr>
                    <a:spLocks noEditPoints="1"/>
                  </p:cNvSpPr>
                  <p:nvPr/>
                </p:nvSpPr>
                <p:spPr bwMode="auto">
                  <a:xfrm>
                    <a:off x="-876300" y="2003425"/>
                    <a:ext cx="900113" cy="1139825"/>
                  </a:xfrm>
                  <a:custGeom>
                    <a:avLst/>
                    <a:gdLst>
                      <a:gd name="T0" fmla="*/ 80 w 240"/>
                      <a:gd name="T1" fmla="*/ 0 h 304"/>
                      <a:gd name="T2" fmla="*/ 64 w 240"/>
                      <a:gd name="T3" fmla="*/ 80 h 304"/>
                      <a:gd name="T4" fmla="*/ 0 w 240"/>
                      <a:gd name="T5" fmla="*/ 296 h 304"/>
                      <a:gd name="T6" fmla="*/ 232 w 240"/>
                      <a:gd name="T7" fmla="*/ 304 h 304"/>
                      <a:gd name="T8" fmla="*/ 240 w 240"/>
                      <a:gd name="T9" fmla="*/ 8 h 304"/>
                      <a:gd name="T10" fmla="*/ 108 w 240"/>
                      <a:gd name="T11" fmla="*/ 280 h 304"/>
                      <a:gd name="T12" fmla="*/ 28 w 240"/>
                      <a:gd name="T13" fmla="*/ 280 h 304"/>
                      <a:gd name="T14" fmla="*/ 28 w 240"/>
                      <a:gd name="T15" fmla="*/ 200 h 304"/>
                      <a:gd name="T16" fmla="*/ 44 w 240"/>
                      <a:gd name="T17" fmla="*/ 264 h 304"/>
                      <a:gd name="T18" fmla="*/ 108 w 240"/>
                      <a:gd name="T19" fmla="*/ 280 h 304"/>
                      <a:gd name="T20" fmla="*/ 108 w 240"/>
                      <a:gd name="T21" fmla="*/ 232 h 304"/>
                      <a:gd name="T22" fmla="*/ 100 w 240"/>
                      <a:gd name="T23" fmla="*/ 214 h 304"/>
                      <a:gd name="T24" fmla="*/ 53 w 240"/>
                      <a:gd name="T25" fmla="*/ 249 h 304"/>
                      <a:gd name="T26" fmla="*/ 76 w 240"/>
                      <a:gd name="T27" fmla="*/ 208 h 304"/>
                      <a:gd name="T28" fmla="*/ 100 w 240"/>
                      <a:gd name="T29" fmla="*/ 200 h 304"/>
                      <a:gd name="T30" fmla="*/ 108 w 240"/>
                      <a:gd name="T31" fmla="*/ 208 h 304"/>
                      <a:gd name="T32" fmla="*/ 28 w 240"/>
                      <a:gd name="T33" fmla="*/ 176 h 304"/>
                      <a:gd name="T34" fmla="*/ 108 w 240"/>
                      <a:gd name="T35" fmla="*/ 160 h 304"/>
                      <a:gd name="T36" fmla="*/ 108 w 240"/>
                      <a:gd name="T37" fmla="*/ 144 h 304"/>
                      <a:gd name="T38" fmla="*/ 28 w 240"/>
                      <a:gd name="T39" fmla="*/ 128 h 304"/>
                      <a:gd name="T40" fmla="*/ 108 w 240"/>
                      <a:gd name="T41" fmla="*/ 144 h 304"/>
                      <a:gd name="T42" fmla="*/ 28 w 240"/>
                      <a:gd name="T43" fmla="*/ 112 h 304"/>
                      <a:gd name="T44" fmla="*/ 108 w 240"/>
                      <a:gd name="T45" fmla="*/ 96 h 304"/>
                      <a:gd name="T46" fmla="*/ 128 w 240"/>
                      <a:gd name="T47" fmla="*/ 132 h 304"/>
                      <a:gd name="T48" fmla="*/ 168 w 240"/>
                      <a:gd name="T49" fmla="*/ 132 h 304"/>
                      <a:gd name="T50" fmla="*/ 132 w 240"/>
                      <a:gd name="T51" fmla="*/ 136 h 304"/>
                      <a:gd name="T52" fmla="*/ 172 w 240"/>
                      <a:gd name="T53" fmla="*/ 97 h 304"/>
                      <a:gd name="T54" fmla="*/ 172 w 240"/>
                      <a:gd name="T55" fmla="*/ 177 h 304"/>
                      <a:gd name="T56" fmla="*/ 132 w 240"/>
                      <a:gd name="T57" fmla="*/ 136 h 304"/>
                      <a:gd name="T58" fmla="*/ 132 w 240"/>
                      <a:gd name="T59" fmla="*/ 280 h 304"/>
                      <a:gd name="T60" fmla="*/ 212 w 240"/>
                      <a:gd name="T61" fmla="*/ 264 h 304"/>
                      <a:gd name="T62" fmla="*/ 212 w 240"/>
                      <a:gd name="T63" fmla="*/ 248 h 304"/>
                      <a:gd name="T64" fmla="*/ 132 w 240"/>
                      <a:gd name="T65" fmla="*/ 232 h 304"/>
                      <a:gd name="T66" fmla="*/ 212 w 240"/>
                      <a:gd name="T67" fmla="*/ 248 h 304"/>
                      <a:gd name="T68" fmla="*/ 132 w 240"/>
                      <a:gd name="T69" fmla="*/ 216 h 304"/>
                      <a:gd name="T70" fmla="*/ 212 w 240"/>
                      <a:gd name="T71" fmla="*/ 200 h 304"/>
                      <a:gd name="T72" fmla="*/ 212 w 240"/>
                      <a:gd name="T73" fmla="*/ 72 h 304"/>
                      <a:gd name="T74" fmla="*/ 132 w 240"/>
                      <a:gd name="T75" fmla="*/ 56 h 304"/>
                      <a:gd name="T76" fmla="*/ 212 w 240"/>
                      <a:gd name="T77" fmla="*/ 72 h 304"/>
                      <a:gd name="T78" fmla="*/ 132 w 240"/>
                      <a:gd name="T79" fmla="*/ 40 h 304"/>
                      <a:gd name="T80" fmla="*/ 212 w 240"/>
                      <a:gd name="T81" fmla="*/ 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304">
                        <a:moveTo>
                          <a:pt x="232" y="0"/>
                        </a:moveTo>
                        <a:cubicBezTo>
                          <a:pt x="80" y="0"/>
                          <a:pt x="80" y="0"/>
                          <a:pt x="80" y="0"/>
                        </a:cubicBezTo>
                        <a:cubicBezTo>
                          <a:pt x="80" y="64"/>
                          <a:pt x="80" y="64"/>
                          <a:pt x="80" y="64"/>
                        </a:cubicBezTo>
                        <a:cubicBezTo>
                          <a:pt x="80" y="73"/>
                          <a:pt x="72" y="80"/>
                          <a:pt x="64" y="80"/>
                        </a:cubicBezTo>
                        <a:cubicBezTo>
                          <a:pt x="0" y="80"/>
                          <a:pt x="0" y="80"/>
                          <a:pt x="0" y="80"/>
                        </a:cubicBezTo>
                        <a:cubicBezTo>
                          <a:pt x="0" y="296"/>
                          <a:pt x="0" y="296"/>
                          <a:pt x="0" y="296"/>
                        </a:cubicBezTo>
                        <a:cubicBezTo>
                          <a:pt x="0" y="300"/>
                          <a:pt x="3" y="304"/>
                          <a:pt x="8" y="304"/>
                        </a:cubicBezTo>
                        <a:cubicBezTo>
                          <a:pt x="232" y="304"/>
                          <a:pt x="232" y="304"/>
                          <a:pt x="232" y="304"/>
                        </a:cubicBezTo>
                        <a:cubicBezTo>
                          <a:pt x="236" y="304"/>
                          <a:pt x="240" y="300"/>
                          <a:pt x="240" y="296"/>
                        </a:cubicBezTo>
                        <a:cubicBezTo>
                          <a:pt x="240" y="8"/>
                          <a:pt x="240" y="8"/>
                          <a:pt x="240" y="8"/>
                        </a:cubicBezTo>
                        <a:cubicBezTo>
                          <a:pt x="240" y="4"/>
                          <a:pt x="236" y="0"/>
                          <a:pt x="232" y="0"/>
                        </a:cubicBezTo>
                        <a:close/>
                        <a:moveTo>
                          <a:pt x="108" y="280"/>
                        </a:moveTo>
                        <a:cubicBezTo>
                          <a:pt x="44" y="280"/>
                          <a:pt x="44" y="280"/>
                          <a:pt x="44" y="280"/>
                        </a:cubicBezTo>
                        <a:cubicBezTo>
                          <a:pt x="28" y="280"/>
                          <a:pt x="28" y="280"/>
                          <a:pt x="28" y="280"/>
                        </a:cubicBezTo>
                        <a:cubicBezTo>
                          <a:pt x="28" y="264"/>
                          <a:pt x="28" y="264"/>
                          <a:pt x="28" y="264"/>
                        </a:cubicBezTo>
                        <a:cubicBezTo>
                          <a:pt x="28" y="200"/>
                          <a:pt x="28" y="200"/>
                          <a:pt x="28" y="200"/>
                        </a:cubicBezTo>
                        <a:cubicBezTo>
                          <a:pt x="44" y="200"/>
                          <a:pt x="44" y="200"/>
                          <a:pt x="44" y="200"/>
                        </a:cubicBezTo>
                        <a:cubicBezTo>
                          <a:pt x="44" y="264"/>
                          <a:pt x="44" y="264"/>
                          <a:pt x="44" y="264"/>
                        </a:cubicBezTo>
                        <a:cubicBezTo>
                          <a:pt x="108" y="264"/>
                          <a:pt x="108" y="264"/>
                          <a:pt x="108" y="264"/>
                        </a:cubicBezTo>
                        <a:lnTo>
                          <a:pt x="108" y="280"/>
                        </a:lnTo>
                        <a:close/>
                        <a:moveTo>
                          <a:pt x="108" y="208"/>
                        </a:moveTo>
                        <a:cubicBezTo>
                          <a:pt x="108" y="232"/>
                          <a:pt x="108" y="232"/>
                          <a:pt x="108" y="232"/>
                        </a:cubicBezTo>
                        <a:cubicBezTo>
                          <a:pt x="100" y="232"/>
                          <a:pt x="100" y="232"/>
                          <a:pt x="100" y="232"/>
                        </a:cubicBezTo>
                        <a:cubicBezTo>
                          <a:pt x="100" y="214"/>
                          <a:pt x="100" y="214"/>
                          <a:pt x="100" y="214"/>
                        </a:cubicBezTo>
                        <a:cubicBezTo>
                          <a:pt x="58" y="255"/>
                          <a:pt x="58" y="255"/>
                          <a:pt x="58" y="255"/>
                        </a:cubicBezTo>
                        <a:cubicBezTo>
                          <a:pt x="53" y="249"/>
                          <a:pt x="53" y="249"/>
                          <a:pt x="53" y="249"/>
                        </a:cubicBezTo>
                        <a:cubicBezTo>
                          <a:pt x="94" y="208"/>
                          <a:pt x="94" y="208"/>
                          <a:pt x="94" y="208"/>
                        </a:cubicBezTo>
                        <a:cubicBezTo>
                          <a:pt x="76" y="208"/>
                          <a:pt x="76" y="208"/>
                          <a:pt x="76" y="208"/>
                        </a:cubicBezTo>
                        <a:cubicBezTo>
                          <a:pt x="76" y="200"/>
                          <a:pt x="76" y="200"/>
                          <a:pt x="76" y="200"/>
                        </a:cubicBezTo>
                        <a:cubicBezTo>
                          <a:pt x="100" y="200"/>
                          <a:pt x="100" y="200"/>
                          <a:pt x="100" y="200"/>
                        </a:cubicBezTo>
                        <a:cubicBezTo>
                          <a:pt x="108" y="200"/>
                          <a:pt x="108" y="200"/>
                          <a:pt x="108" y="200"/>
                        </a:cubicBezTo>
                        <a:lnTo>
                          <a:pt x="108" y="208"/>
                        </a:lnTo>
                        <a:close/>
                        <a:moveTo>
                          <a:pt x="108" y="176"/>
                        </a:moveTo>
                        <a:cubicBezTo>
                          <a:pt x="28" y="176"/>
                          <a:pt x="28" y="176"/>
                          <a:pt x="28" y="176"/>
                        </a:cubicBezTo>
                        <a:cubicBezTo>
                          <a:pt x="28" y="160"/>
                          <a:pt x="28" y="160"/>
                          <a:pt x="28" y="160"/>
                        </a:cubicBezTo>
                        <a:cubicBezTo>
                          <a:pt x="108" y="160"/>
                          <a:pt x="108" y="160"/>
                          <a:pt x="108" y="160"/>
                        </a:cubicBezTo>
                        <a:lnTo>
                          <a:pt x="108" y="176"/>
                        </a:lnTo>
                        <a:close/>
                        <a:moveTo>
                          <a:pt x="108" y="144"/>
                        </a:moveTo>
                        <a:cubicBezTo>
                          <a:pt x="28" y="144"/>
                          <a:pt x="28" y="144"/>
                          <a:pt x="28" y="144"/>
                        </a:cubicBezTo>
                        <a:cubicBezTo>
                          <a:pt x="28" y="128"/>
                          <a:pt x="28" y="128"/>
                          <a:pt x="28" y="128"/>
                        </a:cubicBezTo>
                        <a:cubicBezTo>
                          <a:pt x="108" y="128"/>
                          <a:pt x="108" y="128"/>
                          <a:pt x="108" y="128"/>
                        </a:cubicBezTo>
                        <a:lnTo>
                          <a:pt x="108" y="144"/>
                        </a:lnTo>
                        <a:close/>
                        <a:moveTo>
                          <a:pt x="108" y="112"/>
                        </a:moveTo>
                        <a:cubicBezTo>
                          <a:pt x="28" y="112"/>
                          <a:pt x="28" y="112"/>
                          <a:pt x="28" y="112"/>
                        </a:cubicBezTo>
                        <a:cubicBezTo>
                          <a:pt x="28" y="96"/>
                          <a:pt x="28" y="96"/>
                          <a:pt x="28" y="96"/>
                        </a:cubicBezTo>
                        <a:cubicBezTo>
                          <a:pt x="108" y="96"/>
                          <a:pt x="108" y="96"/>
                          <a:pt x="108" y="96"/>
                        </a:cubicBezTo>
                        <a:lnTo>
                          <a:pt x="108" y="112"/>
                        </a:lnTo>
                        <a:close/>
                        <a:moveTo>
                          <a:pt x="128" y="132"/>
                        </a:moveTo>
                        <a:cubicBezTo>
                          <a:pt x="128" y="112"/>
                          <a:pt x="148" y="93"/>
                          <a:pt x="168" y="93"/>
                        </a:cubicBezTo>
                        <a:cubicBezTo>
                          <a:pt x="168" y="132"/>
                          <a:pt x="168" y="132"/>
                          <a:pt x="168" y="132"/>
                        </a:cubicBezTo>
                        <a:lnTo>
                          <a:pt x="128" y="132"/>
                        </a:lnTo>
                        <a:close/>
                        <a:moveTo>
                          <a:pt x="132" y="136"/>
                        </a:moveTo>
                        <a:cubicBezTo>
                          <a:pt x="172" y="136"/>
                          <a:pt x="172" y="136"/>
                          <a:pt x="172" y="136"/>
                        </a:cubicBezTo>
                        <a:cubicBezTo>
                          <a:pt x="172" y="97"/>
                          <a:pt x="172" y="97"/>
                          <a:pt x="172" y="97"/>
                        </a:cubicBezTo>
                        <a:cubicBezTo>
                          <a:pt x="196" y="97"/>
                          <a:pt x="212" y="115"/>
                          <a:pt x="212" y="137"/>
                        </a:cubicBezTo>
                        <a:cubicBezTo>
                          <a:pt x="212" y="159"/>
                          <a:pt x="194" y="177"/>
                          <a:pt x="172" y="177"/>
                        </a:cubicBezTo>
                        <a:cubicBezTo>
                          <a:pt x="150" y="177"/>
                          <a:pt x="132" y="159"/>
                          <a:pt x="132" y="137"/>
                        </a:cubicBezTo>
                        <a:cubicBezTo>
                          <a:pt x="132" y="137"/>
                          <a:pt x="132" y="136"/>
                          <a:pt x="132" y="136"/>
                        </a:cubicBezTo>
                        <a:close/>
                        <a:moveTo>
                          <a:pt x="212" y="280"/>
                        </a:moveTo>
                        <a:cubicBezTo>
                          <a:pt x="132" y="280"/>
                          <a:pt x="132" y="280"/>
                          <a:pt x="132" y="280"/>
                        </a:cubicBezTo>
                        <a:cubicBezTo>
                          <a:pt x="132" y="264"/>
                          <a:pt x="132" y="264"/>
                          <a:pt x="132" y="264"/>
                        </a:cubicBezTo>
                        <a:cubicBezTo>
                          <a:pt x="212" y="264"/>
                          <a:pt x="212" y="264"/>
                          <a:pt x="212" y="264"/>
                        </a:cubicBezTo>
                        <a:lnTo>
                          <a:pt x="212" y="280"/>
                        </a:lnTo>
                        <a:close/>
                        <a:moveTo>
                          <a:pt x="212" y="248"/>
                        </a:moveTo>
                        <a:cubicBezTo>
                          <a:pt x="132" y="248"/>
                          <a:pt x="132" y="248"/>
                          <a:pt x="132" y="248"/>
                        </a:cubicBezTo>
                        <a:cubicBezTo>
                          <a:pt x="132" y="232"/>
                          <a:pt x="132" y="232"/>
                          <a:pt x="132" y="232"/>
                        </a:cubicBezTo>
                        <a:cubicBezTo>
                          <a:pt x="212" y="232"/>
                          <a:pt x="212" y="232"/>
                          <a:pt x="212" y="232"/>
                        </a:cubicBezTo>
                        <a:lnTo>
                          <a:pt x="212" y="248"/>
                        </a:lnTo>
                        <a:close/>
                        <a:moveTo>
                          <a:pt x="212" y="216"/>
                        </a:moveTo>
                        <a:cubicBezTo>
                          <a:pt x="132" y="216"/>
                          <a:pt x="132" y="216"/>
                          <a:pt x="132" y="216"/>
                        </a:cubicBezTo>
                        <a:cubicBezTo>
                          <a:pt x="132" y="200"/>
                          <a:pt x="132" y="200"/>
                          <a:pt x="132" y="200"/>
                        </a:cubicBezTo>
                        <a:cubicBezTo>
                          <a:pt x="212" y="200"/>
                          <a:pt x="212" y="200"/>
                          <a:pt x="212" y="200"/>
                        </a:cubicBezTo>
                        <a:lnTo>
                          <a:pt x="212" y="216"/>
                        </a:lnTo>
                        <a:close/>
                        <a:moveTo>
                          <a:pt x="212" y="72"/>
                        </a:moveTo>
                        <a:cubicBezTo>
                          <a:pt x="132" y="72"/>
                          <a:pt x="132" y="72"/>
                          <a:pt x="132" y="72"/>
                        </a:cubicBezTo>
                        <a:cubicBezTo>
                          <a:pt x="132" y="56"/>
                          <a:pt x="132" y="56"/>
                          <a:pt x="132" y="56"/>
                        </a:cubicBezTo>
                        <a:cubicBezTo>
                          <a:pt x="212" y="56"/>
                          <a:pt x="212" y="56"/>
                          <a:pt x="212" y="56"/>
                        </a:cubicBezTo>
                        <a:lnTo>
                          <a:pt x="212" y="72"/>
                        </a:lnTo>
                        <a:close/>
                        <a:moveTo>
                          <a:pt x="212" y="40"/>
                        </a:moveTo>
                        <a:cubicBezTo>
                          <a:pt x="132" y="40"/>
                          <a:pt x="132" y="40"/>
                          <a:pt x="132" y="40"/>
                        </a:cubicBezTo>
                        <a:cubicBezTo>
                          <a:pt x="132" y="24"/>
                          <a:pt x="132" y="24"/>
                          <a:pt x="132" y="24"/>
                        </a:cubicBezTo>
                        <a:cubicBezTo>
                          <a:pt x="212" y="24"/>
                          <a:pt x="212" y="24"/>
                          <a:pt x="212" y="24"/>
                        </a:cubicBezTo>
                        <a:lnTo>
                          <a:pt x="21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sp>
                <p:nvSpPr>
                  <p:cNvPr id="1667" name="Freeform 7"/>
                  <p:cNvSpPr>
                    <a:spLocks/>
                  </p:cNvSpPr>
                  <p:nvPr/>
                </p:nvSpPr>
                <p:spPr bwMode="auto">
                  <a:xfrm>
                    <a:off x="-876300" y="2003425"/>
                    <a:ext cx="269875" cy="269875"/>
                  </a:xfrm>
                  <a:custGeom>
                    <a:avLst/>
                    <a:gdLst>
                      <a:gd name="T0" fmla="*/ 0 w 72"/>
                      <a:gd name="T1" fmla="*/ 72 h 72"/>
                      <a:gd name="T2" fmla="*/ 72 w 72"/>
                      <a:gd name="T3" fmla="*/ 0 h 72"/>
                      <a:gd name="T4" fmla="*/ 72 w 72"/>
                      <a:gd name="T5" fmla="*/ 64 h 72"/>
                      <a:gd name="T6" fmla="*/ 64 w 72"/>
                      <a:gd name="T7" fmla="*/ 72 h 72"/>
                      <a:gd name="T8" fmla="*/ 0 w 72"/>
                      <a:gd name="T9" fmla="*/ 72 h 72"/>
                    </a:gdLst>
                    <a:ahLst/>
                    <a:cxnLst>
                      <a:cxn ang="0">
                        <a:pos x="T0" y="T1"/>
                      </a:cxn>
                      <a:cxn ang="0">
                        <a:pos x="T2" y="T3"/>
                      </a:cxn>
                      <a:cxn ang="0">
                        <a:pos x="T4" y="T5"/>
                      </a:cxn>
                      <a:cxn ang="0">
                        <a:pos x="T6" y="T7"/>
                      </a:cxn>
                      <a:cxn ang="0">
                        <a:pos x="T8" y="T9"/>
                      </a:cxn>
                    </a:cxnLst>
                    <a:rect l="0" t="0" r="r" b="b"/>
                    <a:pathLst>
                      <a:path w="72" h="72">
                        <a:moveTo>
                          <a:pt x="0" y="72"/>
                        </a:moveTo>
                        <a:cubicBezTo>
                          <a:pt x="72" y="0"/>
                          <a:pt x="72" y="0"/>
                          <a:pt x="72" y="0"/>
                        </a:cubicBezTo>
                        <a:cubicBezTo>
                          <a:pt x="72" y="64"/>
                          <a:pt x="72" y="64"/>
                          <a:pt x="72" y="64"/>
                        </a:cubicBezTo>
                        <a:cubicBezTo>
                          <a:pt x="72" y="68"/>
                          <a:pt x="68" y="72"/>
                          <a:pt x="64" y="72"/>
                        </a:cubicBezTo>
                        <a:lnTo>
                          <a:pt x="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grpSp>
            <p:grpSp>
              <p:nvGrpSpPr>
                <p:cNvPr id="1660" name="Group 1659"/>
                <p:cNvGrpSpPr/>
                <p:nvPr/>
              </p:nvGrpSpPr>
              <p:grpSpPr>
                <a:xfrm>
                  <a:off x="5313857" y="7168629"/>
                  <a:ext cx="442595" cy="560463"/>
                  <a:chOff x="-876300" y="2003425"/>
                  <a:chExt cx="900113" cy="1139825"/>
                </a:xfrm>
                <a:solidFill>
                  <a:schemeClr val="bg1"/>
                </a:solidFill>
              </p:grpSpPr>
              <p:sp>
                <p:nvSpPr>
                  <p:cNvPr id="1664" name="Freeform 6"/>
                  <p:cNvSpPr>
                    <a:spLocks noEditPoints="1"/>
                  </p:cNvSpPr>
                  <p:nvPr/>
                </p:nvSpPr>
                <p:spPr bwMode="auto">
                  <a:xfrm>
                    <a:off x="-876300" y="2003425"/>
                    <a:ext cx="900113" cy="1139825"/>
                  </a:xfrm>
                  <a:custGeom>
                    <a:avLst/>
                    <a:gdLst>
                      <a:gd name="T0" fmla="*/ 80 w 240"/>
                      <a:gd name="T1" fmla="*/ 0 h 304"/>
                      <a:gd name="T2" fmla="*/ 64 w 240"/>
                      <a:gd name="T3" fmla="*/ 80 h 304"/>
                      <a:gd name="T4" fmla="*/ 0 w 240"/>
                      <a:gd name="T5" fmla="*/ 296 h 304"/>
                      <a:gd name="T6" fmla="*/ 232 w 240"/>
                      <a:gd name="T7" fmla="*/ 304 h 304"/>
                      <a:gd name="T8" fmla="*/ 240 w 240"/>
                      <a:gd name="T9" fmla="*/ 8 h 304"/>
                      <a:gd name="T10" fmla="*/ 108 w 240"/>
                      <a:gd name="T11" fmla="*/ 280 h 304"/>
                      <a:gd name="T12" fmla="*/ 28 w 240"/>
                      <a:gd name="T13" fmla="*/ 280 h 304"/>
                      <a:gd name="T14" fmla="*/ 28 w 240"/>
                      <a:gd name="T15" fmla="*/ 200 h 304"/>
                      <a:gd name="T16" fmla="*/ 44 w 240"/>
                      <a:gd name="T17" fmla="*/ 264 h 304"/>
                      <a:gd name="T18" fmla="*/ 108 w 240"/>
                      <a:gd name="T19" fmla="*/ 280 h 304"/>
                      <a:gd name="T20" fmla="*/ 108 w 240"/>
                      <a:gd name="T21" fmla="*/ 232 h 304"/>
                      <a:gd name="T22" fmla="*/ 100 w 240"/>
                      <a:gd name="T23" fmla="*/ 214 h 304"/>
                      <a:gd name="T24" fmla="*/ 53 w 240"/>
                      <a:gd name="T25" fmla="*/ 249 h 304"/>
                      <a:gd name="T26" fmla="*/ 76 w 240"/>
                      <a:gd name="T27" fmla="*/ 208 h 304"/>
                      <a:gd name="T28" fmla="*/ 100 w 240"/>
                      <a:gd name="T29" fmla="*/ 200 h 304"/>
                      <a:gd name="T30" fmla="*/ 108 w 240"/>
                      <a:gd name="T31" fmla="*/ 208 h 304"/>
                      <a:gd name="T32" fmla="*/ 28 w 240"/>
                      <a:gd name="T33" fmla="*/ 176 h 304"/>
                      <a:gd name="T34" fmla="*/ 108 w 240"/>
                      <a:gd name="T35" fmla="*/ 160 h 304"/>
                      <a:gd name="T36" fmla="*/ 108 w 240"/>
                      <a:gd name="T37" fmla="*/ 144 h 304"/>
                      <a:gd name="T38" fmla="*/ 28 w 240"/>
                      <a:gd name="T39" fmla="*/ 128 h 304"/>
                      <a:gd name="T40" fmla="*/ 108 w 240"/>
                      <a:gd name="T41" fmla="*/ 144 h 304"/>
                      <a:gd name="T42" fmla="*/ 28 w 240"/>
                      <a:gd name="T43" fmla="*/ 112 h 304"/>
                      <a:gd name="T44" fmla="*/ 108 w 240"/>
                      <a:gd name="T45" fmla="*/ 96 h 304"/>
                      <a:gd name="T46" fmla="*/ 128 w 240"/>
                      <a:gd name="T47" fmla="*/ 132 h 304"/>
                      <a:gd name="T48" fmla="*/ 168 w 240"/>
                      <a:gd name="T49" fmla="*/ 132 h 304"/>
                      <a:gd name="T50" fmla="*/ 132 w 240"/>
                      <a:gd name="T51" fmla="*/ 136 h 304"/>
                      <a:gd name="T52" fmla="*/ 172 w 240"/>
                      <a:gd name="T53" fmla="*/ 97 h 304"/>
                      <a:gd name="T54" fmla="*/ 172 w 240"/>
                      <a:gd name="T55" fmla="*/ 177 h 304"/>
                      <a:gd name="T56" fmla="*/ 132 w 240"/>
                      <a:gd name="T57" fmla="*/ 136 h 304"/>
                      <a:gd name="T58" fmla="*/ 132 w 240"/>
                      <a:gd name="T59" fmla="*/ 280 h 304"/>
                      <a:gd name="T60" fmla="*/ 212 w 240"/>
                      <a:gd name="T61" fmla="*/ 264 h 304"/>
                      <a:gd name="T62" fmla="*/ 212 w 240"/>
                      <a:gd name="T63" fmla="*/ 248 h 304"/>
                      <a:gd name="T64" fmla="*/ 132 w 240"/>
                      <a:gd name="T65" fmla="*/ 232 h 304"/>
                      <a:gd name="T66" fmla="*/ 212 w 240"/>
                      <a:gd name="T67" fmla="*/ 248 h 304"/>
                      <a:gd name="T68" fmla="*/ 132 w 240"/>
                      <a:gd name="T69" fmla="*/ 216 h 304"/>
                      <a:gd name="T70" fmla="*/ 212 w 240"/>
                      <a:gd name="T71" fmla="*/ 200 h 304"/>
                      <a:gd name="T72" fmla="*/ 212 w 240"/>
                      <a:gd name="T73" fmla="*/ 72 h 304"/>
                      <a:gd name="T74" fmla="*/ 132 w 240"/>
                      <a:gd name="T75" fmla="*/ 56 h 304"/>
                      <a:gd name="T76" fmla="*/ 212 w 240"/>
                      <a:gd name="T77" fmla="*/ 72 h 304"/>
                      <a:gd name="T78" fmla="*/ 132 w 240"/>
                      <a:gd name="T79" fmla="*/ 40 h 304"/>
                      <a:gd name="T80" fmla="*/ 212 w 240"/>
                      <a:gd name="T81" fmla="*/ 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304">
                        <a:moveTo>
                          <a:pt x="232" y="0"/>
                        </a:moveTo>
                        <a:cubicBezTo>
                          <a:pt x="80" y="0"/>
                          <a:pt x="80" y="0"/>
                          <a:pt x="80" y="0"/>
                        </a:cubicBezTo>
                        <a:cubicBezTo>
                          <a:pt x="80" y="64"/>
                          <a:pt x="80" y="64"/>
                          <a:pt x="80" y="64"/>
                        </a:cubicBezTo>
                        <a:cubicBezTo>
                          <a:pt x="80" y="73"/>
                          <a:pt x="72" y="80"/>
                          <a:pt x="64" y="80"/>
                        </a:cubicBezTo>
                        <a:cubicBezTo>
                          <a:pt x="0" y="80"/>
                          <a:pt x="0" y="80"/>
                          <a:pt x="0" y="80"/>
                        </a:cubicBezTo>
                        <a:cubicBezTo>
                          <a:pt x="0" y="296"/>
                          <a:pt x="0" y="296"/>
                          <a:pt x="0" y="296"/>
                        </a:cubicBezTo>
                        <a:cubicBezTo>
                          <a:pt x="0" y="300"/>
                          <a:pt x="3" y="304"/>
                          <a:pt x="8" y="304"/>
                        </a:cubicBezTo>
                        <a:cubicBezTo>
                          <a:pt x="232" y="304"/>
                          <a:pt x="232" y="304"/>
                          <a:pt x="232" y="304"/>
                        </a:cubicBezTo>
                        <a:cubicBezTo>
                          <a:pt x="236" y="304"/>
                          <a:pt x="240" y="300"/>
                          <a:pt x="240" y="296"/>
                        </a:cubicBezTo>
                        <a:cubicBezTo>
                          <a:pt x="240" y="8"/>
                          <a:pt x="240" y="8"/>
                          <a:pt x="240" y="8"/>
                        </a:cubicBezTo>
                        <a:cubicBezTo>
                          <a:pt x="240" y="4"/>
                          <a:pt x="236" y="0"/>
                          <a:pt x="232" y="0"/>
                        </a:cubicBezTo>
                        <a:close/>
                        <a:moveTo>
                          <a:pt x="108" y="280"/>
                        </a:moveTo>
                        <a:cubicBezTo>
                          <a:pt x="44" y="280"/>
                          <a:pt x="44" y="280"/>
                          <a:pt x="44" y="280"/>
                        </a:cubicBezTo>
                        <a:cubicBezTo>
                          <a:pt x="28" y="280"/>
                          <a:pt x="28" y="280"/>
                          <a:pt x="28" y="280"/>
                        </a:cubicBezTo>
                        <a:cubicBezTo>
                          <a:pt x="28" y="264"/>
                          <a:pt x="28" y="264"/>
                          <a:pt x="28" y="264"/>
                        </a:cubicBezTo>
                        <a:cubicBezTo>
                          <a:pt x="28" y="200"/>
                          <a:pt x="28" y="200"/>
                          <a:pt x="28" y="200"/>
                        </a:cubicBezTo>
                        <a:cubicBezTo>
                          <a:pt x="44" y="200"/>
                          <a:pt x="44" y="200"/>
                          <a:pt x="44" y="200"/>
                        </a:cubicBezTo>
                        <a:cubicBezTo>
                          <a:pt x="44" y="264"/>
                          <a:pt x="44" y="264"/>
                          <a:pt x="44" y="264"/>
                        </a:cubicBezTo>
                        <a:cubicBezTo>
                          <a:pt x="108" y="264"/>
                          <a:pt x="108" y="264"/>
                          <a:pt x="108" y="264"/>
                        </a:cubicBezTo>
                        <a:lnTo>
                          <a:pt x="108" y="280"/>
                        </a:lnTo>
                        <a:close/>
                        <a:moveTo>
                          <a:pt x="108" y="208"/>
                        </a:moveTo>
                        <a:cubicBezTo>
                          <a:pt x="108" y="232"/>
                          <a:pt x="108" y="232"/>
                          <a:pt x="108" y="232"/>
                        </a:cubicBezTo>
                        <a:cubicBezTo>
                          <a:pt x="100" y="232"/>
                          <a:pt x="100" y="232"/>
                          <a:pt x="100" y="232"/>
                        </a:cubicBezTo>
                        <a:cubicBezTo>
                          <a:pt x="100" y="214"/>
                          <a:pt x="100" y="214"/>
                          <a:pt x="100" y="214"/>
                        </a:cubicBezTo>
                        <a:cubicBezTo>
                          <a:pt x="58" y="255"/>
                          <a:pt x="58" y="255"/>
                          <a:pt x="58" y="255"/>
                        </a:cubicBezTo>
                        <a:cubicBezTo>
                          <a:pt x="53" y="249"/>
                          <a:pt x="53" y="249"/>
                          <a:pt x="53" y="249"/>
                        </a:cubicBezTo>
                        <a:cubicBezTo>
                          <a:pt x="94" y="208"/>
                          <a:pt x="94" y="208"/>
                          <a:pt x="94" y="208"/>
                        </a:cubicBezTo>
                        <a:cubicBezTo>
                          <a:pt x="76" y="208"/>
                          <a:pt x="76" y="208"/>
                          <a:pt x="76" y="208"/>
                        </a:cubicBezTo>
                        <a:cubicBezTo>
                          <a:pt x="76" y="200"/>
                          <a:pt x="76" y="200"/>
                          <a:pt x="76" y="200"/>
                        </a:cubicBezTo>
                        <a:cubicBezTo>
                          <a:pt x="100" y="200"/>
                          <a:pt x="100" y="200"/>
                          <a:pt x="100" y="200"/>
                        </a:cubicBezTo>
                        <a:cubicBezTo>
                          <a:pt x="108" y="200"/>
                          <a:pt x="108" y="200"/>
                          <a:pt x="108" y="200"/>
                        </a:cubicBezTo>
                        <a:lnTo>
                          <a:pt x="108" y="208"/>
                        </a:lnTo>
                        <a:close/>
                        <a:moveTo>
                          <a:pt x="108" y="176"/>
                        </a:moveTo>
                        <a:cubicBezTo>
                          <a:pt x="28" y="176"/>
                          <a:pt x="28" y="176"/>
                          <a:pt x="28" y="176"/>
                        </a:cubicBezTo>
                        <a:cubicBezTo>
                          <a:pt x="28" y="160"/>
                          <a:pt x="28" y="160"/>
                          <a:pt x="28" y="160"/>
                        </a:cubicBezTo>
                        <a:cubicBezTo>
                          <a:pt x="108" y="160"/>
                          <a:pt x="108" y="160"/>
                          <a:pt x="108" y="160"/>
                        </a:cubicBezTo>
                        <a:lnTo>
                          <a:pt x="108" y="176"/>
                        </a:lnTo>
                        <a:close/>
                        <a:moveTo>
                          <a:pt x="108" y="144"/>
                        </a:moveTo>
                        <a:cubicBezTo>
                          <a:pt x="28" y="144"/>
                          <a:pt x="28" y="144"/>
                          <a:pt x="28" y="144"/>
                        </a:cubicBezTo>
                        <a:cubicBezTo>
                          <a:pt x="28" y="128"/>
                          <a:pt x="28" y="128"/>
                          <a:pt x="28" y="128"/>
                        </a:cubicBezTo>
                        <a:cubicBezTo>
                          <a:pt x="108" y="128"/>
                          <a:pt x="108" y="128"/>
                          <a:pt x="108" y="128"/>
                        </a:cubicBezTo>
                        <a:lnTo>
                          <a:pt x="108" y="144"/>
                        </a:lnTo>
                        <a:close/>
                        <a:moveTo>
                          <a:pt x="108" y="112"/>
                        </a:moveTo>
                        <a:cubicBezTo>
                          <a:pt x="28" y="112"/>
                          <a:pt x="28" y="112"/>
                          <a:pt x="28" y="112"/>
                        </a:cubicBezTo>
                        <a:cubicBezTo>
                          <a:pt x="28" y="96"/>
                          <a:pt x="28" y="96"/>
                          <a:pt x="28" y="96"/>
                        </a:cubicBezTo>
                        <a:cubicBezTo>
                          <a:pt x="108" y="96"/>
                          <a:pt x="108" y="96"/>
                          <a:pt x="108" y="96"/>
                        </a:cubicBezTo>
                        <a:lnTo>
                          <a:pt x="108" y="112"/>
                        </a:lnTo>
                        <a:close/>
                        <a:moveTo>
                          <a:pt x="128" y="132"/>
                        </a:moveTo>
                        <a:cubicBezTo>
                          <a:pt x="128" y="112"/>
                          <a:pt x="148" y="93"/>
                          <a:pt x="168" y="93"/>
                        </a:cubicBezTo>
                        <a:cubicBezTo>
                          <a:pt x="168" y="132"/>
                          <a:pt x="168" y="132"/>
                          <a:pt x="168" y="132"/>
                        </a:cubicBezTo>
                        <a:lnTo>
                          <a:pt x="128" y="132"/>
                        </a:lnTo>
                        <a:close/>
                        <a:moveTo>
                          <a:pt x="132" y="136"/>
                        </a:moveTo>
                        <a:cubicBezTo>
                          <a:pt x="172" y="136"/>
                          <a:pt x="172" y="136"/>
                          <a:pt x="172" y="136"/>
                        </a:cubicBezTo>
                        <a:cubicBezTo>
                          <a:pt x="172" y="97"/>
                          <a:pt x="172" y="97"/>
                          <a:pt x="172" y="97"/>
                        </a:cubicBezTo>
                        <a:cubicBezTo>
                          <a:pt x="196" y="97"/>
                          <a:pt x="212" y="115"/>
                          <a:pt x="212" y="137"/>
                        </a:cubicBezTo>
                        <a:cubicBezTo>
                          <a:pt x="212" y="159"/>
                          <a:pt x="194" y="177"/>
                          <a:pt x="172" y="177"/>
                        </a:cubicBezTo>
                        <a:cubicBezTo>
                          <a:pt x="150" y="177"/>
                          <a:pt x="132" y="159"/>
                          <a:pt x="132" y="137"/>
                        </a:cubicBezTo>
                        <a:cubicBezTo>
                          <a:pt x="132" y="137"/>
                          <a:pt x="132" y="136"/>
                          <a:pt x="132" y="136"/>
                        </a:cubicBezTo>
                        <a:close/>
                        <a:moveTo>
                          <a:pt x="212" y="280"/>
                        </a:moveTo>
                        <a:cubicBezTo>
                          <a:pt x="132" y="280"/>
                          <a:pt x="132" y="280"/>
                          <a:pt x="132" y="280"/>
                        </a:cubicBezTo>
                        <a:cubicBezTo>
                          <a:pt x="132" y="264"/>
                          <a:pt x="132" y="264"/>
                          <a:pt x="132" y="264"/>
                        </a:cubicBezTo>
                        <a:cubicBezTo>
                          <a:pt x="212" y="264"/>
                          <a:pt x="212" y="264"/>
                          <a:pt x="212" y="264"/>
                        </a:cubicBezTo>
                        <a:lnTo>
                          <a:pt x="212" y="280"/>
                        </a:lnTo>
                        <a:close/>
                        <a:moveTo>
                          <a:pt x="212" y="248"/>
                        </a:moveTo>
                        <a:cubicBezTo>
                          <a:pt x="132" y="248"/>
                          <a:pt x="132" y="248"/>
                          <a:pt x="132" y="248"/>
                        </a:cubicBezTo>
                        <a:cubicBezTo>
                          <a:pt x="132" y="232"/>
                          <a:pt x="132" y="232"/>
                          <a:pt x="132" y="232"/>
                        </a:cubicBezTo>
                        <a:cubicBezTo>
                          <a:pt x="212" y="232"/>
                          <a:pt x="212" y="232"/>
                          <a:pt x="212" y="232"/>
                        </a:cubicBezTo>
                        <a:lnTo>
                          <a:pt x="212" y="248"/>
                        </a:lnTo>
                        <a:close/>
                        <a:moveTo>
                          <a:pt x="212" y="216"/>
                        </a:moveTo>
                        <a:cubicBezTo>
                          <a:pt x="132" y="216"/>
                          <a:pt x="132" y="216"/>
                          <a:pt x="132" y="216"/>
                        </a:cubicBezTo>
                        <a:cubicBezTo>
                          <a:pt x="132" y="200"/>
                          <a:pt x="132" y="200"/>
                          <a:pt x="132" y="200"/>
                        </a:cubicBezTo>
                        <a:cubicBezTo>
                          <a:pt x="212" y="200"/>
                          <a:pt x="212" y="200"/>
                          <a:pt x="212" y="200"/>
                        </a:cubicBezTo>
                        <a:lnTo>
                          <a:pt x="212" y="216"/>
                        </a:lnTo>
                        <a:close/>
                        <a:moveTo>
                          <a:pt x="212" y="72"/>
                        </a:moveTo>
                        <a:cubicBezTo>
                          <a:pt x="132" y="72"/>
                          <a:pt x="132" y="72"/>
                          <a:pt x="132" y="72"/>
                        </a:cubicBezTo>
                        <a:cubicBezTo>
                          <a:pt x="132" y="56"/>
                          <a:pt x="132" y="56"/>
                          <a:pt x="132" y="56"/>
                        </a:cubicBezTo>
                        <a:cubicBezTo>
                          <a:pt x="212" y="56"/>
                          <a:pt x="212" y="56"/>
                          <a:pt x="212" y="56"/>
                        </a:cubicBezTo>
                        <a:lnTo>
                          <a:pt x="212" y="72"/>
                        </a:lnTo>
                        <a:close/>
                        <a:moveTo>
                          <a:pt x="212" y="40"/>
                        </a:moveTo>
                        <a:cubicBezTo>
                          <a:pt x="132" y="40"/>
                          <a:pt x="132" y="40"/>
                          <a:pt x="132" y="40"/>
                        </a:cubicBezTo>
                        <a:cubicBezTo>
                          <a:pt x="132" y="24"/>
                          <a:pt x="132" y="24"/>
                          <a:pt x="132" y="24"/>
                        </a:cubicBezTo>
                        <a:cubicBezTo>
                          <a:pt x="212" y="24"/>
                          <a:pt x="212" y="24"/>
                          <a:pt x="212" y="24"/>
                        </a:cubicBezTo>
                        <a:lnTo>
                          <a:pt x="21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sp>
                <p:nvSpPr>
                  <p:cNvPr id="1665" name="Freeform 7"/>
                  <p:cNvSpPr>
                    <a:spLocks/>
                  </p:cNvSpPr>
                  <p:nvPr/>
                </p:nvSpPr>
                <p:spPr bwMode="auto">
                  <a:xfrm>
                    <a:off x="-876300" y="2003425"/>
                    <a:ext cx="269875" cy="269875"/>
                  </a:xfrm>
                  <a:custGeom>
                    <a:avLst/>
                    <a:gdLst>
                      <a:gd name="T0" fmla="*/ 0 w 72"/>
                      <a:gd name="T1" fmla="*/ 72 h 72"/>
                      <a:gd name="T2" fmla="*/ 72 w 72"/>
                      <a:gd name="T3" fmla="*/ 0 h 72"/>
                      <a:gd name="T4" fmla="*/ 72 w 72"/>
                      <a:gd name="T5" fmla="*/ 64 h 72"/>
                      <a:gd name="T6" fmla="*/ 64 w 72"/>
                      <a:gd name="T7" fmla="*/ 72 h 72"/>
                      <a:gd name="T8" fmla="*/ 0 w 72"/>
                      <a:gd name="T9" fmla="*/ 72 h 72"/>
                    </a:gdLst>
                    <a:ahLst/>
                    <a:cxnLst>
                      <a:cxn ang="0">
                        <a:pos x="T0" y="T1"/>
                      </a:cxn>
                      <a:cxn ang="0">
                        <a:pos x="T2" y="T3"/>
                      </a:cxn>
                      <a:cxn ang="0">
                        <a:pos x="T4" y="T5"/>
                      </a:cxn>
                      <a:cxn ang="0">
                        <a:pos x="T6" y="T7"/>
                      </a:cxn>
                      <a:cxn ang="0">
                        <a:pos x="T8" y="T9"/>
                      </a:cxn>
                    </a:cxnLst>
                    <a:rect l="0" t="0" r="r" b="b"/>
                    <a:pathLst>
                      <a:path w="72" h="72">
                        <a:moveTo>
                          <a:pt x="0" y="72"/>
                        </a:moveTo>
                        <a:cubicBezTo>
                          <a:pt x="72" y="0"/>
                          <a:pt x="72" y="0"/>
                          <a:pt x="72" y="0"/>
                        </a:cubicBezTo>
                        <a:cubicBezTo>
                          <a:pt x="72" y="64"/>
                          <a:pt x="72" y="64"/>
                          <a:pt x="72" y="64"/>
                        </a:cubicBezTo>
                        <a:cubicBezTo>
                          <a:pt x="72" y="68"/>
                          <a:pt x="68" y="72"/>
                          <a:pt x="64" y="72"/>
                        </a:cubicBezTo>
                        <a:lnTo>
                          <a:pt x="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grpSp>
            <p:grpSp>
              <p:nvGrpSpPr>
                <p:cNvPr id="1661" name="Group 1660"/>
                <p:cNvGrpSpPr/>
                <p:nvPr/>
              </p:nvGrpSpPr>
              <p:grpSpPr>
                <a:xfrm>
                  <a:off x="5947318" y="7168629"/>
                  <a:ext cx="442595" cy="560463"/>
                  <a:chOff x="-876300" y="2003425"/>
                  <a:chExt cx="900113" cy="1139825"/>
                </a:xfrm>
                <a:solidFill>
                  <a:schemeClr val="bg1"/>
                </a:solidFill>
              </p:grpSpPr>
              <p:sp>
                <p:nvSpPr>
                  <p:cNvPr id="1662" name="Freeform 6"/>
                  <p:cNvSpPr>
                    <a:spLocks noEditPoints="1"/>
                  </p:cNvSpPr>
                  <p:nvPr/>
                </p:nvSpPr>
                <p:spPr bwMode="auto">
                  <a:xfrm>
                    <a:off x="-876300" y="2003425"/>
                    <a:ext cx="900113" cy="1139825"/>
                  </a:xfrm>
                  <a:custGeom>
                    <a:avLst/>
                    <a:gdLst>
                      <a:gd name="T0" fmla="*/ 80 w 240"/>
                      <a:gd name="T1" fmla="*/ 0 h 304"/>
                      <a:gd name="T2" fmla="*/ 64 w 240"/>
                      <a:gd name="T3" fmla="*/ 80 h 304"/>
                      <a:gd name="T4" fmla="*/ 0 w 240"/>
                      <a:gd name="T5" fmla="*/ 296 h 304"/>
                      <a:gd name="T6" fmla="*/ 232 w 240"/>
                      <a:gd name="T7" fmla="*/ 304 h 304"/>
                      <a:gd name="T8" fmla="*/ 240 w 240"/>
                      <a:gd name="T9" fmla="*/ 8 h 304"/>
                      <a:gd name="T10" fmla="*/ 108 w 240"/>
                      <a:gd name="T11" fmla="*/ 280 h 304"/>
                      <a:gd name="T12" fmla="*/ 28 w 240"/>
                      <a:gd name="T13" fmla="*/ 280 h 304"/>
                      <a:gd name="T14" fmla="*/ 28 w 240"/>
                      <a:gd name="T15" fmla="*/ 200 h 304"/>
                      <a:gd name="T16" fmla="*/ 44 w 240"/>
                      <a:gd name="T17" fmla="*/ 264 h 304"/>
                      <a:gd name="T18" fmla="*/ 108 w 240"/>
                      <a:gd name="T19" fmla="*/ 280 h 304"/>
                      <a:gd name="T20" fmla="*/ 108 w 240"/>
                      <a:gd name="T21" fmla="*/ 232 h 304"/>
                      <a:gd name="T22" fmla="*/ 100 w 240"/>
                      <a:gd name="T23" fmla="*/ 214 h 304"/>
                      <a:gd name="T24" fmla="*/ 53 w 240"/>
                      <a:gd name="T25" fmla="*/ 249 h 304"/>
                      <a:gd name="T26" fmla="*/ 76 w 240"/>
                      <a:gd name="T27" fmla="*/ 208 h 304"/>
                      <a:gd name="T28" fmla="*/ 100 w 240"/>
                      <a:gd name="T29" fmla="*/ 200 h 304"/>
                      <a:gd name="T30" fmla="*/ 108 w 240"/>
                      <a:gd name="T31" fmla="*/ 208 h 304"/>
                      <a:gd name="T32" fmla="*/ 28 w 240"/>
                      <a:gd name="T33" fmla="*/ 176 h 304"/>
                      <a:gd name="T34" fmla="*/ 108 w 240"/>
                      <a:gd name="T35" fmla="*/ 160 h 304"/>
                      <a:gd name="T36" fmla="*/ 108 w 240"/>
                      <a:gd name="T37" fmla="*/ 144 h 304"/>
                      <a:gd name="T38" fmla="*/ 28 w 240"/>
                      <a:gd name="T39" fmla="*/ 128 h 304"/>
                      <a:gd name="T40" fmla="*/ 108 w 240"/>
                      <a:gd name="T41" fmla="*/ 144 h 304"/>
                      <a:gd name="T42" fmla="*/ 28 w 240"/>
                      <a:gd name="T43" fmla="*/ 112 h 304"/>
                      <a:gd name="T44" fmla="*/ 108 w 240"/>
                      <a:gd name="T45" fmla="*/ 96 h 304"/>
                      <a:gd name="T46" fmla="*/ 128 w 240"/>
                      <a:gd name="T47" fmla="*/ 132 h 304"/>
                      <a:gd name="T48" fmla="*/ 168 w 240"/>
                      <a:gd name="T49" fmla="*/ 132 h 304"/>
                      <a:gd name="T50" fmla="*/ 132 w 240"/>
                      <a:gd name="T51" fmla="*/ 136 h 304"/>
                      <a:gd name="T52" fmla="*/ 172 w 240"/>
                      <a:gd name="T53" fmla="*/ 97 h 304"/>
                      <a:gd name="T54" fmla="*/ 172 w 240"/>
                      <a:gd name="T55" fmla="*/ 177 h 304"/>
                      <a:gd name="T56" fmla="*/ 132 w 240"/>
                      <a:gd name="T57" fmla="*/ 136 h 304"/>
                      <a:gd name="T58" fmla="*/ 132 w 240"/>
                      <a:gd name="T59" fmla="*/ 280 h 304"/>
                      <a:gd name="T60" fmla="*/ 212 w 240"/>
                      <a:gd name="T61" fmla="*/ 264 h 304"/>
                      <a:gd name="T62" fmla="*/ 212 w 240"/>
                      <a:gd name="T63" fmla="*/ 248 h 304"/>
                      <a:gd name="T64" fmla="*/ 132 w 240"/>
                      <a:gd name="T65" fmla="*/ 232 h 304"/>
                      <a:gd name="T66" fmla="*/ 212 w 240"/>
                      <a:gd name="T67" fmla="*/ 248 h 304"/>
                      <a:gd name="T68" fmla="*/ 132 w 240"/>
                      <a:gd name="T69" fmla="*/ 216 h 304"/>
                      <a:gd name="T70" fmla="*/ 212 w 240"/>
                      <a:gd name="T71" fmla="*/ 200 h 304"/>
                      <a:gd name="T72" fmla="*/ 212 w 240"/>
                      <a:gd name="T73" fmla="*/ 72 h 304"/>
                      <a:gd name="T74" fmla="*/ 132 w 240"/>
                      <a:gd name="T75" fmla="*/ 56 h 304"/>
                      <a:gd name="T76" fmla="*/ 212 w 240"/>
                      <a:gd name="T77" fmla="*/ 72 h 304"/>
                      <a:gd name="T78" fmla="*/ 132 w 240"/>
                      <a:gd name="T79" fmla="*/ 40 h 304"/>
                      <a:gd name="T80" fmla="*/ 212 w 240"/>
                      <a:gd name="T81" fmla="*/ 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304">
                        <a:moveTo>
                          <a:pt x="232" y="0"/>
                        </a:moveTo>
                        <a:cubicBezTo>
                          <a:pt x="80" y="0"/>
                          <a:pt x="80" y="0"/>
                          <a:pt x="80" y="0"/>
                        </a:cubicBezTo>
                        <a:cubicBezTo>
                          <a:pt x="80" y="64"/>
                          <a:pt x="80" y="64"/>
                          <a:pt x="80" y="64"/>
                        </a:cubicBezTo>
                        <a:cubicBezTo>
                          <a:pt x="80" y="73"/>
                          <a:pt x="72" y="80"/>
                          <a:pt x="64" y="80"/>
                        </a:cubicBezTo>
                        <a:cubicBezTo>
                          <a:pt x="0" y="80"/>
                          <a:pt x="0" y="80"/>
                          <a:pt x="0" y="80"/>
                        </a:cubicBezTo>
                        <a:cubicBezTo>
                          <a:pt x="0" y="296"/>
                          <a:pt x="0" y="296"/>
                          <a:pt x="0" y="296"/>
                        </a:cubicBezTo>
                        <a:cubicBezTo>
                          <a:pt x="0" y="300"/>
                          <a:pt x="3" y="304"/>
                          <a:pt x="8" y="304"/>
                        </a:cubicBezTo>
                        <a:cubicBezTo>
                          <a:pt x="232" y="304"/>
                          <a:pt x="232" y="304"/>
                          <a:pt x="232" y="304"/>
                        </a:cubicBezTo>
                        <a:cubicBezTo>
                          <a:pt x="236" y="304"/>
                          <a:pt x="240" y="300"/>
                          <a:pt x="240" y="296"/>
                        </a:cubicBezTo>
                        <a:cubicBezTo>
                          <a:pt x="240" y="8"/>
                          <a:pt x="240" y="8"/>
                          <a:pt x="240" y="8"/>
                        </a:cubicBezTo>
                        <a:cubicBezTo>
                          <a:pt x="240" y="4"/>
                          <a:pt x="236" y="0"/>
                          <a:pt x="232" y="0"/>
                        </a:cubicBezTo>
                        <a:close/>
                        <a:moveTo>
                          <a:pt x="108" y="280"/>
                        </a:moveTo>
                        <a:cubicBezTo>
                          <a:pt x="44" y="280"/>
                          <a:pt x="44" y="280"/>
                          <a:pt x="44" y="280"/>
                        </a:cubicBezTo>
                        <a:cubicBezTo>
                          <a:pt x="28" y="280"/>
                          <a:pt x="28" y="280"/>
                          <a:pt x="28" y="280"/>
                        </a:cubicBezTo>
                        <a:cubicBezTo>
                          <a:pt x="28" y="264"/>
                          <a:pt x="28" y="264"/>
                          <a:pt x="28" y="264"/>
                        </a:cubicBezTo>
                        <a:cubicBezTo>
                          <a:pt x="28" y="200"/>
                          <a:pt x="28" y="200"/>
                          <a:pt x="28" y="200"/>
                        </a:cubicBezTo>
                        <a:cubicBezTo>
                          <a:pt x="44" y="200"/>
                          <a:pt x="44" y="200"/>
                          <a:pt x="44" y="200"/>
                        </a:cubicBezTo>
                        <a:cubicBezTo>
                          <a:pt x="44" y="264"/>
                          <a:pt x="44" y="264"/>
                          <a:pt x="44" y="264"/>
                        </a:cubicBezTo>
                        <a:cubicBezTo>
                          <a:pt x="108" y="264"/>
                          <a:pt x="108" y="264"/>
                          <a:pt x="108" y="264"/>
                        </a:cubicBezTo>
                        <a:lnTo>
                          <a:pt x="108" y="280"/>
                        </a:lnTo>
                        <a:close/>
                        <a:moveTo>
                          <a:pt x="108" y="208"/>
                        </a:moveTo>
                        <a:cubicBezTo>
                          <a:pt x="108" y="232"/>
                          <a:pt x="108" y="232"/>
                          <a:pt x="108" y="232"/>
                        </a:cubicBezTo>
                        <a:cubicBezTo>
                          <a:pt x="100" y="232"/>
                          <a:pt x="100" y="232"/>
                          <a:pt x="100" y="232"/>
                        </a:cubicBezTo>
                        <a:cubicBezTo>
                          <a:pt x="100" y="214"/>
                          <a:pt x="100" y="214"/>
                          <a:pt x="100" y="214"/>
                        </a:cubicBezTo>
                        <a:cubicBezTo>
                          <a:pt x="58" y="255"/>
                          <a:pt x="58" y="255"/>
                          <a:pt x="58" y="255"/>
                        </a:cubicBezTo>
                        <a:cubicBezTo>
                          <a:pt x="53" y="249"/>
                          <a:pt x="53" y="249"/>
                          <a:pt x="53" y="249"/>
                        </a:cubicBezTo>
                        <a:cubicBezTo>
                          <a:pt x="94" y="208"/>
                          <a:pt x="94" y="208"/>
                          <a:pt x="94" y="208"/>
                        </a:cubicBezTo>
                        <a:cubicBezTo>
                          <a:pt x="76" y="208"/>
                          <a:pt x="76" y="208"/>
                          <a:pt x="76" y="208"/>
                        </a:cubicBezTo>
                        <a:cubicBezTo>
                          <a:pt x="76" y="200"/>
                          <a:pt x="76" y="200"/>
                          <a:pt x="76" y="200"/>
                        </a:cubicBezTo>
                        <a:cubicBezTo>
                          <a:pt x="100" y="200"/>
                          <a:pt x="100" y="200"/>
                          <a:pt x="100" y="200"/>
                        </a:cubicBezTo>
                        <a:cubicBezTo>
                          <a:pt x="108" y="200"/>
                          <a:pt x="108" y="200"/>
                          <a:pt x="108" y="200"/>
                        </a:cubicBezTo>
                        <a:lnTo>
                          <a:pt x="108" y="208"/>
                        </a:lnTo>
                        <a:close/>
                        <a:moveTo>
                          <a:pt x="108" y="176"/>
                        </a:moveTo>
                        <a:cubicBezTo>
                          <a:pt x="28" y="176"/>
                          <a:pt x="28" y="176"/>
                          <a:pt x="28" y="176"/>
                        </a:cubicBezTo>
                        <a:cubicBezTo>
                          <a:pt x="28" y="160"/>
                          <a:pt x="28" y="160"/>
                          <a:pt x="28" y="160"/>
                        </a:cubicBezTo>
                        <a:cubicBezTo>
                          <a:pt x="108" y="160"/>
                          <a:pt x="108" y="160"/>
                          <a:pt x="108" y="160"/>
                        </a:cubicBezTo>
                        <a:lnTo>
                          <a:pt x="108" y="176"/>
                        </a:lnTo>
                        <a:close/>
                        <a:moveTo>
                          <a:pt x="108" y="144"/>
                        </a:moveTo>
                        <a:cubicBezTo>
                          <a:pt x="28" y="144"/>
                          <a:pt x="28" y="144"/>
                          <a:pt x="28" y="144"/>
                        </a:cubicBezTo>
                        <a:cubicBezTo>
                          <a:pt x="28" y="128"/>
                          <a:pt x="28" y="128"/>
                          <a:pt x="28" y="128"/>
                        </a:cubicBezTo>
                        <a:cubicBezTo>
                          <a:pt x="108" y="128"/>
                          <a:pt x="108" y="128"/>
                          <a:pt x="108" y="128"/>
                        </a:cubicBezTo>
                        <a:lnTo>
                          <a:pt x="108" y="144"/>
                        </a:lnTo>
                        <a:close/>
                        <a:moveTo>
                          <a:pt x="108" y="112"/>
                        </a:moveTo>
                        <a:cubicBezTo>
                          <a:pt x="28" y="112"/>
                          <a:pt x="28" y="112"/>
                          <a:pt x="28" y="112"/>
                        </a:cubicBezTo>
                        <a:cubicBezTo>
                          <a:pt x="28" y="96"/>
                          <a:pt x="28" y="96"/>
                          <a:pt x="28" y="96"/>
                        </a:cubicBezTo>
                        <a:cubicBezTo>
                          <a:pt x="108" y="96"/>
                          <a:pt x="108" y="96"/>
                          <a:pt x="108" y="96"/>
                        </a:cubicBezTo>
                        <a:lnTo>
                          <a:pt x="108" y="112"/>
                        </a:lnTo>
                        <a:close/>
                        <a:moveTo>
                          <a:pt x="128" y="132"/>
                        </a:moveTo>
                        <a:cubicBezTo>
                          <a:pt x="128" y="112"/>
                          <a:pt x="148" y="93"/>
                          <a:pt x="168" y="93"/>
                        </a:cubicBezTo>
                        <a:cubicBezTo>
                          <a:pt x="168" y="132"/>
                          <a:pt x="168" y="132"/>
                          <a:pt x="168" y="132"/>
                        </a:cubicBezTo>
                        <a:lnTo>
                          <a:pt x="128" y="132"/>
                        </a:lnTo>
                        <a:close/>
                        <a:moveTo>
                          <a:pt x="132" y="136"/>
                        </a:moveTo>
                        <a:cubicBezTo>
                          <a:pt x="172" y="136"/>
                          <a:pt x="172" y="136"/>
                          <a:pt x="172" y="136"/>
                        </a:cubicBezTo>
                        <a:cubicBezTo>
                          <a:pt x="172" y="97"/>
                          <a:pt x="172" y="97"/>
                          <a:pt x="172" y="97"/>
                        </a:cubicBezTo>
                        <a:cubicBezTo>
                          <a:pt x="196" y="97"/>
                          <a:pt x="212" y="115"/>
                          <a:pt x="212" y="137"/>
                        </a:cubicBezTo>
                        <a:cubicBezTo>
                          <a:pt x="212" y="159"/>
                          <a:pt x="194" y="177"/>
                          <a:pt x="172" y="177"/>
                        </a:cubicBezTo>
                        <a:cubicBezTo>
                          <a:pt x="150" y="177"/>
                          <a:pt x="132" y="159"/>
                          <a:pt x="132" y="137"/>
                        </a:cubicBezTo>
                        <a:cubicBezTo>
                          <a:pt x="132" y="137"/>
                          <a:pt x="132" y="136"/>
                          <a:pt x="132" y="136"/>
                        </a:cubicBezTo>
                        <a:close/>
                        <a:moveTo>
                          <a:pt x="212" y="280"/>
                        </a:moveTo>
                        <a:cubicBezTo>
                          <a:pt x="132" y="280"/>
                          <a:pt x="132" y="280"/>
                          <a:pt x="132" y="280"/>
                        </a:cubicBezTo>
                        <a:cubicBezTo>
                          <a:pt x="132" y="264"/>
                          <a:pt x="132" y="264"/>
                          <a:pt x="132" y="264"/>
                        </a:cubicBezTo>
                        <a:cubicBezTo>
                          <a:pt x="212" y="264"/>
                          <a:pt x="212" y="264"/>
                          <a:pt x="212" y="264"/>
                        </a:cubicBezTo>
                        <a:lnTo>
                          <a:pt x="212" y="280"/>
                        </a:lnTo>
                        <a:close/>
                        <a:moveTo>
                          <a:pt x="212" y="248"/>
                        </a:moveTo>
                        <a:cubicBezTo>
                          <a:pt x="132" y="248"/>
                          <a:pt x="132" y="248"/>
                          <a:pt x="132" y="248"/>
                        </a:cubicBezTo>
                        <a:cubicBezTo>
                          <a:pt x="132" y="232"/>
                          <a:pt x="132" y="232"/>
                          <a:pt x="132" y="232"/>
                        </a:cubicBezTo>
                        <a:cubicBezTo>
                          <a:pt x="212" y="232"/>
                          <a:pt x="212" y="232"/>
                          <a:pt x="212" y="232"/>
                        </a:cubicBezTo>
                        <a:lnTo>
                          <a:pt x="212" y="248"/>
                        </a:lnTo>
                        <a:close/>
                        <a:moveTo>
                          <a:pt x="212" y="216"/>
                        </a:moveTo>
                        <a:cubicBezTo>
                          <a:pt x="132" y="216"/>
                          <a:pt x="132" y="216"/>
                          <a:pt x="132" y="216"/>
                        </a:cubicBezTo>
                        <a:cubicBezTo>
                          <a:pt x="132" y="200"/>
                          <a:pt x="132" y="200"/>
                          <a:pt x="132" y="200"/>
                        </a:cubicBezTo>
                        <a:cubicBezTo>
                          <a:pt x="212" y="200"/>
                          <a:pt x="212" y="200"/>
                          <a:pt x="212" y="200"/>
                        </a:cubicBezTo>
                        <a:lnTo>
                          <a:pt x="212" y="216"/>
                        </a:lnTo>
                        <a:close/>
                        <a:moveTo>
                          <a:pt x="212" y="72"/>
                        </a:moveTo>
                        <a:cubicBezTo>
                          <a:pt x="132" y="72"/>
                          <a:pt x="132" y="72"/>
                          <a:pt x="132" y="72"/>
                        </a:cubicBezTo>
                        <a:cubicBezTo>
                          <a:pt x="132" y="56"/>
                          <a:pt x="132" y="56"/>
                          <a:pt x="132" y="56"/>
                        </a:cubicBezTo>
                        <a:cubicBezTo>
                          <a:pt x="212" y="56"/>
                          <a:pt x="212" y="56"/>
                          <a:pt x="212" y="56"/>
                        </a:cubicBezTo>
                        <a:lnTo>
                          <a:pt x="212" y="72"/>
                        </a:lnTo>
                        <a:close/>
                        <a:moveTo>
                          <a:pt x="212" y="40"/>
                        </a:moveTo>
                        <a:cubicBezTo>
                          <a:pt x="132" y="40"/>
                          <a:pt x="132" y="40"/>
                          <a:pt x="132" y="40"/>
                        </a:cubicBezTo>
                        <a:cubicBezTo>
                          <a:pt x="132" y="24"/>
                          <a:pt x="132" y="24"/>
                          <a:pt x="132" y="24"/>
                        </a:cubicBezTo>
                        <a:cubicBezTo>
                          <a:pt x="212" y="24"/>
                          <a:pt x="212" y="24"/>
                          <a:pt x="212" y="24"/>
                        </a:cubicBezTo>
                        <a:lnTo>
                          <a:pt x="21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sp>
                <p:nvSpPr>
                  <p:cNvPr id="1663" name="Freeform 7"/>
                  <p:cNvSpPr>
                    <a:spLocks/>
                  </p:cNvSpPr>
                  <p:nvPr/>
                </p:nvSpPr>
                <p:spPr bwMode="auto">
                  <a:xfrm>
                    <a:off x="-876300" y="2003425"/>
                    <a:ext cx="269875" cy="269875"/>
                  </a:xfrm>
                  <a:custGeom>
                    <a:avLst/>
                    <a:gdLst>
                      <a:gd name="T0" fmla="*/ 0 w 72"/>
                      <a:gd name="T1" fmla="*/ 72 h 72"/>
                      <a:gd name="T2" fmla="*/ 72 w 72"/>
                      <a:gd name="T3" fmla="*/ 0 h 72"/>
                      <a:gd name="T4" fmla="*/ 72 w 72"/>
                      <a:gd name="T5" fmla="*/ 64 h 72"/>
                      <a:gd name="T6" fmla="*/ 64 w 72"/>
                      <a:gd name="T7" fmla="*/ 72 h 72"/>
                      <a:gd name="T8" fmla="*/ 0 w 72"/>
                      <a:gd name="T9" fmla="*/ 72 h 72"/>
                    </a:gdLst>
                    <a:ahLst/>
                    <a:cxnLst>
                      <a:cxn ang="0">
                        <a:pos x="T0" y="T1"/>
                      </a:cxn>
                      <a:cxn ang="0">
                        <a:pos x="T2" y="T3"/>
                      </a:cxn>
                      <a:cxn ang="0">
                        <a:pos x="T4" y="T5"/>
                      </a:cxn>
                      <a:cxn ang="0">
                        <a:pos x="T6" y="T7"/>
                      </a:cxn>
                      <a:cxn ang="0">
                        <a:pos x="T8" y="T9"/>
                      </a:cxn>
                    </a:cxnLst>
                    <a:rect l="0" t="0" r="r" b="b"/>
                    <a:pathLst>
                      <a:path w="72" h="72">
                        <a:moveTo>
                          <a:pt x="0" y="72"/>
                        </a:moveTo>
                        <a:cubicBezTo>
                          <a:pt x="72" y="0"/>
                          <a:pt x="72" y="0"/>
                          <a:pt x="72" y="0"/>
                        </a:cubicBezTo>
                        <a:cubicBezTo>
                          <a:pt x="72" y="64"/>
                          <a:pt x="72" y="64"/>
                          <a:pt x="72" y="64"/>
                        </a:cubicBezTo>
                        <a:cubicBezTo>
                          <a:pt x="72" y="68"/>
                          <a:pt x="68" y="72"/>
                          <a:pt x="64" y="72"/>
                        </a:cubicBezTo>
                        <a:lnTo>
                          <a:pt x="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grpSp>
          </p:grpSp>
          <p:grpSp>
            <p:nvGrpSpPr>
              <p:cNvPr id="1649" name="Group 1648"/>
              <p:cNvGrpSpPr/>
              <p:nvPr/>
            </p:nvGrpSpPr>
            <p:grpSpPr>
              <a:xfrm>
                <a:off x="4676083" y="7880683"/>
                <a:ext cx="1709517" cy="560463"/>
                <a:chOff x="4680396" y="7880683"/>
                <a:chExt cx="1709517" cy="560463"/>
              </a:xfrm>
            </p:grpSpPr>
            <p:grpSp>
              <p:nvGrpSpPr>
                <p:cNvPr id="1650" name="Group 1649"/>
                <p:cNvGrpSpPr/>
                <p:nvPr/>
              </p:nvGrpSpPr>
              <p:grpSpPr>
                <a:xfrm>
                  <a:off x="4680396" y="7880683"/>
                  <a:ext cx="442595" cy="560463"/>
                  <a:chOff x="-876300" y="2003425"/>
                  <a:chExt cx="900113" cy="1139825"/>
                </a:xfrm>
                <a:solidFill>
                  <a:schemeClr val="bg1"/>
                </a:solidFill>
              </p:grpSpPr>
              <p:sp>
                <p:nvSpPr>
                  <p:cNvPr id="1657" name="Freeform 6"/>
                  <p:cNvSpPr>
                    <a:spLocks noEditPoints="1"/>
                  </p:cNvSpPr>
                  <p:nvPr/>
                </p:nvSpPr>
                <p:spPr bwMode="auto">
                  <a:xfrm>
                    <a:off x="-876300" y="2003425"/>
                    <a:ext cx="900113" cy="1139825"/>
                  </a:xfrm>
                  <a:custGeom>
                    <a:avLst/>
                    <a:gdLst>
                      <a:gd name="T0" fmla="*/ 80 w 240"/>
                      <a:gd name="T1" fmla="*/ 0 h 304"/>
                      <a:gd name="T2" fmla="*/ 64 w 240"/>
                      <a:gd name="T3" fmla="*/ 80 h 304"/>
                      <a:gd name="T4" fmla="*/ 0 w 240"/>
                      <a:gd name="T5" fmla="*/ 296 h 304"/>
                      <a:gd name="T6" fmla="*/ 232 w 240"/>
                      <a:gd name="T7" fmla="*/ 304 h 304"/>
                      <a:gd name="T8" fmla="*/ 240 w 240"/>
                      <a:gd name="T9" fmla="*/ 8 h 304"/>
                      <a:gd name="T10" fmla="*/ 108 w 240"/>
                      <a:gd name="T11" fmla="*/ 280 h 304"/>
                      <a:gd name="T12" fmla="*/ 28 w 240"/>
                      <a:gd name="T13" fmla="*/ 280 h 304"/>
                      <a:gd name="T14" fmla="*/ 28 w 240"/>
                      <a:gd name="T15" fmla="*/ 200 h 304"/>
                      <a:gd name="T16" fmla="*/ 44 w 240"/>
                      <a:gd name="T17" fmla="*/ 264 h 304"/>
                      <a:gd name="T18" fmla="*/ 108 w 240"/>
                      <a:gd name="T19" fmla="*/ 280 h 304"/>
                      <a:gd name="T20" fmla="*/ 108 w 240"/>
                      <a:gd name="T21" fmla="*/ 232 h 304"/>
                      <a:gd name="T22" fmla="*/ 100 w 240"/>
                      <a:gd name="T23" fmla="*/ 214 h 304"/>
                      <a:gd name="T24" fmla="*/ 53 w 240"/>
                      <a:gd name="T25" fmla="*/ 249 h 304"/>
                      <a:gd name="T26" fmla="*/ 76 w 240"/>
                      <a:gd name="T27" fmla="*/ 208 h 304"/>
                      <a:gd name="T28" fmla="*/ 100 w 240"/>
                      <a:gd name="T29" fmla="*/ 200 h 304"/>
                      <a:gd name="T30" fmla="*/ 108 w 240"/>
                      <a:gd name="T31" fmla="*/ 208 h 304"/>
                      <a:gd name="T32" fmla="*/ 28 w 240"/>
                      <a:gd name="T33" fmla="*/ 176 h 304"/>
                      <a:gd name="T34" fmla="*/ 108 w 240"/>
                      <a:gd name="T35" fmla="*/ 160 h 304"/>
                      <a:gd name="T36" fmla="*/ 108 w 240"/>
                      <a:gd name="T37" fmla="*/ 144 h 304"/>
                      <a:gd name="T38" fmla="*/ 28 w 240"/>
                      <a:gd name="T39" fmla="*/ 128 h 304"/>
                      <a:gd name="T40" fmla="*/ 108 w 240"/>
                      <a:gd name="T41" fmla="*/ 144 h 304"/>
                      <a:gd name="T42" fmla="*/ 28 w 240"/>
                      <a:gd name="T43" fmla="*/ 112 h 304"/>
                      <a:gd name="T44" fmla="*/ 108 w 240"/>
                      <a:gd name="T45" fmla="*/ 96 h 304"/>
                      <a:gd name="T46" fmla="*/ 128 w 240"/>
                      <a:gd name="T47" fmla="*/ 132 h 304"/>
                      <a:gd name="T48" fmla="*/ 168 w 240"/>
                      <a:gd name="T49" fmla="*/ 132 h 304"/>
                      <a:gd name="T50" fmla="*/ 132 w 240"/>
                      <a:gd name="T51" fmla="*/ 136 h 304"/>
                      <a:gd name="T52" fmla="*/ 172 w 240"/>
                      <a:gd name="T53" fmla="*/ 97 h 304"/>
                      <a:gd name="T54" fmla="*/ 172 w 240"/>
                      <a:gd name="T55" fmla="*/ 177 h 304"/>
                      <a:gd name="T56" fmla="*/ 132 w 240"/>
                      <a:gd name="T57" fmla="*/ 136 h 304"/>
                      <a:gd name="T58" fmla="*/ 132 w 240"/>
                      <a:gd name="T59" fmla="*/ 280 h 304"/>
                      <a:gd name="T60" fmla="*/ 212 w 240"/>
                      <a:gd name="T61" fmla="*/ 264 h 304"/>
                      <a:gd name="T62" fmla="*/ 212 w 240"/>
                      <a:gd name="T63" fmla="*/ 248 h 304"/>
                      <a:gd name="T64" fmla="*/ 132 w 240"/>
                      <a:gd name="T65" fmla="*/ 232 h 304"/>
                      <a:gd name="T66" fmla="*/ 212 w 240"/>
                      <a:gd name="T67" fmla="*/ 248 h 304"/>
                      <a:gd name="T68" fmla="*/ 132 w 240"/>
                      <a:gd name="T69" fmla="*/ 216 h 304"/>
                      <a:gd name="T70" fmla="*/ 212 w 240"/>
                      <a:gd name="T71" fmla="*/ 200 h 304"/>
                      <a:gd name="T72" fmla="*/ 212 w 240"/>
                      <a:gd name="T73" fmla="*/ 72 h 304"/>
                      <a:gd name="T74" fmla="*/ 132 w 240"/>
                      <a:gd name="T75" fmla="*/ 56 h 304"/>
                      <a:gd name="T76" fmla="*/ 212 w 240"/>
                      <a:gd name="T77" fmla="*/ 72 h 304"/>
                      <a:gd name="T78" fmla="*/ 132 w 240"/>
                      <a:gd name="T79" fmla="*/ 40 h 304"/>
                      <a:gd name="T80" fmla="*/ 212 w 240"/>
                      <a:gd name="T81" fmla="*/ 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304">
                        <a:moveTo>
                          <a:pt x="232" y="0"/>
                        </a:moveTo>
                        <a:cubicBezTo>
                          <a:pt x="80" y="0"/>
                          <a:pt x="80" y="0"/>
                          <a:pt x="80" y="0"/>
                        </a:cubicBezTo>
                        <a:cubicBezTo>
                          <a:pt x="80" y="64"/>
                          <a:pt x="80" y="64"/>
                          <a:pt x="80" y="64"/>
                        </a:cubicBezTo>
                        <a:cubicBezTo>
                          <a:pt x="80" y="73"/>
                          <a:pt x="72" y="80"/>
                          <a:pt x="64" y="80"/>
                        </a:cubicBezTo>
                        <a:cubicBezTo>
                          <a:pt x="0" y="80"/>
                          <a:pt x="0" y="80"/>
                          <a:pt x="0" y="80"/>
                        </a:cubicBezTo>
                        <a:cubicBezTo>
                          <a:pt x="0" y="296"/>
                          <a:pt x="0" y="296"/>
                          <a:pt x="0" y="296"/>
                        </a:cubicBezTo>
                        <a:cubicBezTo>
                          <a:pt x="0" y="300"/>
                          <a:pt x="3" y="304"/>
                          <a:pt x="8" y="304"/>
                        </a:cubicBezTo>
                        <a:cubicBezTo>
                          <a:pt x="232" y="304"/>
                          <a:pt x="232" y="304"/>
                          <a:pt x="232" y="304"/>
                        </a:cubicBezTo>
                        <a:cubicBezTo>
                          <a:pt x="236" y="304"/>
                          <a:pt x="240" y="300"/>
                          <a:pt x="240" y="296"/>
                        </a:cubicBezTo>
                        <a:cubicBezTo>
                          <a:pt x="240" y="8"/>
                          <a:pt x="240" y="8"/>
                          <a:pt x="240" y="8"/>
                        </a:cubicBezTo>
                        <a:cubicBezTo>
                          <a:pt x="240" y="4"/>
                          <a:pt x="236" y="0"/>
                          <a:pt x="232" y="0"/>
                        </a:cubicBezTo>
                        <a:close/>
                        <a:moveTo>
                          <a:pt x="108" y="280"/>
                        </a:moveTo>
                        <a:cubicBezTo>
                          <a:pt x="44" y="280"/>
                          <a:pt x="44" y="280"/>
                          <a:pt x="44" y="280"/>
                        </a:cubicBezTo>
                        <a:cubicBezTo>
                          <a:pt x="28" y="280"/>
                          <a:pt x="28" y="280"/>
                          <a:pt x="28" y="280"/>
                        </a:cubicBezTo>
                        <a:cubicBezTo>
                          <a:pt x="28" y="264"/>
                          <a:pt x="28" y="264"/>
                          <a:pt x="28" y="264"/>
                        </a:cubicBezTo>
                        <a:cubicBezTo>
                          <a:pt x="28" y="200"/>
                          <a:pt x="28" y="200"/>
                          <a:pt x="28" y="200"/>
                        </a:cubicBezTo>
                        <a:cubicBezTo>
                          <a:pt x="44" y="200"/>
                          <a:pt x="44" y="200"/>
                          <a:pt x="44" y="200"/>
                        </a:cubicBezTo>
                        <a:cubicBezTo>
                          <a:pt x="44" y="264"/>
                          <a:pt x="44" y="264"/>
                          <a:pt x="44" y="264"/>
                        </a:cubicBezTo>
                        <a:cubicBezTo>
                          <a:pt x="108" y="264"/>
                          <a:pt x="108" y="264"/>
                          <a:pt x="108" y="264"/>
                        </a:cubicBezTo>
                        <a:lnTo>
                          <a:pt x="108" y="280"/>
                        </a:lnTo>
                        <a:close/>
                        <a:moveTo>
                          <a:pt x="108" y="208"/>
                        </a:moveTo>
                        <a:cubicBezTo>
                          <a:pt x="108" y="232"/>
                          <a:pt x="108" y="232"/>
                          <a:pt x="108" y="232"/>
                        </a:cubicBezTo>
                        <a:cubicBezTo>
                          <a:pt x="100" y="232"/>
                          <a:pt x="100" y="232"/>
                          <a:pt x="100" y="232"/>
                        </a:cubicBezTo>
                        <a:cubicBezTo>
                          <a:pt x="100" y="214"/>
                          <a:pt x="100" y="214"/>
                          <a:pt x="100" y="214"/>
                        </a:cubicBezTo>
                        <a:cubicBezTo>
                          <a:pt x="58" y="255"/>
                          <a:pt x="58" y="255"/>
                          <a:pt x="58" y="255"/>
                        </a:cubicBezTo>
                        <a:cubicBezTo>
                          <a:pt x="53" y="249"/>
                          <a:pt x="53" y="249"/>
                          <a:pt x="53" y="249"/>
                        </a:cubicBezTo>
                        <a:cubicBezTo>
                          <a:pt x="94" y="208"/>
                          <a:pt x="94" y="208"/>
                          <a:pt x="94" y="208"/>
                        </a:cubicBezTo>
                        <a:cubicBezTo>
                          <a:pt x="76" y="208"/>
                          <a:pt x="76" y="208"/>
                          <a:pt x="76" y="208"/>
                        </a:cubicBezTo>
                        <a:cubicBezTo>
                          <a:pt x="76" y="200"/>
                          <a:pt x="76" y="200"/>
                          <a:pt x="76" y="200"/>
                        </a:cubicBezTo>
                        <a:cubicBezTo>
                          <a:pt x="100" y="200"/>
                          <a:pt x="100" y="200"/>
                          <a:pt x="100" y="200"/>
                        </a:cubicBezTo>
                        <a:cubicBezTo>
                          <a:pt x="108" y="200"/>
                          <a:pt x="108" y="200"/>
                          <a:pt x="108" y="200"/>
                        </a:cubicBezTo>
                        <a:lnTo>
                          <a:pt x="108" y="208"/>
                        </a:lnTo>
                        <a:close/>
                        <a:moveTo>
                          <a:pt x="108" y="176"/>
                        </a:moveTo>
                        <a:cubicBezTo>
                          <a:pt x="28" y="176"/>
                          <a:pt x="28" y="176"/>
                          <a:pt x="28" y="176"/>
                        </a:cubicBezTo>
                        <a:cubicBezTo>
                          <a:pt x="28" y="160"/>
                          <a:pt x="28" y="160"/>
                          <a:pt x="28" y="160"/>
                        </a:cubicBezTo>
                        <a:cubicBezTo>
                          <a:pt x="108" y="160"/>
                          <a:pt x="108" y="160"/>
                          <a:pt x="108" y="160"/>
                        </a:cubicBezTo>
                        <a:lnTo>
                          <a:pt x="108" y="176"/>
                        </a:lnTo>
                        <a:close/>
                        <a:moveTo>
                          <a:pt x="108" y="144"/>
                        </a:moveTo>
                        <a:cubicBezTo>
                          <a:pt x="28" y="144"/>
                          <a:pt x="28" y="144"/>
                          <a:pt x="28" y="144"/>
                        </a:cubicBezTo>
                        <a:cubicBezTo>
                          <a:pt x="28" y="128"/>
                          <a:pt x="28" y="128"/>
                          <a:pt x="28" y="128"/>
                        </a:cubicBezTo>
                        <a:cubicBezTo>
                          <a:pt x="108" y="128"/>
                          <a:pt x="108" y="128"/>
                          <a:pt x="108" y="128"/>
                        </a:cubicBezTo>
                        <a:lnTo>
                          <a:pt x="108" y="144"/>
                        </a:lnTo>
                        <a:close/>
                        <a:moveTo>
                          <a:pt x="108" y="112"/>
                        </a:moveTo>
                        <a:cubicBezTo>
                          <a:pt x="28" y="112"/>
                          <a:pt x="28" y="112"/>
                          <a:pt x="28" y="112"/>
                        </a:cubicBezTo>
                        <a:cubicBezTo>
                          <a:pt x="28" y="96"/>
                          <a:pt x="28" y="96"/>
                          <a:pt x="28" y="96"/>
                        </a:cubicBezTo>
                        <a:cubicBezTo>
                          <a:pt x="108" y="96"/>
                          <a:pt x="108" y="96"/>
                          <a:pt x="108" y="96"/>
                        </a:cubicBezTo>
                        <a:lnTo>
                          <a:pt x="108" y="112"/>
                        </a:lnTo>
                        <a:close/>
                        <a:moveTo>
                          <a:pt x="128" y="132"/>
                        </a:moveTo>
                        <a:cubicBezTo>
                          <a:pt x="128" y="112"/>
                          <a:pt x="148" y="93"/>
                          <a:pt x="168" y="93"/>
                        </a:cubicBezTo>
                        <a:cubicBezTo>
                          <a:pt x="168" y="132"/>
                          <a:pt x="168" y="132"/>
                          <a:pt x="168" y="132"/>
                        </a:cubicBezTo>
                        <a:lnTo>
                          <a:pt x="128" y="132"/>
                        </a:lnTo>
                        <a:close/>
                        <a:moveTo>
                          <a:pt x="132" y="136"/>
                        </a:moveTo>
                        <a:cubicBezTo>
                          <a:pt x="172" y="136"/>
                          <a:pt x="172" y="136"/>
                          <a:pt x="172" y="136"/>
                        </a:cubicBezTo>
                        <a:cubicBezTo>
                          <a:pt x="172" y="97"/>
                          <a:pt x="172" y="97"/>
                          <a:pt x="172" y="97"/>
                        </a:cubicBezTo>
                        <a:cubicBezTo>
                          <a:pt x="196" y="97"/>
                          <a:pt x="212" y="115"/>
                          <a:pt x="212" y="137"/>
                        </a:cubicBezTo>
                        <a:cubicBezTo>
                          <a:pt x="212" y="159"/>
                          <a:pt x="194" y="177"/>
                          <a:pt x="172" y="177"/>
                        </a:cubicBezTo>
                        <a:cubicBezTo>
                          <a:pt x="150" y="177"/>
                          <a:pt x="132" y="159"/>
                          <a:pt x="132" y="137"/>
                        </a:cubicBezTo>
                        <a:cubicBezTo>
                          <a:pt x="132" y="137"/>
                          <a:pt x="132" y="136"/>
                          <a:pt x="132" y="136"/>
                        </a:cubicBezTo>
                        <a:close/>
                        <a:moveTo>
                          <a:pt x="212" y="280"/>
                        </a:moveTo>
                        <a:cubicBezTo>
                          <a:pt x="132" y="280"/>
                          <a:pt x="132" y="280"/>
                          <a:pt x="132" y="280"/>
                        </a:cubicBezTo>
                        <a:cubicBezTo>
                          <a:pt x="132" y="264"/>
                          <a:pt x="132" y="264"/>
                          <a:pt x="132" y="264"/>
                        </a:cubicBezTo>
                        <a:cubicBezTo>
                          <a:pt x="212" y="264"/>
                          <a:pt x="212" y="264"/>
                          <a:pt x="212" y="264"/>
                        </a:cubicBezTo>
                        <a:lnTo>
                          <a:pt x="212" y="280"/>
                        </a:lnTo>
                        <a:close/>
                        <a:moveTo>
                          <a:pt x="212" y="248"/>
                        </a:moveTo>
                        <a:cubicBezTo>
                          <a:pt x="132" y="248"/>
                          <a:pt x="132" y="248"/>
                          <a:pt x="132" y="248"/>
                        </a:cubicBezTo>
                        <a:cubicBezTo>
                          <a:pt x="132" y="232"/>
                          <a:pt x="132" y="232"/>
                          <a:pt x="132" y="232"/>
                        </a:cubicBezTo>
                        <a:cubicBezTo>
                          <a:pt x="212" y="232"/>
                          <a:pt x="212" y="232"/>
                          <a:pt x="212" y="232"/>
                        </a:cubicBezTo>
                        <a:lnTo>
                          <a:pt x="212" y="248"/>
                        </a:lnTo>
                        <a:close/>
                        <a:moveTo>
                          <a:pt x="212" y="216"/>
                        </a:moveTo>
                        <a:cubicBezTo>
                          <a:pt x="132" y="216"/>
                          <a:pt x="132" y="216"/>
                          <a:pt x="132" y="216"/>
                        </a:cubicBezTo>
                        <a:cubicBezTo>
                          <a:pt x="132" y="200"/>
                          <a:pt x="132" y="200"/>
                          <a:pt x="132" y="200"/>
                        </a:cubicBezTo>
                        <a:cubicBezTo>
                          <a:pt x="212" y="200"/>
                          <a:pt x="212" y="200"/>
                          <a:pt x="212" y="200"/>
                        </a:cubicBezTo>
                        <a:lnTo>
                          <a:pt x="212" y="216"/>
                        </a:lnTo>
                        <a:close/>
                        <a:moveTo>
                          <a:pt x="212" y="72"/>
                        </a:moveTo>
                        <a:cubicBezTo>
                          <a:pt x="132" y="72"/>
                          <a:pt x="132" y="72"/>
                          <a:pt x="132" y="72"/>
                        </a:cubicBezTo>
                        <a:cubicBezTo>
                          <a:pt x="132" y="56"/>
                          <a:pt x="132" y="56"/>
                          <a:pt x="132" y="56"/>
                        </a:cubicBezTo>
                        <a:cubicBezTo>
                          <a:pt x="212" y="56"/>
                          <a:pt x="212" y="56"/>
                          <a:pt x="212" y="56"/>
                        </a:cubicBezTo>
                        <a:lnTo>
                          <a:pt x="212" y="72"/>
                        </a:lnTo>
                        <a:close/>
                        <a:moveTo>
                          <a:pt x="212" y="40"/>
                        </a:moveTo>
                        <a:cubicBezTo>
                          <a:pt x="132" y="40"/>
                          <a:pt x="132" y="40"/>
                          <a:pt x="132" y="40"/>
                        </a:cubicBezTo>
                        <a:cubicBezTo>
                          <a:pt x="132" y="24"/>
                          <a:pt x="132" y="24"/>
                          <a:pt x="132" y="24"/>
                        </a:cubicBezTo>
                        <a:cubicBezTo>
                          <a:pt x="212" y="24"/>
                          <a:pt x="212" y="24"/>
                          <a:pt x="212" y="24"/>
                        </a:cubicBezTo>
                        <a:lnTo>
                          <a:pt x="21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sp>
                <p:nvSpPr>
                  <p:cNvPr id="1658" name="Freeform 7"/>
                  <p:cNvSpPr>
                    <a:spLocks/>
                  </p:cNvSpPr>
                  <p:nvPr/>
                </p:nvSpPr>
                <p:spPr bwMode="auto">
                  <a:xfrm>
                    <a:off x="-876300" y="2003425"/>
                    <a:ext cx="269875" cy="269875"/>
                  </a:xfrm>
                  <a:custGeom>
                    <a:avLst/>
                    <a:gdLst>
                      <a:gd name="T0" fmla="*/ 0 w 72"/>
                      <a:gd name="T1" fmla="*/ 72 h 72"/>
                      <a:gd name="T2" fmla="*/ 72 w 72"/>
                      <a:gd name="T3" fmla="*/ 0 h 72"/>
                      <a:gd name="T4" fmla="*/ 72 w 72"/>
                      <a:gd name="T5" fmla="*/ 64 h 72"/>
                      <a:gd name="T6" fmla="*/ 64 w 72"/>
                      <a:gd name="T7" fmla="*/ 72 h 72"/>
                      <a:gd name="T8" fmla="*/ 0 w 72"/>
                      <a:gd name="T9" fmla="*/ 72 h 72"/>
                    </a:gdLst>
                    <a:ahLst/>
                    <a:cxnLst>
                      <a:cxn ang="0">
                        <a:pos x="T0" y="T1"/>
                      </a:cxn>
                      <a:cxn ang="0">
                        <a:pos x="T2" y="T3"/>
                      </a:cxn>
                      <a:cxn ang="0">
                        <a:pos x="T4" y="T5"/>
                      </a:cxn>
                      <a:cxn ang="0">
                        <a:pos x="T6" y="T7"/>
                      </a:cxn>
                      <a:cxn ang="0">
                        <a:pos x="T8" y="T9"/>
                      </a:cxn>
                    </a:cxnLst>
                    <a:rect l="0" t="0" r="r" b="b"/>
                    <a:pathLst>
                      <a:path w="72" h="72">
                        <a:moveTo>
                          <a:pt x="0" y="72"/>
                        </a:moveTo>
                        <a:cubicBezTo>
                          <a:pt x="72" y="0"/>
                          <a:pt x="72" y="0"/>
                          <a:pt x="72" y="0"/>
                        </a:cubicBezTo>
                        <a:cubicBezTo>
                          <a:pt x="72" y="64"/>
                          <a:pt x="72" y="64"/>
                          <a:pt x="72" y="64"/>
                        </a:cubicBezTo>
                        <a:cubicBezTo>
                          <a:pt x="72" y="68"/>
                          <a:pt x="68" y="72"/>
                          <a:pt x="64" y="72"/>
                        </a:cubicBezTo>
                        <a:lnTo>
                          <a:pt x="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grpSp>
            <p:grpSp>
              <p:nvGrpSpPr>
                <p:cNvPr id="1651" name="Group 1650"/>
                <p:cNvGrpSpPr/>
                <p:nvPr/>
              </p:nvGrpSpPr>
              <p:grpSpPr>
                <a:xfrm>
                  <a:off x="5313857" y="7880683"/>
                  <a:ext cx="442595" cy="560463"/>
                  <a:chOff x="-876300" y="2003425"/>
                  <a:chExt cx="900113" cy="1139825"/>
                </a:xfrm>
                <a:solidFill>
                  <a:schemeClr val="bg1"/>
                </a:solidFill>
              </p:grpSpPr>
              <p:sp>
                <p:nvSpPr>
                  <p:cNvPr id="1655" name="Freeform 6"/>
                  <p:cNvSpPr>
                    <a:spLocks noEditPoints="1"/>
                  </p:cNvSpPr>
                  <p:nvPr/>
                </p:nvSpPr>
                <p:spPr bwMode="auto">
                  <a:xfrm>
                    <a:off x="-876300" y="2003425"/>
                    <a:ext cx="900113" cy="1139825"/>
                  </a:xfrm>
                  <a:custGeom>
                    <a:avLst/>
                    <a:gdLst>
                      <a:gd name="T0" fmla="*/ 80 w 240"/>
                      <a:gd name="T1" fmla="*/ 0 h 304"/>
                      <a:gd name="T2" fmla="*/ 64 w 240"/>
                      <a:gd name="T3" fmla="*/ 80 h 304"/>
                      <a:gd name="T4" fmla="*/ 0 w 240"/>
                      <a:gd name="T5" fmla="*/ 296 h 304"/>
                      <a:gd name="T6" fmla="*/ 232 w 240"/>
                      <a:gd name="T7" fmla="*/ 304 h 304"/>
                      <a:gd name="T8" fmla="*/ 240 w 240"/>
                      <a:gd name="T9" fmla="*/ 8 h 304"/>
                      <a:gd name="T10" fmla="*/ 108 w 240"/>
                      <a:gd name="T11" fmla="*/ 280 h 304"/>
                      <a:gd name="T12" fmla="*/ 28 w 240"/>
                      <a:gd name="T13" fmla="*/ 280 h 304"/>
                      <a:gd name="T14" fmla="*/ 28 w 240"/>
                      <a:gd name="T15" fmla="*/ 200 h 304"/>
                      <a:gd name="T16" fmla="*/ 44 w 240"/>
                      <a:gd name="T17" fmla="*/ 264 h 304"/>
                      <a:gd name="T18" fmla="*/ 108 w 240"/>
                      <a:gd name="T19" fmla="*/ 280 h 304"/>
                      <a:gd name="T20" fmla="*/ 108 w 240"/>
                      <a:gd name="T21" fmla="*/ 232 h 304"/>
                      <a:gd name="T22" fmla="*/ 100 w 240"/>
                      <a:gd name="T23" fmla="*/ 214 h 304"/>
                      <a:gd name="T24" fmla="*/ 53 w 240"/>
                      <a:gd name="T25" fmla="*/ 249 h 304"/>
                      <a:gd name="T26" fmla="*/ 76 w 240"/>
                      <a:gd name="T27" fmla="*/ 208 h 304"/>
                      <a:gd name="T28" fmla="*/ 100 w 240"/>
                      <a:gd name="T29" fmla="*/ 200 h 304"/>
                      <a:gd name="T30" fmla="*/ 108 w 240"/>
                      <a:gd name="T31" fmla="*/ 208 h 304"/>
                      <a:gd name="T32" fmla="*/ 28 w 240"/>
                      <a:gd name="T33" fmla="*/ 176 h 304"/>
                      <a:gd name="T34" fmla="*/ 108 w 240"/>
                      <a:gd name="T35" fmla="*/ 160 h 304"/>
                      <a:gd name="T36" fmla="*/ 108 w 240"/>
                      <a:gd name="T37" fmla="*/ 144 h 304"/>
                      <a:gd name="T38" fmla="*/ 28 w 240"/>
                      <a:gd name="T39" fmla="*/ 128 h 304"/>
                      <a:gd name="T40" fmla="*/ 108 w 240"/>
                      <a:gd name="T41" fmla="*/ 144 h 304"/>
                      <a:gd name="T42" fmla="*/ 28 w 240"/>
                      <a:gd name="T43" fmla="*/ 112 h 304"/>
                      <a:gd name="T44" fmla="*/ 108 w 240"/>
                      <a:gd name="T45" fmla="*/ 96 h 304"/>
                      <a:gd name="T46" fmla="*/ 128 w 240"/>
                      <a:gd name="T47" fmla="*/ 132 h 304"/>
                      <a:gd name="T48" fmla="*/ 168 w 240"/>
                      <a:gd name="T49" fmla="*/ 132 h 304"/>
                      <a:gd name="T50" fmla="*/ 132 w 240"/>
                      <a:gd name="T51" fmla="*/ 136 h 304"/>
                      <a:gd name="T52" fmla="*/ 172 w 240"/>
                      <a:gd name="T53" fmla="*/ 97 h 304"/>
                      <a:gd name="T54" fmla="*/ 172 w 240"/>
                      <a:gd name="T55" fmla="*/ 177 h 304"/>
                      <a:gd name="T56" fmla="*/ 132 w 240"/>
                      <a:gd name="T57" fmla="*/ 136 h 304"/>
                      <a:gd name="T58" fmla="*/ 132 w 240"/>
                      <a:gd name="T59" fmla="*/ 280 h 304"/>
                      <a:gd name="T60" fmla="*/ 212 w 240"/>
                      <a:gd name="T61" fmla="*/ 264 h 304"/>
                      <a:gd name="T62" fmla="*/ 212 w 240"/>
                      <a:gd name="T63" fmla="*/ 248 h 304"/>
                      <a:gd name="T64" fmla="*/ 132 w 240"/>
                      <a:gd name="T65" fmla="*/ 232 h 304"/>
                      <a:gd name="T66" fmla="*/ 212 w 240"/>
                      <a:gd name="T67" fmla="*/ 248 h 304"/>
                      <a:gd name="T68" fmla="*/ 132 w 240"/>
                      <a:gd name="T69" fmla="*/ 216 h 304"/>
                      <a:gd name="T70" fmla="*/ 212 w 240"/>
                      <a:gd name="T71" fmla="*/ 200 h 304"/>
                      <a:gd name="T72" fmla="*/ 212 w 240"/>
                      <a:gd name="T73" fmla="*/ 72 h 304"/>
                      <a:gd name="T74" fmla="*/ 132 w 240"/>
                      <a:gd name="T75" fmla="*/ 56 h 304"/>
                      <a:gd name="T76" fmla="*/ 212 w 240"/>
                      <a:gd name="T77" fmla="*/ 72 h 304"/>
                      <a:gd name="T78" fmla="*/ 132 w 240"/>
                      <a:gd name="T79" fmla="*/ 40 h 304"/>
                      <a:gd name="T80" fmla="*/ 212 w 240"/>
                      <a:gd name="T81" fmla="*/ 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304">
                        <a:moveTo>
                          <a:pt x="232" y="0"/>
                        </a:moveTo>
                        <a:cubicBezTo>
                          <a:pt x="80" y="0"/>
                          <a:pt x="80" y="0"/>
                          <a:pt x="80" y="0"/>
                        </a:cubicBezTo>
                        <a:cubicBezTo>
                          <a:pt x="80" y="64"/>
                          <a:pt x="80" y="64"/>
                          <a:pt x="80" y="64"/>
                        </a:cubicBezTo>
                        <a:cubicBezTo>
                          <a:pt x="80" y="73"/>
                          <a:pt x="72" y="80"/>
                          <a:pt x="64" y="80"/>
                        </a:cubicBezTo>
                        <a:cubicBezTo>
                          <a:pt x="0" y="80"/>
                          <a:pt x="0" y="80"/>
                          <a:pt x="0" y="80"/>
                        </a:cubicBezTo>
                        <a:cubicBezTo>
                          <a:pt x="0" y="296"/>
                          <a:pt x="0" y="296"/>
                          <a:pt x="0" y="296"/>
                        </a:cubicBezTo>
                        <a:cubicBezTo>
                          <a:pt x="0" y="300"/>
                          <a:pt x="3" y="304"/>
                          <a:pt x="8" y="304"/>
                        </a:cubicBezTo>
                        <a:cubicBezTo>
                          <a:pt x="232" y="304"/>
                          <a:pt x="232" y="304"/>
                          <a:pt x="232" y="304"/>
                        </a:cubicBezTo>
                        <a:cubicBezTo>
                          <a:pt x="236" y="304"/>
                          <a:pt x="240" y="300"/>
                          <a:pt x="240" y="296"/>
                        </a:cubicBezTo>
                        <a:cubicBezTo>
                          <a:pt x="240" y="8"/>
                          <a:pt x="240" y="8"/>
                          <a:pt x="240" y="8"/>
                        </a:cubicBezTo>
                        <a:cubicBezTo>
                          <a:pt x="240" y="4"/>
                          <a:pt x="236" y="0"/>
                          <a:pt x="232" y="0"/>
                        </a:cubicBezTo>
                        <a:close/>
                        <a:moveTo>
                          <a:pt x="108" y="280"/>
                        </a:moveTo>
                        <a:cubicBezTo>
                          <a:pt x="44" y="280"/>
                          <a:pt x="44" y="280"/>
                          <a:pt x="44" y="280"/>
                        </a:cubicBezTo>
                        <a:cubicBezTo>
                          <a:pt x="28" y="280"/>
                          <a:pt x="28" y="280"/>
                          <a:pt x="28" y="280"/>
                        </a:cubicBezTo>
                        <a:cubicBezTo>
                          <a:pt x="28" y="264"/>
                          <a:pt x="28" y="264"/>
                          <a:pt x="28" y="264"/>
                        </a:cubicBezTo>
                        <a:cubicBezTo>
                          <a:pt x="28" y="200"/>
                          <a:pt x="28" y="200"/>
                          <a:pt x="28" y="200"/>
                        </a:cubicBezTo>
                        <a:cubicBezTo>
                          <a:pt x="44" y="200"/>
                          <a:pt x="44" y="200"/>
                          <a:pt x="44" y="200"/>
                        </a:cubicBezTo>
                        <a:cubicBezTo>
                          <a:pt x="44" y="264"/>
                          <a:pt x="44" y="264"/>
                          <a:pt x="44" y="264"/>
                        </a:cubicBezTo>
                        <a:cubicBezTo>
                          <a:pt x="108" y="264"/>
                          <a:pt x="108" y="264"/>
                          <a:pt x="108" y="264"/>
                        </a:cubicBezTo>
                        <a:lnTo>
                          <a:pt x="108" y="280"/>
                        </a:lnTo>
                        <a:close/>
                        <a:moveTo>
                          <a:pt x="108" y="208"/>
                        </a:moveTo>
                        <a:cubicBezTo>
                          <a:pt x="108" y="232"/>
                          <a:pt x="108" y="232"/>
                          <a:pt x="108" y="232"/>
                        </a:cubicBezTo>
                        <a:cubicBezTo>
                          <a:pt x="100" y="232"/>
                          <a:pt x="100" y="232"/>
                          <a:pt x="100" y="232"/>
                        </a:cubicBezTo>
                        <a:cubicBezTo>
                          <a:pt x="100" y="214"/>
                          <a:pt x="100" y="214"/>
                          <a:pt x="100" y="214"/>
                        </a:cubicBezTo>
                        <a:cubicBezTo>
                          <a:pt x="58" y="255"/>
                          <a:pt x="58" y="255"/>
                          <a:pt x="58" y="255"/>
                        </a:cubicBezTo>
                        <a:cubicBezTo>
                          <a:pt x="53" y="249"/>
                          <a:pt x="53" y="249"/>
                          <a:pt x="53" y="249"/>
                        </a:cubicBezTo>
                        <a:cubicBezTo>
                          <a:pt x="94" y="208"/>
                          <a:pt x="94" y="208"/>
                          <a:pt x="94" y="208"/>
                        </a:cubicBezTo>
                        <a:cubicBezTo>
                          <a:pt x="76" y="208"/>
                          <a:pt x="76" y="208"/>
                          <a:pt x="76" y="208"/>
                        </a:cubicBezTo>
                        <a:cubicBezTo>
                          <a:pt x="76" y="200"/>
                          <a:pt x="76" y="200"/>
                          <a:pt x="76" y="200"/>
                        </a:cubicBezTo>
                        <a:cubicBezTo>
                          <a:pt x="100" y="200"/>
                          <a:pt x="100" y="200"/>
                          <a:pt x="100" y="200"/>
                        </a:cubicBezTo>
                        <a:cubicBezTo>
                          <a:pt x="108" y="200"/>
                          <a:pt x="108" y="200"/>
                          <a:pt x="108" y="200"/>
                        </a:cubicBezTo>
                        <a:lnTo>
                          <a:pt x="108" y="208"/>
                        </a:lnTo>
                        <a:close/>
                        <a:moveTo>
                          <a:pt x="108" y="176"/>
                        </a:moveTo>
                        <a:cubicBezTo>
                          <a:pt x="28" y="176"/>
                          <a:pt x="28" y="176"/>
                          <a:pt x="28" y="176"/>
                        </a:cubicBezTo>
                        <a:cubicBezTo>
                          <a:pt x="28" y="160"/>
                          <a:pt x="28" y="160"/>
                          <a:pt x="28" y="160"/>
                        </a:cubicBezTo>
                        <a:cubicBezTo>
                          <a:pt x="108" y="160"/>
                          <a:pt x="108" y="160"/>
                          <a:pt x="108" y="160"/>
                        </a:cubicBezTo>
                        <a:lnTo>
                          <a:pt x="108" y="176"/>
                        </a:lnTo>
                        <a:close/>
                        <a:moveTo>
                          <a:pt x="108" y="144"/>
                        </a:moveTo>
                        <a:cubicBezTo>
                          <a:pt x="28" y="144"/>
                          <a:pt x="28" y="144"/>
                          <a:pt x="28" y="144"/>
                        </a:cubicBezTo>
                        <a:cubicBezTo>
                          <a:pt x="28" y="128"/>
                          <a:pt x="28" y="128"/>
                          <a:pt x="28" y="128"/>
                        </a:cubicBezTo>
                        <a:cubicBezTo>
                          <a:pt x="108" y="128"/>
                          <a:pt x="108" y="128"/>
                          <a:pt x="108" y="128"/>
                        </a:cubicBezTo>
                        <a:lnTo>
                          <a:pt x="108" y="144"/>
                        </a:lnTo>
                        <a:close/>
                        <a:moveTo>
                          <a:pt x="108" y="112"/>
                        </a:moveTo>
                        <a:cubicBezTo>
                          <a:pt x="28" y="112"/>
                          <a:pt x="28" y="112"/>
                          <a:pt x="28" y="112"/>
                        </a:cubicBezTo>
                        <a:cubicBezTo>
                          <a:pt x="28" y="96"/>
                          <a:pt x="28" y="96"/>
                          <a:pt x="28" y="96"/>
                        </a:cubicBezTo>
                        <a:cubicBezTo>
                          <a:pt x="108" y="96"/>
                          <a:pt x="108" y="96"/>
                          <a:pt x="108" y="96"/>
                        </a:cubicBezTo>
                        <a:lnTo>
                          <a:pt x="108" y="112"/>
                        </a:lnTo>
                        <a:close/>
                        <a:moveTo>
                          <a:pt x="128" y="132"/>
                        </a:moveTo>
                        <a:cubicBezTo>
                          <a:pt x="128" y="112"/>
                          <a:pt x="148" y="93"/>
                          <a:pt x="168" y="93"/>
                        </a:cubicBezTo>
                        <a:cubicBezTo>
                          <a:pt x="168" y="132"/>
                          <a:pt x="168" y="132"/>
                          <a:pt x="168" y="132"/>
                        </a:cubicBezTo>
                        <a:lnTo>
                          <a:pt x="128" y="132"/>
                        </a:lnTo>
                        <a:close/>
                        <a:moveTo>
                          <a:pt x="132" y="136"/>
                        </a:moveTo>
                        <a:cubicBezTo>
                          <a:pt x="172" y="136"/>
                          <a:pt x="172" y="136"/>
                          <a:pt x="172" y="136"/>
                        </a:cubicBezTo>
                        <a:cubicBezTo>
                          <a:pt x="172" y="97"/>
                          <a:pt x="172" y="97"/>
                          <a:pt x="172" y="97"/>
                        </a:cubicBezTo>
                        <a:cubicBezTo>
                          <a:pt x="196" y="97"/>
                          <a:pt x="212" y="115"/>
                          <a:pt x="212" y="137"/>
                        </a:cubicBezTo>
                        <a:cubicBezTo>
                          <a:pt x="212" y="159"/>
                          <a:pt x="194" y="177"/>
                          <a:pt x="172" y="177"/>
                        </a:cubicBezTo>
                        <a:cubicBezTo>
                          <a:pt x="150" y="177"/>
                          <a:pt x="132" y="159"/>
                          <a:pt x="132" y="137"/>
                        </a:cubicBezTo>
                        <a:cubicBezTo>
                          <a:pt x="132" y="137"/>
                          <a:pt x="132" y="136"/>
                          <a:pt x="132" y="136"/>
                        </a:cubicBezTo>
                        <a:close/>
                        <a:moveTo>
                          <a:pt x="212" y="280"/>
                        </a:moveTo>
                        <a:cubicBezTo>
                          <a:pt x="132" y="280"/>
                          <a:pt x="132" y="280"/>
                          <a:pt x="132" y="280"/>
                        </a:cubicBezTo>
                        <a:cubicBezTo>
                          <a:pt x="132" y="264"/>
                          <a:pt x="132" y="264"/>
                          <a:pt x="132" y="264"/>
                        </a:cubicBezTo>
                        <a:cubicBezTo>
                          <a:pt x="212" y="264"/>
                          <a:pt x="212" y="264"/>
                          <a:pt x="212" y="264"/>
                        </a:cubicBezTo>
                        <a:lnTo>
                          <a:pt x="212" y="280"/>
                        </a:lnTo>
                        <a:close/>
                        <a:moveTo>
                          <a:pt x="212" y="248"/>
                        </a:moveTo>
                        <a:cubicBezTo>
                          <a:pt x="132" y="248"/>
                          <a:pt x="132" y="248"/>
                          <a:pt x="132" y="248"/>
                        </a:cubicBezTo>
                        <a:cubicBezTo>
                          <a:pt x="132" y="232"/>
                          <a:pt x="132" y="232"/>
                          <a:pt x="132" y="232"/>
                        </a:cubicBezTo>
                        <a:cubicBezTo>
                          <a:pt x="212" y="232"/>
                          <a:pt x="212" y="232"/>
                          <a:pt x="212" y="232"/>
                        </a:cubicBezTo>
                        <a:lnTo>
                          <a:pt x="212" y="248"/>
                        </a:lnTo>
                        <a:close/>
                        <a:moveTo>
                          <a:pt x="212" y="216"/>
                        </a:moveTo>
                        <a:cubicBezTo>
                          <a:pt x="132" y="216"/>
                          <a:pt x="132" y="216"/>
                          <a:pt x="132" y="216"/>
                        </a:cubicBezTo>
                        <a:cubicBezTo>
                          <a:pt x="132" y="200"/>
                          <a:pt x="132" y="200"/>
                          <a:pt x="132" y="200"/>
                        </a:cubicBezTo>
                        <a:cubicBezTo>
                          <a:pt x="212" y="200"/>
                          <a:pt x="212" y="200"/>
                          <a:pt x="212" y="200"/>
                        </a:cubicBezTo>
                        <a:lnTo>
                          <a:pt x="212" y="216"/>
                        </a:lnTo>
                        <a:close/>
                        <a:moveTo>
                          <a:pt x="212" y="72"/>
                        </a:moveTo>
                        <a:cubicBezTo>
                          <a:pt x="132" y="72"/>
                          <a:pt x="132" y="72"/>
                          <a:pt x="132" y="72"/>
                        </a:cubicBezTo>
                        <a:cubicBezTo>
                          <a:pt x="132" y="56"/>
                          <a:pt x="132" y="56"/>
                          <a:pt x="132" y="56"/>
                        </a:cubicBezTo>
                        <a:cubicBezTo>
                          <a:pt x="212" y="56"/>
                          <a:pt x="212" y="56"/>
                          <a:pt x="212" y="56"/>
                        </a:cubicBezTo>
                        <a:lnTo>
                          <a:pt x="212" y="72"/>
                        </a:lnTo>
                        <a:close/>
                        <a:moveTo>
                          <a:pt x="212" y="40"/>
                        </a:moveTo>
                        <a:cubicBezTo>
                          <a:pt x="132" y="40"/>
                          <a:pt x="132" y="40"/>
                          <a:pt x="132" y="40"/>
                        </a:cubicBezTo>
                        <a:cubicBezTo>
                          <a:pt x="132" y="24"/>
                          <a:pt x="132" y="24"/>
                          <a:pt x="132" y="24"/>
                        </a:cubicBezTo>
                        <a:cubicBezTo>
                          <a:pt x="212" y="24"/>
                          <a:pt x="212" y="24"/>
                          <a:pt x="212" y="24"/>
                        </a:cubicBezTo>
                        <a:lnTo>
                          <a:pt x="21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sp>
                <p:nvSpPr>
                  <p:cNvPr id="1656" name="Freeform 7"/>
                  <p:cNvSpPr>
                    <a:spLocks/>
                  </p:cNvSpPr>
                  <p:nvPr/>
                </p:nvSpPr>
                <p:spPr bwMode="auto">
                  <a:xfrm>
                    <a:off x="-876300" y="2003425"/>
                    <a:ext cx="269875" cy="269875"/>
                  </a:xfrm>
                  <a:custGeom>
                    <a:avLst/>
                    <a:gdLst>
                      <a:gd name="T0" fmla="*/ 0 w 72"/>
                      <a:gd name="T1" fmla="*/ 72 h 72"/>
                      <a:gd name="T2" fmla="*/ 72 w 72"/>
                      <a:gd name="T3" fmla="*/ 0 h 72"/>
                      <a:gd name="T4" fmla="*/ 72 w 72"/>
                      <a:gd name="T5" fmla="*/ 64 h 72"/>
                      <a:gd name="T6" fmla="*/ 64 w 72"/>
                      <a:gd name="T7" fmla="*/ 72 h 72"/>
                      <a:gd name="T8" fmla="*/ 0 w 72"/>
                      <a:gd name="T9" fmla="*/ 72 h 72"/>
                    </a:gdLst>
                    <a:ahLst/>
                    <a:cxnLst>
                      <a:cxn ang="0">
                        <a:pos x="T0" y="T1"/>
                      </a:cxn>
                      <a:cxn ang="0">
                        <a:pos x="T2" y="T3"/>
                      </a:cxn>
                      <a:cxn ang="0">
                        <a:pos x="T4" y="T5"/>
                      </a:cxn>
                      <a:cxn ang="0">
                        <a:pos x="T6" y="T7"/>
                      </a:cxn>
                      <a:cxn ang="0">
                        <a:pos x="T8" y="T9"/>
                      </a:cxn>
                    </a:cxnLst>
                    <a:rect l="0" t="0" r="r" b="b"/>
                    <a:pathLst>
                      <a:path w="72" h="72">
                        <a:moveTo>
                          <a:pt x="0" y="72"/>
                        </a:moveTo>
                        <a:cubicBezTo>
                          <a:pt x="72" y="0"/>
                          <a:pt x="72" y="0"/>
                          <a:pt x="72" y="0"/>
                        </a:cubicBezTo>
                        <a:cubicBezTo>
                          <a:pt x="72" y="64"/>
                          <a:pt x="72" y="64"/>
                          <a:pt x="72" y="64"/>
                        </a:cubicBezTo>
                        <a:cubicBezTo>
                          <a:pt x="72" y="68"/>
                          <a:pt x="68" y="72"/>
                          <a:pt x="64" y="72"/>
                        </a:cubicBezTo>
                        <a:lnTo>
                          <a:pt x="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grpSp>
            <p:grpSp>
              <p:nvGrpSpPr>
                <p:cNvPr id="1652" name="Group 1651"/>
                <p:cNvGrpSpPr/>
                <p:nvPr/>
              </p:nvGrpSpPr>
              <p:grpSpPr>
                <a:xfrm>
                  <a:off x="5947318" y="7880683"/>
                  <a:ext cx="442595" cy="560463"/>
                  <a:chOff x="-876300" y="2003425"/>
                  <a:chExt cx="900113" cy="1139825"/>
                </a:xfrm>
                <a:solidFill>
                  <a:schemeClr val="bg1"/>
                </a:solidFill>
              </p:grpSpPr>
              <p:sp>
                <p:nvSpPr>
                  <p:cNvPr id="1653" name="Freeform 6"/>
                  <p:cNvSpPr>
                    <a:spLocks noEditPoints="1"/>
                  </p:cNvSpPr>
                  <p:nvPr/>
                </p:nvSpPr>
                <p:spPr bwMode="auto">
                  <a:xfrm>
                    <a:off x="-876300" y="2003425"/>
                    <a:ext cx="900113" cy="1139825"/>
                  </a:xfrm>
                  <a:custGeom>
                    <a:avLst/>
                    <a:gdLst>
                      <a:gd name="T0" fmla="*/ 80 w 240"/>
                      <a:gd name="T1" fmla="*/ 0 h 304"/>
                      <a:gd name="T2" fmla="*/ 64 w 240"/>
                      <a:gd name="T3" fmla="*/ 80 h 304"/>
                      <a:gd name="T4" fmla="*/ 0 w 240"/>
                      <a:gd name="T5" fmla="*/ 296 h 304"/>
                      <a:gd name="T6" fmla="*/ 232 w 240"/>
                      <a:gd name="T7" fmla="*/ 304 h 304"/>
                      <a:gd name="T8" fmla="*/ 240 w 240"/>
                      <a:gd name="T9" fmla="*/ 8 h 304"/>
                      <a:gd name="T10" fmla="*/ 108 w 240"/>
                      <a:gd name="T11" fmla="*/ 280 h 304"/>
                      <a:gd name="T12" fmla="*/ 28 w 240"/>
                      <a:gd name="T13" fmla="*/ 280 h 304"/>
                      <a:gd name="T14" fmla="*/ 28 w 240"/>
                      <a:gd name="T15" fmla="*/ 200 h 304"/>
                      <a:gd name="T16" fmla="*/ 44 w 240"/>
                      <a:gd name="T17" fmla="*/ 264 h 304"/>
                      <a:gd name="T18" fmla="*/ 108 w 240"/>
                      <a:gd name="T19" fmla="*/ 280 h 304"/>
                      <a:gd name="T20" fmla="*/ 108 w 240"/>
                      <a:gd name="T21" fmla="*/ 232 h 304"/>
                      <a:gd name="T22" fmla="*/ 100 w 240"/>
                      <a:gd name="T23" fmla="*/ 214 h 304"/>
                      <a:gd name="T24" fmla="*/ 53 w 240"/>
                      <a:gd name="T25" fmla="*/ 249 h 304"/>
                      <a:gd name="T26" fmla="*/ 76 w 240"/>
                      <a:gd name="T27" fmla="*/ 208 h 304"/>
                      <a:gd name="T28" fmla="*/ 100 w 240"/>
                      <a:gd name="T29" fmla="*/ 200 h 304"/>
                      <a:gd name="T30" fmla="*/ 108 w 240"/>
                      <a:gd name="T31" fmla="*/ 208 h 304"/>
                      <a:gd name="T32" fmla="*/ 28 w 240"/>
                      <a:gd name="T33" fmla="*/ 176 h 304"/>
                      <a:gd name="T34" fmla="*/ 108 w 240"/>
                      <a:gd name="T35" fmla="*/ 160 h 304"/>
                      <a:gd name="T36" fmla="*/ 108 w 240"/>
                      <a:gd name="T37" fmla="*/ 144 h 304"/>
                      <a:gd name="T38" fmla="*/ 28 w 240"/>
                      <a:gd name="T39" fmla="*/ 128 h 304"/>
                      <a:gd name="T40" fmla="*/ 108 w 240"/>
                      <a:gd name="T41" fmla="*/ 144 h 304"/>
                      <a:gd name="T42" fmla="*/ 28 w 240"/>
                      <a:gd name="T43" fmla="*/ 112 h 304"/>
                      <a:gd name="T44" fmla="*/ 108 w 240"/>
                      <a:gd name="T45" fmla="*/ 96 h 304"/>
                      <a:gd name="T46" fmla="*/ 128 w 240"/>
                      <a:gd name="T47" fmla="*/ 132 h 304"/>
                      <a:gd name="T48" fmla="*/ 168 w 240"/>
                      <a:gd name="T49" fmla="*/ 132 h 304"/>
                      <a:gd name="T50" fmla="*/ 132 w 240"/>
                      <a:gd name="T51" fmla="*/ 136 h 304"/>
                      <a:gd name="T52" fmla="*/ 172 w 240"/>
                      <a:gd name="T53" fmla="*/ 97 h 304"/>
                      <a:gd name="T54" fmla="*/ 172 w 240"/>
                      <a:gd name="T55" fmla="*/ 177 h 304"/>
                      <a:gd name="T56" fmla="*/ 132 w 240"/>
                      <a:gd name="T57" fmla="*/ 136 h 304"/>
                      <a:gd name="T58" fmla="*/ 132 w 240"/>
                      <a:gd name="T59" fmla="*/ 280 h 304"/>
                      <a:gd name="T60" fmla="*/ 212 w 240"/>
                      <a:gd name="T61" fmla="*/ 264 h 304"/>
                      <a:gd name="T62" fmla="*/ 212 w 240"/>
                      <a:gd name="T63" fmla="*/ 248 h 304"/>
                      <a:gd name="T64" fmla="*/ 132 w 240"/>
                      <a:gd name="T65" fmla="*/ 232 h 304"/>
                      <a:gd name="T66" fmla="*/ 212 w 240"/>
                      <a:gd name="T67" fmla="*/ 248 h 304"/>
                      <a:gd name="T68" fmla="*/ 132 w 240"/>
                      <a:gd name="T69" fmla="*/ 216 h 304"/>
                      <a:gd name="T70" fmla="*/ 212 w 240"/>
                      <a:gd name="T71" fmla="*/ 200 h 304"/>
                      <a:gd name="T72" fmla="*/ 212 w 240"/>
                      <a:gd name="T73" fmla="*/ 72 h 304"/>
                      <a:gd name="T74" fmla="*/ 132 w 240"/>
                      <a:gd name="T75" fmla="*/ 56 h 304"/>
                      <a:gd name="T76" fmla="*/ 212 w 240"/>
                      <a:gd name="T77" fmla="*/ 72 h 304"/>
                      <a:gd name="T78" fmla="*/ 132 w 240"/>
                      <a:gd name="T79" fmla="*/ 40 h 304"/>
                      <a:gd name="T80" fmla="*/ 212 w 240"/>
                      <a:gd name="T81" fmla="*/ 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304">
                        <a:moveTo>
                          <a:pt x="232" y="0"/>
                        </a:moveTo>
                        <a:cubicBezTo>
                          <a:pt x="80" y="0"/>
                          <a:pt x="80" y="0"/>
                          <a:pt x="80" y="0"/>
                        </a:cubicBezTo>
                        <a:cubicBezTo>
                          <a:pt x="80" y="64"/>
                          <a:pt x="80" y="64"/>
                          <a:pt x="80" y="64"/>
                        </a:cubicBezTo>
                        <a:cubicBezTo>
                          <a:pt x="80" y="73"/>
                          <a:pt x="72" y="80"/>
                          <a:pt x="64" y="80"/>
                        </a:cubicBezTo>
                        <a:cubicBezTo>
                          <a:pt x="0" y="80"/>
                          <a:pt x="0" y="80"/>
                          <a:pt x="0" y="80"/>
                        </a:cubicBezTo>
                        <a:cubicBezTo>
                          <a:pt x="0" y="296"/>
                          <a:pt x="0" y="296"/>
                          <a:pt x="0" y="296"/>
                        </a:cubicBezTo>
                        <a:cubicBezTo>
                          <a:pt x="0" y="300"/>
                          <a:pt x="3" y="304"/>
                          <a:pt x="8" y="304"/>
                        </a:cubicBezTo>
                        <a:cubicBezTo>
                          <a:pt x="232" y="304"/>
                          <a:pt x="232" y="304"/>
                          <a:pt x="232" y="304"/>
                        </a:cubicBezTo>
                        <a:cubicBezTo>
                          <a:pt x="236" y="304"/>
                          <a:pt x="240" y="300"/>
                          <a:pt x="240" y="296"/>
                        </a:cubicBezTo>
                        <a:cubicBezTo>
                          <a:pt x="240" y="8"/>
                          <a:pt x="240" y="8"/>
                          <a:pt x="240" y="8"/>
                        </a:cubicBezTo>
                        <a:cubicBezTo>
                          <a:pt x="240" y="4"/>
                          <a:pt x="236" y="0"/>
                          <a:pt x="232" y="0"/>
                        </a:cubicBezTo>
                        <a:close/>
                        <a:moveTo>
                          <a:pt x="108" y="280"/>
                        </a:moveTo>
                        <a:cubicBezTo>
                          <a:pt x="44" y="280"/>
                          <a:pt x="44" y="280"/>
                          <a:pt x="44" y="280"/>
                        </a:cubicBezTo>
                        <a:cubicBezTo>
                          <a:pt x="28" y="280"/>
                          <a:pt x="28" y="280"/>
                          <a:pt x="28" y="280"/>
                        </a:cubicBezTo>
                        <a:cubicBezTo>
                          <a:pt x="28" y="264"/>
                          <a:pt x="28" y="264"/>
                          <a:pt x="28" y="264"/>
                        </a:cubicBezTo>
                        <a:cubicBezTo>
                          <a:pt x="28" y="200"/>
                          <a:pt x="28" y="200"/>
                          <a:pt x="28" y="200"/>
                        </a:cubicBezTo>
                        <a:cubicBezTo>
                          <a:pt x="44" y="200"/>
                          <a:pt x="44" y="200"/>
                          <a:pt x="44" y="200"/>
                        </a:cubicBezTo>
                        <a:cubicBezTo>
                          <a:pt x="44" y="264"/>
                          <a:pt x="44" y="264"/>
                          <a:pt x="44" y="264"/>
                        </a:cubicBezTo>
                        <a:cubicBezTo>
                          <a:pt x="108" y="264"/>
                          <a:pt x="108" y="264"/>
                          <a:pt x="108" y="264"/>
                        </a:cubicBezTo>
                        <a:lnTo>
                          <a:pt x="108" y="280"/>
                        </a:lnTo>
                        <a:close/>
                        <a:moveTo>
                          <a:pt x="108" y="208"/>
                        </a:moveTo>
                        <a:cubicBezTo>
                          <a:pt x="108" y="232"/>
                          <a:pt x="108" y="232"/>
                          <a:pt x="108" y="232"/>
                        </a:cubicBezTo>
                        <a:cubicBezTo>
                          <a:pt x="100" y="232"/>
                          <a:pt x="100" y="232"/>
                          <a:pt x="100" y="232"/>
                        </a:cubicBezTo>
                        <a:cubicBezTo>
                          <a:pt x="100" y="214"/>
                          <a:pt x="100" y="214"/>
                          <a:pt x="100" y="214"/>
                        </a:cubicBezTo>
                        <a:cubicBezTo>
                          <a:pt x="58" y="255"/>
                          <a:pt x="58" y="255"/>
                          <a:pt x="58" y="255"/>
                        </a:cubicBezTo>
                        <a:cubicBezTo>
                          <a:pt x="53" y="249"/>
                          <a:pt x="53" y="249"/>
                          <a:pt x="53" y="249"/>
                        </a:cubicBezTo>
                        <a:cubicBezTo>
                          <a:pt x="94" y="208"/>
                          <a:pt x="94" y="208"/>
                          <a:pt x="94" y="208"/>
                        </a:cubicBezTo>
                        <a:cubicBezTo>
                          <a:pt x="76" y="208"/>
                          <a:pt x="76" y="208"/>
                          <a:pt x="76" y="208"/>
                        </a:cubicBezTo>
                        <a:cubicBezTo>
                          <a:pt x="76" y="200"/>
                          <a:pt x="76" y="200"/>
                          <a:pt x="76" y="200"/>
                        </a:cubicBezTo>
                        <a:cubicBezTo>
                          <a:pt x="100" y="200"/>
                          <a:pt x="100" y="200"/>
                          <a:pt x="100" y="200"/>
                        </a:cubicBezTo>
                        <a:cubicBezTo>
                          <a:pt x="108" y="200"/>
                          <a:pt x="108" y="200"/>
                          <a:pt x="108" y="200"/>
                        </a:cubicBezTo>
                        <a:lnTo>
                          <a:pt x="108" y="208"/>
                        </a:lnTo>
                        <a:close/>
                        <a:moveTo>
                          <a:pt x="108" y="176"/>
                        </a:moveTo>
                        <a:cubicBezTo>
                          <a:pt x="28" y="176"/>
                          <a:pt x="28" y="176"/>
                          <a:pt x="28" y="176"/>
                        </a:cubicBezTo>
                        <a:cubicBezTo>
                          <a:pt x="28" y="160"/>
                          <a:pt x="28" y="160"/>
                          <a:pt x="28" y="160"/>
                        </a:cubicBezTo>
                        <a:cubicBezTo>
                          <a:pt x="108" y="160"/>
                          <a:pt x="108" y="160"/>
                          <a:pt x="108" y="160"/>
                        </a:cubicBezTo>
                        <a:lnTo>
                          <a:pt x="108" y="176"/>
                        </a:lnTo>
                        <a:close/>
                        <a:moveTo>
                          <a:pt x="108" y="144"/>
                        </a:moveTo>
                        <a:cubicBezTo>
                          <a:pt x="28" y="144"/>
                          <a:pt x="28" y="144"/>
                          <a:pt x="28" y="144"/>
                        </a:cubicBezTo>
                        <a:cubicBezTo>
                          <a:pt x="28" y="128"/>
                          <a:pt x="28" y="128"/>
                          <a:pt x="28" y="128"/>
                        </a:cubicBezTo>
                        <a:cubicBezTo>
                          <a:pt x="108" y="128"/>
                          <a:pt x="108" y="128"/>
                          <a:pt x="108" y="128"/>
                        </a:cubicBezTo>
                        <a:lnTo>
                          <a:pt x="108" y="144"/>
                        </a:lnTo>
                        <a:close/>
                        <a:moveTo>
                          <a:pt x="108" y="112"/>
                        </a:moveTo>
                        <a:cubicBezTo>
                          <a:pt x="28" y="112"/>
                          <a:pt x="28" y="112"/>
                          <a:pt x="28" y="112"/>
                        </a:cubicBezTo>
                        <a:cubicBezTo>
                          <a:pt x="28" y="96"/>
                          <a:pt x="28" y="96"/>
                          <a:pt x="28" y="96"/>
                        </a:cubicBezTo>
                        <a:cubicBezTo>
                          <a:pt x="108" y="96"/>
                          <a:pt x="108" y="96"/>
                          <a:pt x="108" y="96"/>
                        </a:cubicBezTo>
                        <a:lnTo>
                          <a:pt x="108" y="112"/>
                        </a:lnTo>
                        <a:close/>
                        <a:moveTo>
                          <a:pt x="128" y="132"/>
                        </a:moveTo>
                        <a:cubicBezTo>
                          <a:pt x="128" y="112"/>
                          <a:pt x="148" y="93"/>
                          <a:pt x="168" y="93"/>
                        </a:cubicBezTo>
                        <a:cubicBezTo>
                          <a:pt x="168" y="132"/>
                          <a:pt x="168" y="132"/>
                          <a:pt x="168" y="132"/>
                        </a:cubicBezTo>
                        <a:lnTo>
                          <a:pt x="128" y="132"/>
                        </a:lnTo>
                        <a:close/>
                        <a:moveTo>
                          <a:pt x="132" y="136"/>
                        </a:moveTo>
                        <a:cubicBezTo>
                          <a:pt x="172" y="136"/>
                          <a:pt x="172" y="136"/>
                          <a:pt x="172" y="136"/>
                        </a:cubicBezTo>
                        <a:cubicBezTo>
                          <a:pt x="172" y="97"/>
                          <a:pt x="172" y="97"/>
                          <a:pt x="172" y="97"/>
                        </a:cubicBezTo>
                        <a:cubicBezTo>
                          <a:pt x="196" y="97"/>
                          <a:pt x="212" y="115"/>
                          <a:pt x="212" y="137"/>
                        </a:cubicBezTo>
                        <a:cubicBezTo>
                          <a:pt x="212" y="159"/>
                          <a:pt x="194" y="177"/>
                          <a:pt x="172" y="177"/>
                        </a:cubicBezTo>
                        <a:cubicBezTo>
                          <a:pt x="150" y="177"/>
                          <a:pt x="132" y="159"/>
                          <a:pt x="132" y="137"/>
                        </a:cubicBezTo>
                        <a:cubicBezTo>
                          <a:pt x="132" y="137"/>
                          <a:pt x="132" y="136"/>
                          <a:pt x="132" y="136"/>
                        </a:cubicBezTo>
                        <a:close/>
                        <a:moveTo>
                          <a:pt x="212" y="280"/>
                        </a:moveTo>
                        <a:cubicBezTo>
                          <a:pt x="132" y="280"/>
                          <a:pt x="132" y="280"/>
                          <a:pt x="132" y="280"/>
                        </a:cubicBezTo>
                        <a:cubicBezTo>
                          <a:pt x="132" y="264"/>
                          <a:pt x="132" y="264"/>
                          <a:pt x="132" y="264"/>
                        </a:cubicBezTo>
                        <a:cubicBezTo>
                          <a:pt x="212" y="264"/>
                          <a:pt x="212" y="264"/>
                          <a:pt x="212" y="264"/>
                        </a:cubicBezTo>
                        <a:lnTo>
                          <a:pt x="212" y="280"/>
                        </a:lnTo>
                        <a:close/>
                        <a:moveTo>
                          <a:pt x="212" y="248"/>
                        </a:moveTo>
                        <a:cubicBezTo>
                          <a:pt x="132" y="248"/>
                          <a:pt x="132" y="248"/>
                          <a:pt x="132" y="248"/>
                        </a:cubicBezTo>
                        <a:cubicBezTo>
                          <a:pt x="132" y="232"/>
                          <a:pt x="132" y="232"/>
                          <a:pt x="132" y="232"/>
                        </a:cubicBezTo>
                        <a:cubicBezTo>
                          <a:pt x="212" y="232"/>
                          <a:pt x="212" y="232"/>
                          <a:pt x="212" y="232"/>
                        </a:cubicBezTo>
                        <a:lnTo>
                          <a:pt x="212" y="248"/>
                        </a:lnTo>
                        <a:close/>
                        <a:moveTo>
                          <a:pt x="212" y="216"/>
                        </a:moveTo>
                        <a:cubicBezTo>
                          <a:pt x="132" y="216"/>
                          <a:pt x="132" y="216"/>
                          <a:pt x="132" y="216"/>
                        </a:cubicBezTo>
                        <a:cubicBezTo>
                          <a:pt x="132" y="200"/>
                          <a:pt x="132" y="200"/>
                          <a:pt x="132" y="200"/>
                        </a:cubicBezTo>
                        <a:cubicBezTo>
                          <a:pt x="212" y="200"/>
                          <a:pt x="212" y="200"/>
                          <a:pt x="212" y="200"/>
                        </a:cubicBezTo>
                        <a:lnTo>
                          <a:pt x="212" y="216"/>
                        </a:lnTo>
                        <a:close/>
                        <a:moveTo>
                          <a:pt x="212" y="72"/>
                        </a:moveTo>
                        <a:cubicBezTo>
                          <a:pt x="132" y="72"/>
                          <a:pt x="132" y="72"/>
                          <a:pt x="132" y="72"/>
                        </a:cubicBezTo>
                        <a:cubicBezTo>
                          <a:pt x="132" y="56"/>
                          <a:pt x="132" y="56"/>
                          <a:pt x="132" y="56"/>
                        </a:cubicBezTo>
                        <a:cubicBezTo>
                          <a:pt x="212" y="56"/>
                          <a:pt x="212" y="56"/>
                          <a:pt x="212" y="56"/>
                        </a:cubicBezTo>
                        <a:lnTo>
                          <a:pt x="212" y="72"/>
                        </a:lnTo>
                        <a:close/>
                        <a:moveTo>
                          <a:pt x="212" y="40"/>
                        </a:moveTo>
                        <a:cubicBezTo>
                          <a:pt x="132" y="40"/>
                          <a:pt x="132" y="40"/>
                          <a:pt x="132" y="40"/>
                        </a:cubicBezTo>
                        <a:cubicBezTo>
                          <a:pt x="132" y="24"/>
                          <a:pt x="132" y="24"/>
                          <a:pt x="132" y="24"/>
                        </a:cubicBezTo>
                        <a:cubicBezTo>
                          <a:pt x="212" y="24"/>
                          <a:pt x="212" y="24"/>
                          <a:pt x="212" y="24"/>
                        </a:cubicBezTo>
                        <a:lnTo>
                          <a:pt x="21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sp>
                <p:nvSpPr>
                  <p:cNvPr id="1654" name="Freeform 7"/>
                  <p:cNvSpPr>
                    <a:spLocks/>
                  </p:cNvSpPr>
                  <p:nvPr/>
                </p:nvSpPr>
                <p:spPr bwMode="auto">
                  <a:xfrm>
                    <a:off x="-876300" y="2003425"/>
                    <a:ext cx="269875" cy="269875"/>
                  </a:xfrm>
                  <a:custGeom>
                    <a:avLst/>
                    <a:gdLst>
                      <a:gd name="T0" fmla="*/ 0 w 72"/>
                      <a:gd name="T1" fmla="*/ 72 h 72"/>
                      <a:gd name="T2" fmla="*/ 72 w 72"/>
                      <a:gd name="T3" fmla="*/ 0 h 72"/>
                      <a:gd name="T4" fmla="*/ 72 w 72"/>
                      <a:gd name="T5" fmla="*/ 64 h 72"/>
                      <a:gd name="T6" fmla="*/ 64 w 72"/>
                      <a:gd name="T7" fmla="*/ 72 h 72"/>
                      <a:gd name="T8" fmla="*/ 0 w 72"/>
                      <a:gd name="T9" fmla="*/ 72 h 72"/>
                    </a:gdLst>
                    <a:ahLst/>
                    <a:cxnLst>
                      <a:cxn ang="0">
                        <a:pos x="T0" y="T1"/>
                      </a:cxn>
                      <a:cxn ang="0">
                        <a:pos x="T2" y="T3"/>
                      </a:cxn>
                      <a:cxn ang="0">
                        <a:pos x="T4" y="T5"/>
                      </a:cxn>
                      <a:cxn ang="0">
                        <a:pos x="T6" y="T7"/>
                      </a:cxn>
                      <a:cxn ang="0">
                        <a:pos x="T8" y="T9"/>
                      </a:cxn>
                    </a:cxnLst>
                    <a:rect l="0" t="0" r="r" b="b"/>
                    <a:pathLst>
                      <a:path w="72" h="72">
                        <a:moveTo>
                          <a:pt x="0" y="72"/>
                        </a:moveTo>
                        <a:cubicBezTo>
                          <a:pt x="72" y="0"/>
                          <a:pt x="72" y="0"/>
                          <a:pt x="72" y="0"/>
                        </a:cubicBezTo>
                        <a:cubicBezTo>
                          <a:pt x="72" y="64"/>
                          <a:pt x="72" y="64"/>
                          <a:pt x="72" y="64"/>
                        </a:cubicBezTo>
                        <a:cubicBezTo>
                          <a:pt x="72" y="68"/>
                          <a:pt x="68" y="72"/>
                          <a:pt x="64" y="72"/>
                        </a:cubicBezTo>
                        <a:lnTo>
                          <a:pt x="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grpSp>
          </p:grpSp>
        </p:grpSp>
      </p:grpSp>
      <p:grpSp>
        <p:nvGrpSpPr>
          <p:cNvPr id="1668" name="Group 1667"/>
          <p:cNvGrpSpPr/>
          <p:nvPr/>
        </p:nvGrpSpPr>
        <p:grpSpPr>
          <a:xfrm>
            <a:off x="1417123" y="1733087"/>
            <a:ext cx="687468" cy="687465"/>
            <a:chOff x="3779486" y="2734533"/>
            <a:chExt cx="1833488" cy="1833478"/>
          </a:xfrm>
        </p:grpSpPr>
        <p:sp>
          <p:nvSpPr>
            <p:cNvPr id="1669" name="Rectangle 28"/>
            <p:cNvSpPr/>
            <p:nvPr/>
          </p:nvSpPr>
          <p:spPr>
            <a:xfrm>
              <a:off x="3779486" y="2734533"/>
              <a:ext cx="1833488" cy="1833478"/>
            </a:xfrm>
            <a:prstGeom prst="ellipse">
              <a:avLst/>
            </a:prstGeom>
            <a:solidFill>
              <a:schemeClr val="bg2">
                <a:lumMod val="9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3" tIns="53993" rIns="53993" bIns="53993" numCol="1" spcCol="0" rtlCol="0" fromWordArt="0" anchor="ctr" anchorCtr="0" forceAA="0" compatLnSpc="1">
              <a:prstTxWarp prst="textNoShape">
                <a:avLst/>
              </a:prstTxWarp>
              <a:noAutofit/>
            </a:bodyPr>
            <a:lstStyle/>
            <a:p>
              <a:pPr algn="ctr" defTabSz="685834">
                <a:lnSpc>
                  <a:spcPct val="90000"/>
                </a:lnSpc>
              </a:pPr>
              <a:endParaRPr lang="en-GB" sz="2700" dirty="0">
                <a:solidFill>
                  <a:srgbClr val="FFFFFF"/>
                </a:solidFill>
              </a:endParaRPr>
            </a:p>
          </p:txBody>
        </p:sp>
        <p:grpSp>
          <p:nvGrpSpPr>
            <p:cNvPr id="1670" name="Group 1669"/>
            <p:cNvGrpSpPr/>
            <p:nvPr/>
          </p:nvGrpSpPr>
          <p:grpSpPr>
            <a:xfrm>
              <a:off x="4239573" y="3069554"/>
              <a:ext cx="913314" cy="1163436"/>
              <a:chOff x="-876300" y="2003425"/>
              <a:chExt cx="900113" cy="1139825"/>
            </a:xfrm>
            <a:solidFill>
              <a:schemeClr val="bg1"/>
            </a:solidFill>
          </p:grpSpPr>
          <p:sp>
            <p:nvSpPr>
              <p:cNvPr id="1671" name="Freeform 6"/>
              <p:cNvSpPr>
                <a:spLocks noEditPoints="1"/>
              </p:cNvSpPr>
              <p:nvPr/>
            </p:nvSpPr>
            <p:spPr bwMode="auto">
              <a:xfrm>
                <a:off x="-876300" y="2003425"/>
                <a:ext cx="900113" cy="1139825"/>
              </a:xfrm>
              <a:custGeom>
                <a:avLst/>
                <a:gdLst>
                  <a:gd name="T0" fmla="*/ 80 w 240"/>
                  <a:gd name="T1" fmla="*/ 0 h 304"/>
                  <a:gd name="T2" fmla="*/ 64 w 240"/>
                  <a:gd name="T3" fmla="*/ 80 h 304"/>
                  <a:gd name="T4" fmla="*/ 0 w 240"/>
                  <a:gd name="T5" fmla="*/ 296 h 304"/>
                  <a:gd name="T6" fmla="*/ 232 w 240"/>
                  <a:gd name="T7" fmla="*/ 304 h 304"/>
                  <a:gd name="T8" fmla="*/ 240 w 240"/>
                  <a:gd name="T9" fmla="*/ 8 h 304"/>
                  <a:gd name="T10" fmla="*/ 108 w 240"/>
                  <a:gd name="T11" fmla="*/ 280 h 304"/>
                  <a:gd name="T12" fmla="*/ 28 w 240"/>
                  <a:gd name="T13" fmla="*/ 280 h 304"/>
                  <a:gd name="T14" fmla="*/ 28 w 240"/>
                  <a:gd name="T15" fmla="*/ 200 h 304"/>
                  <a:gd name="T16" fmla="*/ 44 w 240"/>
                  <a:gd name="T17" fmla="*/ 264 h 304"/>
                  <a:gd name="T18" fmla="*/ 108 w 240"/>
                  <a:gd name="T19" fmla="*/ 280 h 304"/>
                  <a:gd name="T20" fmla="*/ 108 w 240"/>
                  <a:gd name="T21" fmla="*/ 232 h 304"/>
                  <a:gd name="T22" fmla="*/ 100 w 240"/>
                  <a:gd name="T23" fmla="*/ 214 h 304"/>
                  <a:gd name="T24" fmla="*/ 53 w 240"/>
                  <a:gd name="T25" fmla="*/ 249 h 304"/>
                  <a:gd name="T26" fmla="*/ 76 w 240"/>
                  <a:gd name="T27" fmla="*/ 208 h 304"/>
                  <a:gd name="T28" fmla="*/ 100 w 240"/>
                  <a:gd name="T29" fmla="*/ 200 h 304"/>
                  <a:gd name="T30" fmla="*/ 108 w 240"/>
                  <a:gd name="T31" fmla="*/ 208 h 304"/>
                  <a:gd name="T32" fmla="*/ 28 w 240"/>
                  <a:gd name="T33" fmla="*/ 176 h 304"/>
                  <a:gd name="T34" fmla="*/ 108 w 240"/>
                  <a:gd name="T35" fmla="*/ 160 h 304"/>
                  <a:gd name="T36" fmla="*/ 108 w 240"/>
                  <a:gd name="T37" fmla="*/ 144 h 304"/>
                  <a:gd name="T38" fmla="*/ 28 w 240"/>
                  <a:gd name="T39" fmla="*/ 128 h 304"/>
                  <a:gd name="T40" fmla="*/ 108 w 240"/>
                  <a:gd name="T41" fmla="*/ 144 h 304"/>
                  <a:gd name="T42" fmla="*/ 28 w 240"/>
                  <a:gd name="T43" fmla="*/ 112 h 304"/>
                  <a:gd name="T44" fmla="*/ 108 w 240"/>
                  <a:gd name="T45" fmla="*/ 96 h 304"/>
                  <a:gd name="T46" fmla="*/ 128 w 240"/>
                  <a:gd name="T47" fmla="*/ 132 h 304"/>
                  <a:gd name="T48" fmla="*/ 168 w 240"/>
                  <a:gd name="T49" fmla="*/ 132 h 304"/>
                  <a:gd name="T50" fmla="*/ 132 w 240"/>
                  <a:gd name="T51" fmla="*/ 136 h 304"/>
                  <a:gd name="T52" fmla="*/ 172 w 240"/>
                  <a:gd name="T53" fmla="*/ 97 h 304"/>
                  <a:gd name="T54" fmla="*/ 172 w 240"/>
                  <a:gd name="T55" fmla="*/ 177 h 304"/>
                  <a:gd name="T56" fmla="*/ 132 w 240"/>
                  <a:gd name="T57" fmla="*/ 136 h 304"/>
                  <a:gd name="T58" fmla="*/ 132 w 240"/>
                  <a:gd name="T59" fmla="*/ 280 h 304"/>
                  <a:gd name="T60" fmla="*/ 212 w 240"/>
                  <a:gd name="T61" fmla="*/ 264 h 304"/>
                  <a:gd name="T62" fmla="*/ 212 w 240"/>
                  <a:gd name="T63" fmla="*/ 248 h 304"/>
                  <a:gd name="T64" fmla="*/ 132 w 240"/>
                  <a:gd name="T65" fmla="*/ 232 h 304"/>
                  <a:gd name="T66" fmla="*/ 212 w 240"/>
                  <a:gd name="T67" fmla="*/ 248 h 304"/>
                  <a:gd name="T68" fmla="*/ 132 w 240"/>
                  <a:gd name="T69" fmla="*/ 216 h 304"/>
                  <a:gd name="T70" fmla="*/ 212 w 240"/>
                  <a:gd name="T71" fmla="*/ 200 h 304"/>
                  <a:gd name="T72" fmla="*/ 212 w 240"/>
                  <a:gd name="T73" fmla="*/ 72 h 304"/>
                  <a:gd name="T74" fmla="*/ 132 w 240"/>
                  <a:gd name="T75" fmla="*/ 56 h 304"/>
                  <a:gd name="T76" fmla="*/ 212 w 240"/>
                  <a:gd name="T77" fmla="*/ 72 h 304"/>
                  <a:gd name="T78" fmla="*/ 132 w 240"/>
                  <a:gd name="T79" fmla="*/ 40 h 304"/>
                  <a:gd name="T80" fmla="*/ 212 w 240"/>
                  <a:gd name="T81" fmla="*/ 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304">
                    <a:moveTo>
                      <a:pt x="232" y="0"/>
                    </a:moveTo>
                    <a:cubicBezTo>
                      <a:pt x="80" y="0"/>
                      <a:pt x="80" y="0"/>
                      <a:pt x="80" y="0"/>
                    </a:cubicBezTo>
                    <a:cubicBezTo>
                      <a:pt x="80" y="64"/>
                      <a:pt x="80" y="64"/>
                      <a:pt x="80" y="64"/>
                    </a:cubicBezTo>
                    <a:cubicBezTo>
                      <a:pt x="80" y="73"/>
                      <a:pt x="72" y="80"/>
                      <a:pt x="64" y="80"/>
                    </a:cubicBezTo>
                    <a:cubicBezTo>
                      <a:pt x="0" y="80"/>
                      <a:pt x="0" y="80"/>
                      <a:pt x="0" y="80"/>
                    </a:cubicBezTo>
                    <a:cubicBezTo>
                      <a:pt x="0" y="296"/>
                      <a:pt x="0" y="296"/>
                      <a:pt x="0" y="296"/>
                    </a:cubicBezTo>
                    <a:cubicBezTo>
                      <a:pt x="0" y="300"/>
                      <a:pt x="3" y="304"/>
                      <a:pt x="8" y="304"/>
                    </a:cubicBezTo>
                    <a:cubicBezTo>
                      <a:pt x="232" y="304"/>
                      <a:pt x="232" y="304"/>
                      <a:pt x="232" y="304"/>
                    </a:cubicBezTo>
                    <a:cubicBezTo>
                      <a:pt x="236" y="304"/>
                      <a:pt x="240" y="300"/>
                      <a:pt x="240" y="296"/>
                    </a:cubicBezTo>
                    <a:cubicBezTo>
                      <a:pt x="240" y="8"/>
                      <a:pt x="240" y="8"/>
                      <a:pt x="240" y="8"/>
                    </a:cubicBezTo>
                    <a:cubicBezTo>
                      <a:pt x="240" y="4"/>
                      <a:pt x="236" y="0"/>
                      <a:pt x="232" y="0"/>
                    </a:cubicBezTo>
                    <a:close/>
                    <a:moveTo>
                      <a:pt x="108" y="280"/>
                    </a:moveTo>
                    <a:cubicBezTo>
                      <a:pt x="44" y="280"/>
                      <a:pt x="44" y="280"/>
                      <a:pt x="44" y="280"/>
                    </a:cubicBezTo>
                    <a:cubicBezTo>
                      <a:pt x="28" y="280"/>
                      <a:pt x="28" y="280"/>
                      <a:pt x="28" y="280"/>
                    </a:cubicBezTo>
                    <a:cubicBezTo>
                      <a:pt x="28" y="264"/>
                      <a:pt x="28" y="264"/>
                      <a:pt x="28" y="264"/>
                    </a:cubicBezTo>
                    <a:cubicBezTo>
                      <a:pt x="28" y="200"/>
                      <a:pt x="28" y="200"/>
                      <a:pt x="28" y="200"/>
                    </a:cubicBezTo>
                    <a:cubicBezTo>
                      <a:pt x="44" y="200"/>
                      <a:pt x="44" y="200"/>
                      <a:pt x="44" y="200"/>
                    </a:cubicBezTo>
                    <a:cubicBezTo>
                      <a:pt x="44" y="264"/>
                      <a:pt x="44" y="264"/>
                      <a:pt x="44" y="264"/>
                    </a:cubicBezTo>
                    <a:cubicBezTo>
                      <a:pt x="108" y="264"/>
                      <a:pt x="108" y="264"/>
                      <a:pt x="108" y="264"/>
                    </a:cubicBezTo>
                    <a:lnTo>
                      <a:pt x="108" y="280"/>
                    </a:lnTo>
                    <a:close/>
                    <a:moveTo>
                      <a:pt x="108" y="208"/>
                    </a:moveTo>
                    <a:cubicBezTo>
                      <a:pt x="108" y="232"/>
                      <a:pt x="108" y="232"/>
                      <a:pt x="108" y="232"/>
                    </a:cubicBezTo>
                    <a:cubicBezTo>
                      <a:pt x="100" y="232"/>
                      <a:pt x="100" y="232"/>
                      <a:pt x="100" y="232"/>
                    </a:cubicBezTo>
                    <a:cubicBezTo>
                      <a:pt x="100" y="214"/>
                      <a:pt x="100" y="214"/>
                      <a:pt x="100" y="214"/>
                    </a:cubicBezTo>
                    <a:cubicBezTo>
                      <a:pt x="58" y="255"/>
                      <a:pt x="58" y="255"/>
                      <a:pt x="58" y="255"/>
                    </a:cubicBezTo>
                    <a:cubicBezTo>
                      <a:pt x="53" y="249"/>
                      <a:pt x="53" y="249"/>
                      <a:pt x="53" y="249"/>
                    </a:cubicBezTo>
                    <a:cubicBezTo>
                      <a:pt x="94" y="208"/>
                      <a:pt x="94" y="208"/>
                      <a:pt x="94" y="208"/>
                    </a:cubicBezTo>
                    <a:cubicBezTo>
                      <a:pt x="76" y="208"/>
                      <a:pt x="76" y="208"/>
                      <a:pt x="76" y="208"/>
                    </a:cubicBezTo>
                    <a:cubicBezTo>
                      <a:pt x="76" y="200"/>
                      <a:pt x="76" y="200"/>
                      <a:pt x="76" y="200"/>
                    </a:cubicBezTo>
                    <a:cubicBezTo>
                      <a:pt x="100" y="200"/>
                      <a:pt x="100" y="200"/>
                      <a:pt x="100" y="200"/>
                    </a:cubicBezTo>
                    <a:cubicBezTo>
                      <a:pt x="108" y="200"/>
                      <a:pt x="108" y="200"/>
                      <a:pt x="108" y="200"/>
                    </a:cubicBezTo>
                    <a:lnTo>
                      <a:pt x="108" y="208"/>
                    </a:lnTo>
                    <a:close/>
                    <a:moveTo>
                      <a:pt x="108" y="176"/>
                    </a:moveTo>
                    <a:cubicBezTo>
                      <a:pt x="28" y="176"/>
                      <a:pt x="28" y="176"/>
                      <a:pt x="28" y="176"/>
                    </a:cubicBezTo>
                    <a:cubicBezTo>
                      <a:pt x="28" y="160"/>
                      <a:pt x="28" y="160"/>
                      <a:pt x="28" y="160"/>
                    </a:cubicBezTo>
                    <a:cubicBezTo>
                      <a:pt x="108" y="160"/>
                      <a:pt x="108" y="160"/>
                      <a:pt x="108" y="160"/>
                    </a:cubicBezTo>
                    <a:lnTo>
                      <a:pt x="108" y="176"/>
                    </a:lnTo>
                    <a:close/>
                    <a:moveTo>
                      <a:pt x="108" y="144"/>
                    </a:moveTo>
                    <a:cubicBezTo>
                      <a:pt x="28" y="144"/>
                      <a:pt x="28" y="144"/>
                      <a:pt x="28" y="144"/>
                    </a:cubicBezTo>
                    <a:cubicBezTo>
                      <a:pt x="28" y="128"/>
                      <a:pt x="28" y="128"/>
                      <a:pt x="28" y="128"/>
                    </a:cubicBezTo>
                    <a:cubicBezTo>
                      <a:pt x="108" y="128"/>
                      <a:pt x="108" y="128"/>
                      <a:pt x="108" y="128"/>
                    </a:cubicBezTo>
                    <a:lnTo>
                      <a:pt x="108" y="144"/>
                    </a:lnTo>
                    <a:close/>
                    <a:moveTo>
                      <a:pt x="108" y="112"/>
                    </a:moveTo>
                    <a:cubicBezTo>
                      <a:pt x="28" y="112"/>
                      <a:pt x="28" y="112"/>
                      <a:pt x="28" y="112"/>
                    </a:cubicBezTo>
                    <a:cubicBezTo>
                      <a:pt x="28" y="96"/>
                      <a:pt x="28" y="96"/>
                      <a:pt x="28" y="96"/>
                    </a:cubicBezTo>
                    <a:cubicBezTo>
                      <a:pt x="108" y="96"/>
                      <a:pt x="108" y="96"/>
                      <a:pt x="108" y="96"/>
                    </a:cubicBezTo>
                    <a:lnTo>
                      <a:pt x="108" y="112"/>
                    </a:lnTo>
                    <a:close/>
                    <a:moveTo>
                      <a:pt x="128" y="132"/>
                    </a:moveTo>
                    <a:cubicBezTo>
                      <a:pt x="128" y="112"/>
                      <a:pt x="148" y="93"/>
                      <a:pt x="168" y="93"/>
                    </a:cubicBezTo>
                    <a:cubicBezTo>
                      <a:pt x="168" y="132"/>
                      <a:pt x="168" y="132"/>
                      <a:pt x="168" y="132"/>
                    </a:cubicBezTo>
                    <a:lnTo>
                      <a:pt x="128" y="132"/>
                    </a:lnTo>
                    <a:close/>
                    <a:moveTo>
                      <a:pt x="132" y="136"/>
                    </a:moveTo>
                    <a:cubicBezTo>
                      <a:pt x="172" y="136"/>
                      <a:pt x="172" y="136"/>
                      <a:pt x="172" y="136"/>
                    </a:cubicBezTo>
                    <a:cubicBezTo>
                      <a:pt x="172" y="97"/>
                      <a:pt x="172" y="97"/>
                      <a:pt x="172" y="97"/>
                    </a:cubicBezTo>
                    <a:cubicBezTo>
                      <a:pt x="196" y="97"/>
                      <a:pt x="212" y="115"/>
                      <a:pt x="212" y="137"/>
                    </a:cubicBezTo>
                    <a:cubicBezTo>
                      <a:pt x="212" y="159"/>
                      <a:pt x="194" y="177"/>
                      <a:pt x="172" y="177"/>
                    </a:cubicBezTo>
                    <a:cubicBezTo>
                      <a:pt x="150" y="177"/>
                      <a:pt x="132" y="159"/>
                      <a:pt x="132" y="137"/>
                    </a:cubicBezTo>
                    <a:cubicBezTo>
                      <a:pt x="132" y="137"/>
                      <a:pt x="132" y="136"/>
                      <a:pt x="132" y="136"/>
                    </a:cubicBezTo>
                    <a:close/>
                    <a:moveTo>
                      <a:pt x="212" y="280"/>
                    </a:moveTo>
                    <a:cubicBezTo>
                      <a:pt x="132" y="280"/>
                      <a:pt x="132" y="280"/>
                      <a:pt x="132" y="280"/>
                    </a:cubicBezTo>
                    <a:cubicBezTo>
                      <a:pt x="132" y="264"/>
                      <a:pt x="132" y="264"/>
                      <a:pt x="132" y="264"/>
                    </a:cubicBezTo>
                    <a:cubicBezTo>
                      <a:pt x="212" y="264"/>
                      <a:pt x="212" y="264"/>
                      <a:pt x="212" y="264"/>
                    </a:cubicBezTo>
                    <a:lnTo>
                      <a:pt x="212" y="280"/>
                    </a:lnTo>
                    <a:close/>
                    <a:moveTo>
                      <a:pt x="212" y="248"/>
                    </a:moveTo>
                    <a:cubicBezTo>
                      <a:pt x="132" y="248"/>
                      <a:pt x="132" y="248"/>
                      <a:pt x="132" y="248"/>
                    </a:cubicBezTo>
                    <a:cubicBezTo>
                      <a:pt x="132" y="232"/>
                      <a:pt x="132" y="232"/>
                      <a:pt x="132" y="232"/>
                    </a:cubicBezTo>
                    <a:cubicBezTo>
                      <a:pt x="212" y="232"/>
                      <a:pt x="212" y="232"/>
                      <a:pt x="212" y="232"/>
                    </a:cubicBezTo>
                    <a:lnTo>
                      <a:pt x="212" y="248"/>
                    </a:lnTo>
                    <a:close/>
                    <a:moveTo>
                      <a:pt x="212" y="216"/>
                    </a:moveTo>
                    <a:cubicBezTo>
                      <a:pt x="132" y="216"/>
                      <a:pt x="132" y="216"/>
                      <a:pt x="132" y="216"/>
                    </a:cubicBezTo>
                    <a:cubicBezTo>
                      <a:pt x="132" y="200"/>
                      <a:pt x="132" y="200"/>
                      <a:pt x="132" y="200"/>
                    </a:cubicBezTo>
                    <a:cubicBezTo>
                      <a:pt x="212" y="200"/>
                      <a:pt x="212" y="200"/>
                      <a:pt x="212" y="200"/>
                    </a:cubicBezTo>
                    <a:lnTo>
                      <a:pt x="212" y="216"/>
                    </a:lnTo>
                    <a:close/>
                    <a:moveTo>
                      <a:pt x="212" y="72"/>
                    </a:moveTo>
                    <a:cubicBezTo>
                      <a:pt x="132" y="72"/>
                      <a:pt x="132" y="72"/>
                      <a:pt x="132" y="72"/>
                    </a:cubicBezTo>
                    <a:cubicBezTo>
                      <a:pt x="132" y="56"/>
                      <a:pt x="132" y="56"/>
                      <a:pt x="132" y="56"/>
                    </a:cubicBezTo>
                    <a:cubicBezTo>
                      <a:pt x="212" y="56"/>
                      <a:pt x="212" y="56"/>
                      <a:pt x="212" y="56"/>
                    </a:cubicBezTo>
                    <a:lnTo>
                      <a:pt x="212" y="72"/>
                    </a:lnTo>
                    <a:close/>
                    <a:moveTo>
                      <a:pt x="212" y="40"/>
                    </a:moveTo>
                    <a:cubicBezTo>
                      <a:pt x="132" y="40"/>
                      <a:pt x="132" y="40"/>
                      <a:pt x="132" y="40"/>
                    </a:cubicBezTo>
                    <a:cubicBezTo>
                      <a:pt x="132" y="24"/>
                      <a:pt x="132" y="24"/>
                      <a:pt x="132" y="24"/>
                    </a:cubicBezTo>
                    <a:cubicBezTo>
                      <a:pt x="212" y="24"/>
                      <a:pt x="212" y="24"/>
                      <a:pt x="212" y="24"/>
                    </a:cubicBezTo>
                    <a:lnTo>
                      <a:pt x="21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sp>
            <p:nvSpPr>
              <p:cNvPr id="1672" name="Freeform 7"/>
              <p:cNvSpPr>
                <a:spLocks/>
              </p:cNvSpPr>
              <p:nvPr/>
            </p:nvSpPr>
            <p:spPr bwMode="auto">
              <a:xfrm>
                <a:off x="-876300" y="2003425"/>
                <a:ext cx="269875" cy="269875"/>
              </a:xfrm>
              <a:custGeom>
                <a:avLst/>
                <a:gdLst>
                  <a:gd name="T0" fmla="*/ 0 w 72"/>
                  <a:gd name="T1" fmla="*/ 72 h 72"/>
                  <a:gd name="T2" fmla="*/ 72 w 72"/>
                  <a:gd name="T3" fmla="*/ 0 h 72"/>
                  <a:gd name="T4" fmla="*/ 72 w 72"/>
                  <a:gd name="T5" fmla="*/ 64 h 72"/>
                  <a:gd name="T6" fmla="*/ 64 w 72"/>
                  <a:gd name="T7" fmla="*/ 72 h 72"/>
                  <a:gd name="T8" fmla="*/ 0 w 72"/>
                  <a:gd name="T9" fmla="*/ 72 h 72"/>
                </a:gdLst>
                <a:ahLst/>
                <a:cxnLst>
                  <a:cxn ang="0">
                    <a:pos x="T0" y="T1"/>
                  </a:cxn>
                  <a:cxn ang="0">
                    <a:pos x="T2" y="T3"/>
                  </a:cxn>
                  <a:cxn ang="0">
                    <a:pos x="T4" y="T5"/>
                  </a:cxn>
                  <a:cxn ang="0">
                    <a:pos x="T6" y="T7"/>
                  </a:cxn>
                  <a:cxn ang="0">
                    <a:pos x="T8" y="T9"/>
                  </a:cxn>
                </a:cxnLst>
                <a:rect l="0" t="0" r="r" b="b"/>
                <a:pathLst>
                  <a:path w="72" h="72">
                    <a:moveTo>
                      <a:pt x="0" y="72"/>
                    </a:moveTo>
                    <a:cubicBezTo>
                      <a:pt x="72" y="0"/>
                      <a:pt x="72" y="0"/>
                      <a:pt x="72" y="0"/>
                    </a:cubicBezTo>
                    <a:cubicBezTo>
                      <a:pt x="72" y="64"/>
                      <a:pt x="72" y="64"/>
                      <a:pt x="72" y="64"/>
                    </a:cubicBezTo>
                    <a:cubicBezTo>
                      <a:pt x="72" y="68"/>
                      <a:pt x="68" y="72"/>
                      <a:pt x="64" y="72"/>
                    </a:cubicBezTo>
                    <a:lnTo>
                      <a:pt x="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grpSp>
      </p:grpSp>
      <p:grpSp>
        <p:nvGrpSpPr>
          <p:cNvPr id="1673" name="Group 1672"/>
          <p:cNvGrpSpPr/>
          <p:nvPr/>
        </p:nvGrpSpPr>
        <p:grpSpPr>
          <a:xfrm>
            <a:off x="1884559" y="3047084"/>
            <a:ext cx="687468" cy="687465"/>
            <a:chOff x="5472369" y="6407844"/>
            <a:chExt cx="1833488" cy="1833478"/>
          </a:xfrm>
        </p:grpSpPr>
        <p:sp>
          <p:nvSpPr>
            <p:cNvPr id="1674" name="Rectangle 28"/>
            <p:cNvSpPr/>
            <p:nvPr/>
          </p:nvSpPr>
          <p:spPr>
            <a:xfrm>
              <a:off x="5472369" y="6407844"/>
              <a:ext cx="1833488" cy="1833478"/>
            </a:xfrm>
            <a:prstGeom prst="ellipse">
              <a:avLst/>
            </a:prstGeom>
            <a:solidFill>
              <a:schemeClr val="bg2">
                <a:lumMod val="9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3" tIns="53993" rIns="53993" bIns="53993" numCol="1" spcCol="0" rtlCol="0" fromWordArt="0" anchor="ctr" anchorCtr="0" forceAA="0" compatLnSpc="1">
              <a:prstTxWarp prst="textNoShape">
                <a:avLst/>
              </a:prstTxWarp>
              <a:noAutofit/>
            </a:bodyPr>
            <a:lstStyle/>
            <a:p>
              <a:pPr algn="ctr" defTabSz="685834">
                <a:lnSpc>
                  <a:spcPct val="90000"/>
                </a:lnSpc>
              </a:pPr>
              <a:endParaRPr lang="en-GB" sz="2700" dirty="0">
                <a:solidFill>
                  <a:srgbClr val="FFFFFF"/>
                </a:solidFill>
              </a:endParaRPr>
            </a:p>
          </p:txBody>
        </p:sp>
        <p:sp>
          <p:nvSpPr>
            <p:cNvPr id="1675" name="Freeform 18"/>
            <p:cNvSpPr>
              <a:spLocks noEditPoints="1"/>
            </p:cNvSpPr>
            <p:nvPr/>
          </p:nvSpPr>
          <p:spPr bwMode="auto">
            <a:xfrm>
              <a:off x="6014169" y="6687883"/>
              <a:ext cx="749888" cy="1273401"/>
            </a:xfrm>
            <a:custGeom>
              <a:avLst/>
              <a:gdLst>
                <a:gd name="T0" fmla="*/ 763 w 810"/>
                <a:gd name="T1" fmla="*/ 1202 h 1448"/>
                <a:gd name="T2" fmla="*/ 723 w 810"/>
                <a:gd name="T3" fmla="*/ 1078 h 1448"/>
                <a:gd name="T4" fmla="*/ 723 w 810"/>
                <a:gd name="T5" fmla="*/ 989 h 1448"/>
                <a:gd name="T6" fmla="*/ 605 w 810"/>
                <a:gd name="T7" fmla="*/ 731 h 1448"/>
                <a:gd name="T8" fmla="*/ 670 w 810"/>
                <a:gd name="T9" fmla="*/ 612 h 1448"/>
                <a:gd name="T10" fmla="*/ 516 w 810"/>
                <a:gd name="T11" fmla="*/ 466 h 1448"/>
                <a:gd name="T12" fmla="*/ 406 w 810"/>
                <a:gd name="T13" fmla="*/ 92 h 1448"/>
                <a:gd name="T14" fmla="*/ 379 w 810"/>
                <a:gd name="T15" fmla="*/ 0 h 1448"/>
                <a:gd name="T16" fmla="*/ 351 w 810"/>
                <a:gd name="T17" fmla="*/ 93 h 1448"/>
                <a:gd name="T18" fmla="*/ 258 w 810"/>
                <a:gd name="T19" fmla="*/ 476 h 1448"/>
                <a:gd name="T20" fmla="*/ 94 w 810"/>
                <a:gd name="T21" fmla="*/ 612 h 1448"/>
                <a:gd name="T22" fmla="*/ 186 w 810"/>
                <a:gd name="T23" fmla="*/ 731 h 1448"/>
                <a:gd name="T24" fmla="*/ 25 w 810"/>
                <a:gd name="T25" fmla="*/ 1211 h 1448"/>
                <a:gd name="T26" fmla="*/ 34 w 810"/>
                <a:gd name="T27" fmla="*/ 1325 h 1448"/>
                <a:gd name="T28" fmla="*/ 60 w 810"/>
                <a:gd name="T29" fmla="*/ 1333 h 1448"/>
                <a:gd name="T30" fmla="*/ 120 w 810"/>
                <a:gd name="T31" fmla="*/ 1333 h 1448"/>
                <a:gd name="T32" fmla="*/ 147 w 810"/>
                <a:gd name="T33" fmla="*/ 1325 h 1448"/>
                <a:gd name="T34" fmla="*/ 159 w 810"/>
                <a:gd name="T35" fmla="*/ 1241 h 1448"/>
                <a:gd name="T36" fmla="*/ 365 w 810"/>
                <a:gd name="T37" fmla="*/ 731 h 1448"/>
                <a:gd name="T38" fmla="*/ 405 w 810"/>
                <a:gd name="T39" fmla="*/ 768 h 1448"/>
                <a:gd name="T40" fmla="*/ 482 w 810"/>
                <a:gd name="T41" fmla="*/ 731 h 1448"/>
                <a:gd name="T42" fmla="*/ 627 w 810"/>
                <a:gd name="T43" fmla="*/ 1315 h 1448"/>
                <a:gd name="T44" fmla="*/ 661 w 810"/>
                <a:gd name="T45" fmla="*/ 1323 h 1448"/>
                <a:gd name="T46" fmla="*/ 721 w 810"/>
                <a:gd name="T47" fmla="*/ 1437 h 1448"/>
                <a:gd name="T48" fmla="*/ 774 w 810"/>
                <a:gd name="T49" fmla="*/ 1323 h 1448"/>
                <a:gd name="T50" fmla="*/ 810 w 810"/>
                <a:gd name="T51" fmla="*/ 1315 h 1448"/>
                <a:gd name="T52" fmla="*/ 405 w 810"/>
                <a:gd name="T53" fmla="*/ 612 h 1448"/>
                <a:gd name="T54" fmla="*/ 365 w 810"/>
                <a:gd name="T55" fmla="*/ 592 h 1448"/>
                <a:gd name="T56" fmla="*/ 338 w 810"/>
                <a:gd name="T57" fmla="*/ 612 h 1448"/>
                <a:gd name="T58" fmla="*/ 380 w 810"/>
                <a:gd name="T59" fmla="*/ 515 h 1448"/>
                <a:gd name="T60" fmla="*/ 442 w 810"/>
                <a:gd name="T61" fmla="*/ 612 h 1448"/>
                <a:gd name="T62" fmla="*/ 383 w 810"/>
                <a:gd name="T63" fmla="*/ 415 h 1448"/>
                <a:gd name="T64" fmla="*/ 383 w 810"/>
                <a:gd name="T65" fmla="*/ 188 h 1448"/>
                <a:gd name="T66" fmla="*/ 383 w 810"/>
                <a:gd name="T67" fmla="*/ 415 h 1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0" h="1448">
                  <a:moveTo>
                    <a:pt x="778" y="1202"/>
                  </a:moveTo>
                  <a:cubicBezTo>
                    <a:pt x="763" y="1202"/>
                    <a:pt x="763" y="1202"/>
                    <a:pt x="763" y="1202"/>
                  </a:cubicBezTo>
                  <a:cubicBezTo>
                    <a:pt x="721" y="1078"/>
                    <a:pt x="721" y="1078"/>
                    <a:pt x="721" y="1078"/>
                  </a:cubicBezTo>
                  <a:cubicBezTo>
                    <a:pt x="723" y="1078"/>
                    <a:pt x="723" y="1078"/>
                    <a:pt x="723" y="1078"/>
                  </a:cubicBezTo>
                  <a:cubicBezTo>
                    <a:pt x="745" y="1078"/>
                    <a:pt x="761" y="1058"/>
                    <a:pt x="761" y="1033"/>
                  </a:cubicBezTo>
                  <a:cubicBezTo>
                    <a:pt x="761" y="1009"/>
                    <a:pt x="745" y="989"/>
                    <a:pt x="723" y="989"/>
                  </a:cubicBezTo>
                  <a:cubicBezTo>
                    <a:pt x="692" y="989"/>
                    <a:pt x="692" y="989"/>
                    <a:pt x="692" y="989"/>
                  </a:cubicBezTo>
                  <a:cubicBezTo>
                    <a:pt x="605" y="731"/>
                    <a:pt x="605" y="731"/>
                    <a:pt x="605" y="731"/>
                  </a:cubicBezTo>
                  <a:cubicBezTo>
                    <a:pt x="670" y="731"/>
                    <a:pt x="670" y="731"/>
                    <a:pt x="670" y="731"/>
                  </a:cubicBezTo>
                  <a:cubicBezTo>
                    <a:pt x="670" y="612"/>
                    <a:pt x="670" y="612"/>
                    <a:pt x="670" y="612"/>
                  </a:cubicBezTo>
                  <a:cubicBezTo>
                    <a:pt x="565" y="612"/>
                    <a:pt x="565" y="612"/>
                    <a:pt x="565" y="612"/>
                  </a:cubicBezTo>
                  <a:cubicBezTo>
                    <a:pt x="516" y="466"/>
                    <a:pt x="516" y="466"/>
                    <a:pt x="516" y="466"/>
                  </a:cubicBezTo>
                  <a:cubicBezTo>
                    <a:pt x="563" y="427"/>
                    <a:pt x="593" y="368"/>
                    <a:pt x="593" y="303"/>
                  </a:cubicBezTo>
                  <a:cubicBezTo>
                    <a:pt x="593" y="195"/>
                    <a:pt x="511" y="105"/>
                    <a:pt x="406" y="92"/>
                  </a:cubicBezTo>
                  <a:cubicBezTo>
                    <a:pt x="406" y="65"/>
                    <a:pt x="406" y="65"/>
                    <a:pt x="406" y="65"/>
                  </a:cubicBezTo>
                  <a:cubicBezTo>
                    <a:pt x="406" y="54"/>
                    <a:pt x="394" y="0"/>
                    <a:pt x="379" y="0"/>
                  </a:cubicBezTo>
                  <a:cubicBezTo>
                    <a:pt x="363" y="0"/>
                    <a:pt x="351" y="54"/>
                    <a:pt x="351" y="65"/>
                  </a:cubicBezTo>
                  <a:cubicBezTo>
                    <a:pt x="351" y="93"/>
                    <a:pt x="351" y="93"/>
                    <a:pt x="351" y="93"/>
                  </a:cubicBezTo>
                  <a:cubicBezTo>
                    <a:pt x="248" y="107"/>
                    <a:pt x="168" y="196"/>
                    <a:pt x="168" y="303"/>
                  </a:cubicBezTo>
                  <a:cubicBezTo>
                    <a:pt x="168" y="375"/>
                    <a:pt x="204" y="438"/>
                    <a:pt x="258" y="476"/>
                  </a:cubicBezTo>
                  <a:cubicBezTo>
                    <a:pt x="220" y="612"/>
                    <a:pt x="220" y="612"/>
                    <a:pt x="220" y="612"/>
                  </a:cubicBezTo>
                  <a:cubicBezTo>
                    <a:pt x="94" y="612"/>
                    <a:pt x="94" y="612"/>
                    <a:pt x="94" y="612"/>
                  </a:cubicBezTo>
                  <a:cubicBezTo>
                    <a:pt x="94" y="731"/>
                    <a:pt x="94" y="731"/>
                    <a:pt x="94" y="731"/>
                  </a:cubicBezTo>
                  <a:cubicBezTo>
                    <a:pt x="186" y="731"/>
                    <a:pt x="186" y="731"/>
                    <a:pt x="186" y="731"/>
                  </a:cubicBezTo>
                  <a:cubicBezTo>
                    <a:pt x="48" y="1211"/>
                    <a:pt x="48" y="1211"/>
                    <a:pt x="48" y="1211"/>
                  </a:cubicBezTo>
                  <a:cubicBezTo>
                    <a:pt x="25" y="1211"/>
                    <a:pt x="25" y="1211"/>
                    <a:pt x="25" y="1211"/>
                  </a:cubicBezTo>
                  <a:cubicBezTo>
                    <a:pt x="0" y="1325"/>
                    <a:pt x="0" y="1325"/>
                    <a:pt x="0" y="1325"/>
                  </a:cubicBezTo>
                  <a:cubicBezTo>
                    <a:pt x="34" y="1325"/>
                    <a:pt x="34" y="1325"/>
                    <a:pt x="34" y="1325"/>
                  </a:cubicBezTo>
                  <a:cubicBezTo>
                    <a:pt x="34" y="1333"/>
                    <a:pt x="34" y="1333"/>
                    <a:pt x="34" y="1333"/>
                  </a:cubicBezTo>
                  <a:cubicBezTo>
                    <a:pt x="60" y="1333"/>
                    <a:pt x="60" y="1333"/>
                    <a:pt x="60" y="1333"/>
                  </a:cubicBezTo>
                  <a:cubicBezTo>
                    <a:pt x="89" y="1448"/>
                    <a:pt x="89" y="1448"/>
                    <a:pt x="89" y="1448"/>
                  </a:cubicBezTo>
                  <a:cubicBezTo>
                    <a:pt x="120" y="1333"/>
                    <a:pt x="120" y="1333"/>
                    <a:pt x="120" y="1333"/>
                  </a:cubicBezTo>
                  <a:cubicBezTo>
                    <a:pt x="147" y="1333"/>
                    <a:pt x="147" y="1333"/>
                    <a:pt x="147" y="1333"/>
                  </a:cubicBezTo>
                  <a:cubicBezTo>
                    <a:pt x="147" y="1325"/>
                    <a:pt x="147" y="1325"/>
                    <a:pt x="147" y="1325"/>
                  </a:cubicBezTo>
                  <a:cubicBezTo>
                    <a:pt x="183" y="1325"/>
                    <a:pt x="183" y="1325"/>
                    <a:pt x="183" y="1325"/>
                  </a:cubicBezTo>
                  <a:cubicBezTo>
                    <a:pt x="159" y="1241"/>
                    <a:pt x="159" y="1241"/>
                    <a:pt x="159" y="1241"/>
                  </a:cubicBezTo>
                  <a:cubicBezTo>
                    <a:pt x="304" y="731"/>
                    <a:pt x="304" y="731"/>
                    <a:pt x="304" y="731"/>
                  </a:cubicBezTo>
                  <a:cubicBezTo>
                    <a:pt x="365" y="731"/>
                    <a:pt x="365" y="731"/>
                    <a:pt x="365" y="731"/>
                  </a:cubicBezTo>
                  <a:cubicBezTo>
                    <a:pt x="365" y="768"/>
                    <a:pt x="365" y="768"/>
                    <a:pt x="365" y="768"/>
                  </a:cubicBezTo>
                  <a:cubicBezTo>
                    <a:pt x="405" y="768"/>
                    <a:pt x="405" y="768"/>
                    <a:pt x="405" y="768"/>
                  </a:cubicBezTo>
                  <a:cubicBezTo>
                    <a:pt x="405" y="731"/>
                    <a:pt x="405" y="731"/>
                    <a:pt x="405" y="731"/>
                  </a:cubicBezTo>
                  <a:cubicBezTo>
                    <a:pt x="482" y="731"/>
                    <a:pt x="482" y="731"/>
                    <a:pt x="482" y="731"/>
                  </a:cubicBezTo>
                  <a:cubicBezTo>
                    <a:pt x="648" y="1222"/>
                    <a:pt x="648" y="1222"/>
                    <a:pt x="648" y="1222"/>
                  </a:cubicBezTo>
                  <a:cubicBezTo>
                    <a:pt x="627" y="1315"/>
                    <a:pt x="627" y="1315"/>
                    <a:pt x="627" y="1315"/>
                  </a:cubicBezTo>
                  <a:cubicBezTo>
                    <a:pt x="661" y="1315"/>
                    <a:pt x="661" y="1315"/>
                    <a:pt x="661" y="1315"/>
                  </a:cubicBezTo>
                  <a:cubicBezTo>
                    <a:pt x="661" y="1323"/>
                    <a:pt x="661" y="1323"/>
                    <a:pt x="661" y="1323"/>
                  </a:cubicBezTo>
                  <a:cubicBezTo>
                    <a:pt x="692" y="1323"/>
                    <a:pt x="692" y="1323"/>
                    <a:pt x="692" y="1323"/>
                  </a:cubicBezTo>
                  <a:cubicBezTo>
                    <a:pt x="721" y="1437"/>
                    <a:pt x="721" y="1437"/>
                    <a:pt x="721" y="1437"/>
                  </a:cubicBezTo>
                  <a:cubicBezTo>
                    <a:pt x="746" y="1323"/>
                    <a:pt x="746" y="1323"/>
                    <a:pt x="746" y="1323"/>
                  </a:cubicBezTo>
                  <a:cubicBezTo>
                    <a:pt x="774" y="1323"/>
                    <a:pt x="774" y="1323"/>
                    <a:pt x="774" y="1323"/>
                  </a:cubicBezTo>
                  <a:cubicBezTo>
                    <a:pt x="774" y="1315"/>
                    <a:pt x="774" y="1315"/>
                    <a:pt x="774" y="1315"/>
                  </a:cubicBezTo>
                  <a:cubicBezTo>
                    <a:pt x="810" y="1315"/>
                    <a:pt x="810" y="1315"/>
                    <a:pt x="810" y="1315"/>
                  </a:cubicBezTo>
                  <a:lnTo>
                    <a:pt x="778" y="1202"/>
                  </a:lnTo>
                  <a:close/>
                  <a:moveTo>
                    <a:pt x="405" y="612"/>
                  </a:moveTo>
                  <a:cubicBezTo>
                    <a:pt x="405" y="592"/>
                    <a:pt x="405" y="592"/>
                    <a:pt x="405" y="592"/>
                  </a:cubicBezTo>
                  <a:cubicBezTo>
                    <a:pt x="365" y="592"/>
                    <a:pt x="365" y="592"/>
                    <a:pt x="365" y="592"/>
                  </a:cubicBezTo>
                  <a:cubicBezTo>
                    <a:pt x="365" y="612"/>
                    <a:pt x="365" y="612"/>
                    <a:pt x="365" y="612"/>
                  </a:cubicBezTo>
                  <a:cubicBezTo>
                    <a:pt x="338" y="612"/>
                    <a:pt x="338" y="612"/>
                    <a:pt x="338" y="612"/>
                  </a:cubicBezTo>
                  <a:cubicBezTo>
                    <a:pt x="366" y="514"/>
                    <a:pt x="366" y="514"/>
                    <a:pt x="366" y="514"/>
                  </a:cubicBezTo>
                  <a:cubicBezTo>
                    <a:pt x="371" y="515"/>
                    <a:pt x="375" y="515"/>
                    <a:pt x="380" y="515"/>
                  </a:cubicBezTo>
                  <a:cubicBezTo>
                    <a:pt x="390" y="515"/>
                    <a:pt x="399" y="514"/>
                    <a:pt x="408" y="513"/>
                  </a:cubicBezTo>
                  <a:cubicBezTo>
                    <a:pt x="442" y="612"/>
                    <a:pt x="442" y="612"/>
                    <a:pt x="442" y="612"/>
                  </a:cubicBezTo>
                  <a:lnTo>
                    <a:pt x="405" y="612"/>
                  </a:lnTo>
                  <a:close/>
                  <a:moveTo>
                    <a:pt x="383" y="415"/>
                  </a:moveTo>
                  <a:cubicBezTo>
                    <a:pt x="321" y="415"/>
                    <a:pt x="270" y="364"/>
                    <a:pt x="270" y="301"/>
                  </a:cubicBezTo>
                  <a:cubicBezTo>
                    <a:pt x="270" y="239"/>
                    <a:pt x="321" y="188"/>
                    <a:pt x="383" y="188"/>
                  </a:cubicBezTo>
                  <a:cubicBezTo>
                    <a:pt x="446" y="188"/>
                    <a:pt x="497" y="239"/>
                    <a:pt x="497" y="301"/>
                  </a:cubicBezTo>
                  <a:cubicBezTo>
                    <a:pt x="497" y="364"/>
                    <a:pt x="446" y="415"/>
                    <a:pt x="383" y="415"/>
                  </a:cubicBezTo>
                  <a:close/>
                </a:path>
              </a:pathLst>
            </a:custGeom>
            <a:solidFill>
              <a:schemeClr val="bg1"/>
            </a:solidFill>
            <a:ln w="19050">
              <a:noFill/>
            </a:ln>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grpSp>
      <p:grpSp>
        <p:nvGrpSpPr>
          <p:cNvPr id="1687" name="Group 1686"/>
          <p:cNvGrpSpPr/>
          <p:nvPr/>
        </p:nvGrpSpPr>
        <p:grpSpPr>
          <a:xfrm>
            <a:off x="894229" y="3047084"/>
            <a:ext cx="687468" cy="687465"/>
            <a:chOff x="2780347" y="6407844"/>
            <a:chExt cx="1833488" cy="1833478"/>
          </a:xfrm>
        </p:grpSpPr>
        <p:sp>
          <p:nvSpPr>
            <p:cNvPr id="1688" name="Rectangle 28"/>
            <p:cNvSpPr/>
            <p:nvPr/>
          </p:nvSpPr>
          <p:spPr>
            <a:xfrm>
              <a:off x="2780347" y="6407844"/>
              <a:ext cx="1833488" cy="1833478"/>
            </a:xfrm>
            <a:prstGeom prst="ellipse">
              <a:avLst/>
            </a:prstGeom>
            <a:solidFill>
              <a:schemeClr val="bg2">
                <a:lumMod val="9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3" tIns="53993" rIns="53993" bIns="53993" numCol="1" spcCol="0" rtlCol="0" fromWordArt="0" anchor="ctr" anchorCtr="0" forceAA="0" compatLnSpc="1">
              <a:prstTxWarp prst="textNoShape">
                <a:avLst/>
              </a:prstTxWarp>
              <a:noAutofit/>
            </a:bodyPr>
            <a:lstStyle/>
            <a:p>
              <a:pPr algn="ctr" defTabSz="685834">
                <a:lnSpc>
                  <a:spcPct val="90000"/>
                </a:lnSpc>
              </a:pPr>
              <a:endParaRPr lang="en-GB" sz="2700" dirty="0">
                <a:solidFill>
                  <a:srgbClr val="FFFFFF"/>
                </a:solidFill>
              </a:endParaRPr>
            </a:p>
          </p:txBody>
        </p:sp>
        <p:grpSp>
          <p:nvGrpSpPr>
            <p:cNvPr id="1689" name="Group 35"/>
            <p:cNvGrpSpPr>
              <a:grpSpLocks/>
            </p:cNvGrpSpPr>
            <p:nvPr/>
          </p:nvGrpSpPr>
          <p:grpSpPr bwMode="auto">
            <a:xfrm>
              <a:off x="3052821" y="6934201"/>
              <a:ext cx="1288540" cy="780766"/>
              <a:chOff x="1958146" y="-3593306"/>
              <a:chExt cx="872067" cy="554400"/>
            </a:xfrm>
          </p:grpSpPr>
          <p:grpSp>
            <p:nvGrpSpPr>
              <p:cNvPr id="1690" name="Group 63"/>
              <p:cNvGrpSpPr>
                <a:grpSpLocks/>
              </p:cNvGrpSpPr>
              <p:nvPr/>
            </p:nvGrpSpPr>
            <p:grpSpPr bwMode="auto">
              <a:xfrm>
                <a:off x="1958146" y="-3593306"/>
                <a:ext cx="872067" cy="554400"/>
                <a:chOff x="-990600" y="1105269"/>
                <a:chExt cx="1161645" cy="1223064"/>
              </a:xfrm>
            </p:grpSpPr>
            <p:cxnSp>
              <p:nvCxnSpPr>
                <p:cNvPr id="1693" name="Straight Connector 1692"/>
                <p:cNvCxnSpPr/>
                <p:nvPr/>
              </p:nvCxnSpPr>
              <p:spPr>
                <a:xfrm flipV="1">
                  <a:off x="-991195" y="1104034"/>
                  <a:ext cx="0" cy="1225534"/>
                </a:xfrm>
                <a:prstGeom prst="line">
                  <a:avLst/>
                </a:prstGeom>
                <a:ln w="31750">
                  <a:solidFill>
                    <a:schemeClr val="bg1"/>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694" name="Straight Connector 1693"/>
                <p:cNvCxnSpPr/>
                <p:nvPr/>
              </p:nvCxnSpPr>
              <p:spPr>
                <a:xfrm>
                  <a:off x="-991195" y="2329568"/>
                  <a:ext cx="1162834" cy="0"/>
                </a:xfrm>
                <a:prstGeom prst="line">
                  <a:avLst/>
                </a:prstGeom>
                <a:ln w="31750" cap="sq">
                  <a:solidFill>
                    <a:schemeClr val="bg1"/>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sp>
            <p:nvSpPr>
              <p:cNvPr id="1691" name="Freeform 1690"/>
              <p:cNvSpPr/>
              <p:nvPr/>
            </p:nvSpPr>
            <p:spPr>
              <a:xfrm flipH="1">
                <a:off x="2013251" y="-3563710"/>
                <a:ext cx="761856" cy="363468"/>
              </a:xfrm>
              <a:custGeom>
                <a:avLst/>
                <a:gdLst>
                  <a:gd name="connsiteX0" fmla="*/ 0 w 762000"/>
                  <a:gd name="connsiteY0" fmla="*/ 157480 h 157480"/>
                  <a:gd name="connsiteX1" fmla="*/ 147320 w 762000"/>
                  <a:gd name="connsiteY1" fmla="*/ 30480 h 157480"/>
                  <a:gd name="connsiteX2" fmla="*/ 330200 w 762000"/>
                  <a:gd name="connsiteY2" fmla="*/ 35560 h 157480"/>
                  <a:gd name="connsiteX3" fmla="*/ 411480 w 762000"/>
                  <a:gd name="connsiteY3" fmla="*/ 0 h 157480"/>
                  <a:gd name="connsiteX4" fmla="*/ 558800 w 762000"/>
                  <a:gd name="connsiteY4" fmla="*/ 81280 h 157480"/>
                  <a:gd name="connsiteX5" fmla="*/ 685800 w 762000"/>
                  <a:gd name="connsiteY5" fmla="*/ 127000 h 157480"/>
                  <a:gd name="connsiteX6" fmla="*/ 762000 w 762000"/>
                  <a:gd name="connsiteY6" fmla="*/ 86360 h 157480"/>
                  <a:gd name="connsiteX0" fmla="*/ 0 w 762000"/>
                  <a:gd name="connsiteY0" fmla="*/ 127000 h 127000"/>
                  <a:gd name="connsiteX1" fmla="*/ 147320 w 762000"/>
                  <a:gd name="connsiteY1" fmla="*/ 0 h 127000"/>
                  <a:gd name="connsiteX2" fmla="*/ 330200 w 762000"/>
                  <a:gd name="connsiteY2" fmla="*/ 5080 h 127000"/>
                  <a:gd name="connsiteX3" fmla="*/ 427355 w 762000"/>
                  <a:gd name="connsiteY3" fmla="*/ 64770 h 127000"/>
                  <a:gd name="connsiteX4" fmla="*/ 558800 w 762000"/>
                  <a:gd name="connsiteY4" fmla="*/ 50800 h 127000"/>
                  <a:gd name="connsiteX5" fmla="*/ 685800 w 762000"/>
                  <a:gd name="connsiteY5" fmla="*/ 96520 h 127000"/>
                  <a:gd name="connsiteX6" fmla="*/ 762000 w 762000"/>
                  <a:gd name="connsiteY6" fmla="*/ 55880 h 127000"/>
                  <a:gd name="connsiteX0" fmla="*/ 0 w 762000"/>
                  <a:gd name="connsiteY0" fmla="*/ 127000 h 127000"/>
                  <a:gd name="connsiteX1" fmla="*/ 147320 w 762000"/>
                  <a:gd name="connsiteY1" fmla="*/ 0 h 127000"/>
                  <a:gd name="connsiteX2" fmla="*/ 330200 w 762000"/>
                  <a:gd name="connsiteY2" fmla="*/ 5080 h 127000"/>
                  <a:gd name="connsiteX3" fmla="*/ 427355 w 762000"/>
                  <a:gd name="connsiteY3" fmla="*/ 64770 h 127000"/>
                  <a:gd name="connsiteX4" fmla="*/ 571500 w 762000"/>
                  <a:gd name="connsiteY4" fmla="*/ 79375 h 127000"/>
                  <a:gd name="connsiteX5" fmla="*/ 685800 w 762000"/>
                  <a:gd name="connsiteY5" fmla="*/ 96520 h 127000"/>
                  <a:gd name="connsiteX6" fmla="*/ 762000 w 762000"/>
                  <a:gd name="connsiteY6" fmla="*/ 55880 h 127000"/>
                  <a:gd name="connsiteX0" fmla="*/ 0 w 762000"/>
                  <a:gd name="connsiteY0" fmla="*/ 177800 h 177800"/>
                  <a:gd name="connsiteX1" fmla="*/ 115570 w 762000"/>
                  <a:gd name="connsiteY1" fmla="*/ 0 h 177800"/>
                  <a:gd name="connsiteX2" fmla="*/ 330200 w 762000"/>
                  <a:gd name="connsiteY2" fmla="*/ 55880 h 177800"/>
                  <a:gd name="connsiteX3" fmla="*/ 427355 w 762000"/>
                  <a:gd name="connsiteY3" fmla="*/ 115570 h 177800"/>
                  <a:gd name="connsiteX4" fmla="*/ 571500 w 762000"/>
                  <a:gd name="connsiteY4" fmla="*/ 130175 h 177800"/>
                  <a:gd name="connsiteX5" fmla="*/ 685800 w 762000"/>
                  <a:gd name="connsiteY5" fmla="*/ 147320 h 177800"/>
                  <a:gd name="connsiteX6" fmla="*/ 762000 w 762000"/>
                  <a:gd name="connsiteY6" fmla="*/ 106680 h 177800"/>
                  <a:gd name="connsiteX0" fmla="*/ 0 w 762000"/>
                  <a:gd name="connsiteY0" fmla="*/ 292952 h 292952"/>
                  <a:gd name="connsiteX1" fmla="*/ 115570 w 762000"/>
                  <a:gd name="connsiteY1" fmla="*/ 115152 h 292952"/>
                  <a:gd name="connsiteX2" fmla="*/ 330200 w 762000"/>
                  <a:gd name="connsiteY2" fmla="*/ 171032 h 292952"/>
                  <a:gd name="connsiteX3" fmla="*/ 427355 w 762000"/>
                  <a:gd name="connsiteY3" fmla="*/ 230722 h 292952"/>
                  <a:gd name="connsiteX4" fmla="*/ 571500 w 762000"/>
                  <a:gd name="connsiteY4" fmla="*/ 0 h 292952"/>
                  <a:gd name="connsiteX5" fmla="*/ 685800 w 762000"/>
                  <a:gd name="connsiteY5" fmla="*/ 262472 h 292952"/>
                  <a:gd name="connsiteX6" fmla="*/ 762000 w 762000"/>
                  <a:gd name="connsiteY6" fmla="*/ 221832 h 292952"/>
                  <a:gd name="connsiteX0" fmla="*/ 0 w 762000"/>
                  <a:gd name="connsiteY0" fmla="*/ 337293 h 337293"/>
                  <a:gd name="connsiteX1" fmla="*/ 115570 w 762000"/>
                  <a:gd name="connsiteY1" fmla="*/ 159493 h 337293"/>
                  <a:gd name="connsiteX2" fmla="*/ 330200 w 762000"/>
                  <a:gd name="connsiteY2" fmla="*/ 215373 h 337293"/>
                  <a:gd name="connsiteX3" fmla="*/ 449657 w 762000"/>
                  <a:gd name="connsiteY3" fmla="*/ 0 h 337293"/>
                  <a:gd name="connsiteX4" fmla="*/ 571500 w 762000"/>
                  <a:gd name="connsiteY4" fmla="*/ 44341 h 337293"/>
                  <a:gd name="connsiteX5" fmla="*/ 685800 w 762000"/>
                  <a:gd name="connsiteY5" fmla="*/ 306813 h 337293"/>
                  <a:gd name="connsiteX6" fmla="*/ 762000 w 762000"/>
                  <a:gd name="connsiteY6" fmla="*/ 266173 h 337293"/>
                  <a:gd name="connsiteX0" fmla="*/ 0 w 762000"/>
                  <a:gd name="connsiteY0" fmla="*/ 344945 h 344945"/>
                  <a:gd name="connsiteX1" fmla="*/ 115570 w 762000"/>
                  <a:gd name="connsiteY1" fmla="*/ 167145 h 344945"/>
                  <a:gd name="connsiteX2" fmla="*/ 255859 w 762000"/>
                  <a:gd name="connsiteY2" fmla="*/ 0 h 344945"/>
                  <a:gd name="connsiteX3" fmla="*/ 449657 w 762000"/>
                  <a:gd name="connsiteY3" fmla="*/ 7652 h 344945"/>
                  <a:gd name="connsiteX4" fmla="*/ 571500 w 762000"/>
                  <a:gd name="connsiteY4" fmla="*/ 51993 h 344945"/>
                  <a:gd name="connsiteX5" fmla="*/ 685800 w 762000"/>
                  <a:gd name="connsiteY5" fmla="*/ 314465 h 344945"/>
                  <a:gd name="connsiteX6" fmla="*/ 762000 w 762000"/>
                  <a:gd name="connsiteY6" fmla="*/ 273825 h 344945"/>
                  <a:gd name="connsiteX0" fmla="*/ 0 w 762000"/>
                  <a:gd name="connsiteY0" fmla="*/ 107053 h 314465"/>
                  <a:gd name="connsiteX1" fmla="*/ 115570 w 762000"/>
                  <a:gd name="connsiteY1" fmla="*/ 167145 h 314465"/>
                  <a:gd name="connsiteX2" fmla="*/ 255859 w 762000"/>
                  <a:gd name="connsiteY2" fmla="*/ 0 h 314465"/>
                  <a:gd name="connsiteX3" fmla="*/ 449657 w 762000"/>
                  <a:gd name="connsiteY3" fmla="*/ 7652 h 314465"/>
                  <a:gd name="connsiteX4" fmla="*/ 571500 w 762000"/>
                  <a:gd name="connsiteY4" fmla="*/ 51993 h 314465"/>
                  <a:gd name="connsiteX5" fmla="*/ 685800 w 762000"/>
                  <a:gd name="connsiteY5" fmla="*/ 314465 h 314465"/>
                  <a:gd name="connsiteX6" fmla="*/ 762000 w 762000"/>
                  <a:gd name="connsiteY6" fmla="*/ 273825 h 314465"/>
                  <a:gd name="connsiteX0" fmla="*/ 0 w 762000"/>
                  <a:gd name="connsiteY0" fmla="*/ 107053 h 314465"/>
                  <a:gd name="connsiteX1" fmla="*/ 115570 w 762000"/>
                  <a:gd name="connsiteY1" fmla="*/ 167145 h 314465"/>
                  <a:gd name="connsiteX2" fmla="*/ 255859 w 762000"/>
                  <a:gd name="connsiteY2" fmla="*/ 0 h 314465"/>
                  <a:gd name="connsiteX3" fmla="*/ 435370 w 762000"/>
                  <a:gd name="connsiteY3" fmla="*/ 185428 h 314465"/>
                  <a:gd name="connsiteX4" fmla="*/ 571500 w 762000"/>
                  <a:gd name="connsiteY4" fmla="*/ 51993 h 314465"/>
                  <a:gd name="connsiteX5" fmla="*/ 685800 w 762000"/>
                  <a:gd name="connsiteY5" fmla="*/ 314465 h 314465"/>
                  <a:gd name="connsiteX6" fmla="*/ 762000 w 762000"/>
                  <a:gd name="connsiteY6" fmla="*/ 273825 h 314465"/>
                  <a:gd name="connsiteX0" fmla="*/ 0 w 762000"/>
                  <a:gd name="connsiteY0" fmla="*/ 154460 h 361872"/>
                  <a:gd name="connsiteX1" fmla="*/ 115570 w 762000"/>
                  <a:gd name="connsiteY1" fmla="*/ 214552 h 361872"/>
                  <a:gd name="connsiteX2" fmla="*/ 284434 w 762000"/>
                  <a:gd name="connsiteY2" fmla="*/ 0 h 361872"/>
                  <a:gd name="connsiteX3" fmla="*/ 435370 w 762000"/>
                  <a:gd name="connsiteY3" fmla="*/ 232835 h 361872"/>
                  <a:gd name="connsiteX4" fmla="*/ 571500 w 762000"/>
                  <a:gd name="connsiteY4" fmla="*/ 99400 h 361872"/>
                  <a:gd name="connsiteX5" fmla="*/ 685800 w 762000"/>
                  <a:gd name="connsiteY5" fmla="*/ 361872 h 361872"/>
                  <a:gd name="connsiteX6" fmla="*/ 762000 w 762000"/>
                  <a:gd name="connsiteY6" fmla="*/ 321232 h 36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361872">
                    <a:moveTo>
                      <a:pt x="0" y="154460"/>
                    </a:moveTo>
                    <a:lnTo>
                      <a:pt x="115570" y="214552"/>
                    </a:lnTo>
                    <a:lnTo>
                      <a:pt x="284434" y="0"/>
                    </a:lnTo>
                    <a:lnTo>
                      <a:pt x="435370" y="232835"/>
                    </a:lnTo>
                    <a:lnTo>
                      <a:pt x="571500" y="99400"/>
                    </a:lnTo>
                    <a:lnTo>
                      <a:pt x="685800" y="361872"/>
                    </a:lnTo>
                    <a:lnTo>
                      <a:pt x="762000" y="321232"/>
                    </a:lnTo>
                  </a:path>
                </a:pathLst>
              </a:custGeom>
              <a:noFill/>
              <a:ln w="381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34">
                  <a:defRPr/>
                </a:pPr>
                <a:endParaRPr lang="en-GB" dirty="0">
                  <a:solidFill>
                    <a:prstClr val="white"/>
                  </a:solidFill>
                  <a:latin typeface="Arial Narrow" panose="020B0606020202030204" pitchFamily="34" charset="0"/>
                  <a:cs typeface="Segoe UI" panose="020B0502040204020203" pitchFamily="34" charset="0"/>
                </a:endParaRPr>
              </a:p>
            </p:txBody>
          </p:sp>
          <p:sp>
            <p:nvSpPr>
              <p:cNvPr id="1692" name="Freeform 1691"/>
              <p:cNvSpPr/>
              <p:nvPr/>
            </p:nvSpPr>
            <p:spPr>
              <a:xfrm flipH="1">
                <a:off x="2003728" y="-3379216"/>
                <a:ext cx="771378" cy="265881"/>
              </a:xfrm>
              <a:custGeom>
                <a:avLst/>
                <a:gdLst>
                  <a:gd name="connsiteX0" fmla="*/ 0 w 762000"/>
                  <a:gd name="connsiteY0" fmla="*/ 157480 h 157480"/>
                  <a:gd name="connsiteX1" fmla="*/ 147320 w 762000"/>
                  <a:gd name="connsiteY1" fmla="*/ 30480 h 157480"/>
                  <a:gd name="connsiteX2" fmla="*/ 330200 w 762000"/>
                  <a:gd name="connsiteY2" fmla="*/ 35560 h 157480"/>
                  <a:gd name="connsiteX3" fmla="*/ 411480 w 762000"/>
                  <a:gd name="connsiteY3" fmla="*/ 0 h 157480"/>
                  <a:gd name="connsiteX4" fmla="*/ 558800 w 762000"/>
                  <a:gd name="connsiteY4" fmla="*/ 81280 h 157480"/>
                  <a:gd name="connsiteX5" fmla="*/ 685800 w 762000"/>
                  <a:gd name="connsiteY5" fmla="*/ 127000 h 157480"/>
                  <a:gd name="connsiteX6" fmla="*/ 762000 w 762000"/>
                  <a:gd name="connsiteY6" fmla="*/ 86360 h 157480"/>
                  <a:gd name="connsiteX0" fmla="*/ 0 w 762000"/>
                  <a:gd name="connsiteY0" fmla="*/ 127000 h 144145"/>
                  <a:gd name="connsiteX1" fmla="*/ 147320 w 762000"/>
                  <a:gd name="connsiteY1" fmla="*/ 0 h 144145"/>
                  <a:gd name="connsiteX2" fmla="*/ 330200 w 762000"/>
                  <a:gd name="connsiteY2" fmla="*/ 5080 h 144145"/>
                  <a:gd name="connsiteX3" fmla="*/ 411480 w 762000"/>
                  <a:gd name="connsiteY3" fmla="*/ 144145 h 144145"/>
                  <a:gd name="connsiteX4" fmla="*/ 558800 w 762000"/>
                  <a:gd name="connsiteY4" fmla="*/ 50800 h 144145"/>
                  <a:gd name="connsiteX5" fmla="*/ 685800 w 762000"/>
                  <a:gd name="connsiteY5" fmla="*/ 96520 h 144145"/>
                  <a:gd name="connsiteX6" fmla="*/ 762000 w 762000"/>
                  <a:gd name="connsiteY6" fmla="*/ 55880 h 144145"/>
                  <a:gd name="connsiteX0" fmla="*/ 0 w 762000"/>
                  <a:gd name="connsiteY0" fmla="*/ 121920 h 139065"/>
                  <a:gd name="connsiteX1" fmla="*/ 147320 w 762000"/>
                  <a:gd name="connsiteY1" fmla="*/ 45720 h 139065"/>
                  <a:gd name="connsiteX2" fmla="*/ 330200 w 762000"/>
                  <a:gd name="connsiteY2" fmla="*/ 0 h 139065"/>
                  <a:gd name="connsiteX3" fmla="*/ 411480 w 762000"/>
                  <a:gd name="connsiteY3" fmla="*/ 139065 h 139065"/>
                  <a:gd name="connsiteX4" fmla="*/ 558800 w 762000"/>
                  <a:gd name="connsiteY4" fmla="*/ 45720 h 139065"/>
                  <a:gd name="connsiteX5" fmla="*/ 685800 w 762000"/>
                  <a:gd name="connsiteY5" fmla="*/ 91440 h 139065"/>
                  <a:gd name="connsiteX6" fmla="*/ 762000 w 762000"/>
                  <a:gd name="connsiteY6" fmla="*/ 50800 h 139065"/>
                  <a:gd name="connsiteX0" fmla="*/ 0 w 762000"/>
                  <a:gd name="connsiteY0" fmla="*/ 76200 h 110397"/>
                  <a:gd name="connsiteX1" fmla="*/ 147320 w 762000"/>
                  <a:gd name="connsiteY1" fmla="*/ 0 h 110397"/>
                  <a:gd name="connsiteX2" fmla="*/ 218688 w 762000"/>
                  <a:gd name="connsiteY2" fmla="*/ 110397 h 110397"/>
                  <a:gd name="connsiteX3" fmla="*/ 411480 w 762000"/>
                  <a:gd name="connsiteY3" fmla="*/ 93345 h 110397"/>
                  <a:gd name="connsiteX4" fmla="*/ 558800 w 762000"/>
                  <a:gd name="connsiteY4" fmla="*/ 0 h 110397"/>
                  <a:gd name="connsiteX5" fmla="*/ 685800 w 762000"/>
                  <a:gd name="connsiteY5" fmla="*/ 45720 h 110397"/>
                  <a:gd name="connsiteX6" fmla="*/ 762000 w 762000"/>
                  <a:gd name="connsiteY6" fmla="*/ 5080 h 110397"/>
                  <a:gd name="connsiteX0" fmla="*/ 0 w 762000"/>
                  <a:gd name="connsiteY0" fmla="*/ 76200 h 148683"/>
                  <a:gd name="connsiteX1" fmla="*/ 95281 w 762000"/>
                  <a:gd name="connsiteY1" fmla="*/ 148683 h 148683"/>
                  <a:gd name="connsiteX2" fmla="*/ 218688 w 762000"/>
                  <a:gd name="connsiteY2" fmla="*/ 110397 h 148683"/>
                  <a:gd name="connsiteX3" fmla="*/ 411480 w 762000"/>
                  <a:gd name="connsiteY3" fmla="*/ 93345 h 148683"/>
                  <a:gd name="connsiteX4" fmla="*/ 558800 w 762000"/>
                  <a:gd name="connsiteY4" fmla="*/ 0 h 148683"/>
                  <a:gd name="connsiteX5" fmla="*/ 685800 w 762000"/>
                  <a:gd name="connsiteY5" fmla="*/ 45720 h 148683"/>
                  <a:gd name="connsiteX6" fmla="*/ 762000 w 762000"/>
                  <a:gd name="connsiteY6" fmla="*/ 5080 h 148683"/>
                  <a:gd name="connsiteX0" fmla="*/ 0 w 762000"/>
                  <a:gd name="connsiteY0" fmla="*/ 71120 h 143603"/>
                  <a:gd name="connsiteX1" fmla="*/ 95281 w 762000"/>
                  <a:gd name="connsiteY1" fmla="*/ 143603 h 143603"/>
                  <a:gd name="connsiteX2" fmla="*/ 218688 w 762000"/>
                  <a:gd name="connsiteY2" fmla="*/ 105317 h 143603"/>
                  <a:gd name="connsiteX3" fmla="*/ 411480 w 762000"/>
                  <a:gd name="connsiteY3" fmla="*/ 88265 h 143603"/>
                  <a:gd name="connsiteX4" fmla="*/ 551365 w 762000"/>
                  <a:gd name="connsiteY4" fmla="*/ 136169 h 143603"/>
                  <a:gd name="connsiteX5" fmla="*/ 685800 w 762000"/>
                  <a:gd name="connsiteY5" fmla="*/ 40640 h 143603"/>
                  <a:gd name="connsiteX6" fmla="*/ 762000 w 762000"/>
                  <a:gd name="connsiteY6" fmla="*/ 0 h 143603"/>
                  <a:gd name="connsiteX0" fmla="*/ 0 w 762000"/>
                  <a:gd name="connsiteY0" fmla="*/ 71120 h 230290"/>
                  <a:gd name="connsiteX1" fmla="*/ 95281 w 762000"/>
                  <a:gd name="connsiteY1" fmla="*/ 143603 h 230290"/>
                  <a:gd name="connsiteX2" fmla="*/ 218688 w 762000"/>
                  <a:gd name="connsiteY2" fmla="*/ 105317 h 230290"/>
                  <a:gd name="connsiteX3" fmla="*/ 463867 w 762000"/>
                  <a:gd name="connsiteY3" fmla="*/ 230290 h 230290"/>
                  <a:gd name="connsiteX4" fmla="*/ 551365 w 762000"/>
                  <a:gd name="connsiteY4" fmla="*/ 136169 h 230290"/>
                  <a:gd name="connsiteX5" fmla="*/ 685800 w 762000"/>
                  <a:gd name="connsiteY5" fmla="*/ 40640 h 230290"/>
                  <a:gd name="connsiteX6" fmla="*/ 762000 w 762000"/>
                  <a:gd name="connsiteY6" fmla="*/ 0 h 230290"/>
                  <a:gd name="connsiteX0" fmla="*/ 0 w 762000"/>
                  <a:gd name="connsiteY0" fmla="*/ 71120 h 230290"/>
                  <a:gd name="connsiteX1" fmla="*/ 95281 w 762000"/>
                  <a:gd name="connsiteY1" fmla="*/ 143603 h 230290"/>
                  <a:gd name="connsiteX2" fmla="*/ 218688 w 762000"/>
                  <a:gd name="connsiteY2" fmla="*/ 105317 h 230290"/>
                  <a:gd name="connsiteX3" fmla="*/ 463867 w 762000"/>
                  <a:gd name="connsiteY3" fmla="*/ 230290 h 230290"/>
                  <a:gd name="connsiteX4" fmla="*/ 548983 w 762000"/>
                  <a:gd name="connsiteY4" fmla="*/ 24916 h 230290"/>
                  <a:gd name="connsiteX5" fmla="*/ 685800 w 762000"/>
                  <a:gd name="connsiteY5" fmla="*/ 40640 h 230290"/>
                  <a:gd name="connsiteX6" fmla="*/ 762000 w 762000"/>
                  <a:gd name="connsiteY6" fmla="*/ 0 h 230290"/>
                  <a:gd name="connsiteX0" fmla="*/ 0 w 762000"/>
                  <a:gd name="connsiteY0" fmla="*/ 71120 h 230290"/>
                  <a:gd name="connsiteX1" fmla="*/ 95281 w 762000"/>
                  <a:gd name="connsiteY1" fmla="*/ 143603 h 230290"/>
                  <a:gd name="connsiteX2" fmla="*/ 218688 w 762000"/>
                  <a:gd name="connsiteY2" fmla="*/ 105317 h 230290"/>
                  <a:gd name="connsiteX3" fmla="*/ 463867 w 762000"/>
                  <a:gd name="connsiteY3" fmla="*/ 230290 h 230290"/>
                  <a:gd name="connsiteX4" fmla="*/ 548983 w 762000"/>
                  <a:gd name="connsiteY4" fmla="*/ 24916 h 230290"/>
                  <a:gd name="connsiteX5" fmla="*/ 695325 w 762000"/>
                  <a:gd name="connsiteY5" fmla="*/ 121121 h 230290"/>
                  <a:gd name="connsiteX6" fmla="*/ 762000 w 762000"/>
                  <a:gd name="connsiteY6" fmla="*/ 0 h 230290"/>
                  <a:gd name="connsiteX0" fmla="*/ 0 w 762000"/>
                  <a:gd name="connsiteY0" fmla="*/ 71120 h 230290"/>
                  <a:gd name="connsiteX1" fmla="*/ 95281 w 762000"/>
                  <a:gd name="connsiteY1" fmla="*/ 143603 h 230290"/>
                  <a:gd name="connsiteX2" fmla="*/ 235357 w 762000"/>
                  <a:gd name="connsiteY2" fmla="*/ 13000 h 230290"/>
                  <a:gd name="connsiteX3" fmla="*/ 463867 w 762000"/>
                  <a:gd name="connsiteY3" fmla="*/ 230290 h 230290"/>
                  <a:gd name="connsiteX4" fmla="*/ 548983 w 762000"/>
                  <a:gd name="connsiteY4" fmla="*/ 24916 h 230290"/>
                  <a:gd name="connsiteX5" fmla="*/ 695325 w 762000"/>
                  <a:gd name="connsiteY5" fmla="*/ 121121 h 230290"/>
                  <a:gd name="connsiteX6" fmla="*/ 762000 w 762000"/>
                  <a:gd name="connsiteY6" fmla="*/ 0 h 230290"/>
                  <a:gd name="connsiteX0" fmla="*/ 0 w 762000"/>
                  <a:gd name="connsiteY0" fmla="*/ 71120 h 230290"/>
                  <a:gd name="connsiteX1" fmla="*/ 100044 w 762000"/>
                  <a:gd name="connsiteY1" fmla="*/ 190944 h 230290"/>
                  <a:gd name="connsiteX2" fmla="*/ 235357 w 762000"/>
                  <a:gd name="connsiteY2" fmla="*/ 13000 h 230290"/>
                  <a:gd name="connsiteX3" fmla="*/ 463867 w 762000"/>
                  <a:gd name="connsiteY3" fmla="*/ 230290 h 230290"/>
                  <a:gd name="connsiteX4" fmla="*/ 548983 w 762000"/>
                  <a:gd name="connsiteY4" fmla="*/ 24916 h 230290"/>
                  <a:gd name="connsiteX5" fmla="*/ 695325 w 762000"/>
                  <a:gd name="connsiteY5" fmla="*/ 121121 h 230290"/>
                  <a:gd name="connsiteX6" fmla="*/ 762000 w 762000"/>
                  <a:gd name="connsiteY6" fmla="*/ 0 h 230290"/>
                  <a:gd name="connsiteX0" fmla="*/ 0 w 738187"/>
                  <a:gd name="connsiteY0" fmla="*/ 58120 h 245012"/>
                  <a:gd name="connsiteX1" fmla="*/ 100044 w 738187"/>
                  <a:gd name="connsiteY1" fmla="*/ 177944 h 245012"/>
                  <a:gd name="connsiteX2" fmla="*/ 235357 w 738187"/>
                  <a:gd name="connsiteY2" fmla="*/ 0 h 245012"/>
                  <a:gd name="connsiteX3" fmla="*/ 463867 w 738187"/>
                  <a:gd name="connsiteY3" fmla="*/ 217290 h 245012"/>
                  <a:gd name="connsiteX4" fmla="*/ 548983 w 738187"/>
                  <a:gd name="connsiteY4" fmla="*/ 11916 h 245012"/>
                  <a:gd name="connsiteX5" fmla="*/ 695325 w 738187"/>
                  <a:gd name="connsiteY5" fmla="*/ 108121 h 245012"/>
                  <a:gd name="connsiteX6" fmla="*/ 738187 w 738187"/>
                  <a:gd name="connsiteY6" fmla="*/ 245012 h 245012"/>
                  <a:gd name="connsiteX0" fmla="*/ 0 w 738187"/>
                  <a:gd name="connsiteY0" fmla="*/ 58120 h 264349"/>
                  <a:gd name="connsiteX1" fmla="*/ 100044 w 738187"/>
                  <a:gd name="connsiteY1" fmla="*/ 177944 h 264349"/>
                  <a:gd name="connsiteX2" fmla="*/ 235357 w 738187"/>
                  <a:gd name="connsiteY2" fmla="*/ 0 h 264349"/>
                  <a:gd name="connsiteX3" fmla="*/ 463867 w 738187"/>
                  <a:gd name="connsiteY3" fmla="*/ 217290 h 264349"/>
                  <a:gd name="connsiteX4" fmla="*/ 548983 w 738187"/>
                  <a:gd name="connsiteY4" fmla="*/ 11916 h 264349"/>
                  <a:gd name="connsiteX5" fmla="*/ 626268 w 738187"/>
                  <a:gd name="connsiteY5" fmla="*/ 264349 h 264349"/>
                  <a:gd name="connsiteX6" fmla="*/ 738187 w 738187"/>
                  <a:gd name="connsiteY6" fmla="*/ 245012 h 264349"/>
                  <a:gd name="connsiteX0" fmla="*/ 0 w 771524"/>
                  <a:gd name="connsiteY0" fmla="*/ 58120 h 264349"/>
                  <a:gd name="connsiteX1" fmla="*/ 100044 w 771524"/>
                  <a:gd name="connsiteY1" fmla="*/ 177944 h 264349"/>
                  <a:gd name="connsiteX2" fmla="*/ 235357 w 771524"/>
                  <a:gd name="connsiteY2" fmla="*/ 0 h 264349"/>
                  <a:gd name="connsiteX3" fmla="*/ 463867 w 771524"/>
                  <a:gd name="connsiteY3" fmla="*/ 217290 h 264349"/>
                  <a:gd name="connsiteX4" fmla="*/ 548983 w 771524"/>
                  <a:gd name="connsiteY4" fmla="*/ 11916 h 264349"/>
                  <a:gd name="connsiteX5" fmla="*/ 626268 w 771524"/>
                  <a:gd name="connsiteY5" fmla="*/ 264349 h 264349"/>
                  <a:gd name="connsiteX6" fmla="*/ 771524 w 771524"/>
                  <a:gd name="connsiteY6" fmla="*/ 197670 h 26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524" h="264349">
                    <a:moveTo>
                      <a:pt x="0" y="58120"/>
                    </a:moveTo>
                    <a:lnTo>
                      <a:pt x="100044" y="177944"/>
                    </a:lnTo>
                    <a:lnTo>
                      <a:pt x="235357" y="0"/>
                    </a:lnTo>
                    <a:lnTo>
                      <a:pt x="463867" y="217290"/>
                    </a:lnTo>
                    <a:lnTo>
                      <a:pt x="548983" y="11916"/>
                    </a:lnTo>
                    <a:lnTo>
                      <a:pt x="626268" y="264349"/>
                    </a:lnTo>
                    <a:lnTo>
                      <a:pt x="771524" y="197670"/>
                    </a:lnTo>
                  </a:path>
                </a:pathLst>
              </a:custGeom>
              <a:noFill/>
              <a:ln w="381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34">
                  <a:defRPr/>
                </a:pPr>
                <a:endParaRPr lang="en-GB" dirty="0">
                  <a:solidFill>
                    <a:prstClr val="white"/>
                  </a:solidFill>
                  <a:latin typeface="Arial Narrow" panose="020B0606020202030204" pitchFamily="34" charset="0"/>
                  <a:cs typeface="Segoe UI" panose="020B0502040204020203" pitchFamily="34" charset="0"/>
                </a:endParaRPr>
              </a:p>
            </p:txBody>
          </p:sp>
        </p:grpSp>
      </p:grpSp>
      <p:grpSp>
        <p:nvGrpSpPr>
          <p:cNvPr id="1695" name="Group 1694"/>
          <p:cNvGrpSpPr/>
          <p:nvPr/>
        </p:nvGrpSpPr>
        <p:grpSpPr>
          <a:xfrm>
            <a:off x="7637254" y="3047084"/>
            <a:ext cx="687468" cy="687465"/>
            <a:chOff x="20170952" y="6407844"/>
            <a:chExt cx="1833488" cy="1833478"/>
          </a:xfrm>
        </p:grpSpPr>
        <p:sp>
          <p:nvSpPr>
            <p:cNvPr id="1696" name="Rectangle 28"/>
            <p:cNvSpPr/>
            <p:nvPr/>
          </p:nvSpPr>
          <p:spPr>
            <a:xfrm>
              <a:off x="20170952" y="6407844"/>
              <a:ext cx="1833488" cy="1833478"/>
            </a:xfrm>
            <a:prstGeom prst="ellipse">
              <a:avLst/>
            </a:prstGeom>
            <a:solidFill>
              <a:schemeClr val="bg2">
                <a:lumMod val="9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3" tIns="53993" rIns="53993" bIns="53993" numCol="1" spcCol="0" rtlCol="0" fromWordArt="0" anchor="ctr" anchorCtr="0" forceAA="0" compatLnSpc="1">
              <a:prstTxWarp prst="textNoShape">
                <a:avLst/>
              </a:prstTxWarp>
              <a:noAutofit/>
            </a:bodyPr>
            <a:lstStyle/>
            <a:p>
              <a:pPr algn="ctr" defTabSz="685834">
                <a:lnSpc>
                  <a:spcPct val="90000"/>
                </a:lnSpc>
              </a:pPr>
              <a:endParaRPr lang="en-GB" sz="2700" dirty="0">
                <a:solidFill>
                  <a:srgbClr val="FFFFFF"/>
                </a:solidFill>
              </a:endParaRPr>
            </a:p>
          </p:txBody>
        </p:sp>
        <p:grpSp>
          <p:nvGrpSpPr>
            <p:cNvPr id="1697" name="Group 1696"/>
            <p:cNvGrpSpPr/>
            <p:nvPr/>
          </p:nvGrpSpPr>
          <p:grpSpPr>
            <a:xfrm>
              <a:off x="20525851" y="6777507"/>
              <a:ext cx="1123691" cy="1094152"/>
              <a:chOff x="18767786" y="2545779"/>
              <a:chExt cx="1370781" cy="1370781"/>
            </a:xfrm>
          </p:grpSpPr>
          <p:grpSp>
            <p:nvGrpSpPr>
              <p:cNvPr id="1698" name="Group 1697"/>
              <p:cNvGrpSpPr/>
              <p:nvPr/>
            </p:nvGrpSpPr>
            <p:grpSpPr>
              <a:xfrm>
                <a:off x="18767786" y="2545779"/>
                <a:ext cx="1370781" cy="1370781"/>
                <a:chOff x="5230305" y="6571852"/>
                <a:chExt cx="2741561" cy="2741561"/>
              </a:xfrm>
            </p:grpSpPr>
            <p:sp>
              <p:nvSpPr>
                <p:cNvPr id="1700" name="Freeform 7"/>
                <p:cNvSpPr>
                  <a:spLocks noEditPoints="1"/>
                </p:cNvSpPr>
                <p:nvPr/>
              </p:nvSpPr>
              <p:spPr bwMode="auto">
                <a:xfrm rot="6024967">
                  <a:off x="5230305" y="6571852"/>
                  <a:ext cx="2741561" cy="2741561"/>
                </a:xfrm>
                <a:custGeom>
                  <a:avLst/>
                  <a:gdLst>
                    <a:gd name="T0" fmla="*/ 100 w 157"/>
                    <a:gd name="T1" fmla="*/ 92 h 157"/>
                    <a:gd name="T2" fmla="*/ 96 w 157"/>
                    <a:gd name="T3" fmla="*/ 21 h 157"/>
                    <a:gd name="T4" fmla="*/ 21 w 157"/>
                    <a:gd name="T5" fmla="*/ 21 h 157"/>
                    <a:gd name="T6" fmla="*/ 21 w 157"/>
                    <a:gd name="T7" fmla="*/ 96 h 157"/>
                    <a:gd name="T8" fmla="*/ 92 w 157"/>
                    <a:gd name="T9" fmla="*/ 100 h 157"/>
                    <a:gd name="T10" fmla="*/ 100 w 157"/>
                    <a:gd name="T11" fmla="*/ 108 h 157"/>
                    <a:gd name="T12" fmla="*/ 101 w 157"/>
                    <a:gd name="T13" fmla="*/ 119 h 157"/>
                    <a:gd name="T14" fmla="*/ 137 w 157"/>
                    <a:gd name="T15" fmla="*/ 154 h 157"/>
                    <a:gd name="T16" fmla="*/ 148 w 157"/>
                    <a:gd name="T17" fmla="*/ 154 h 157"/>
                    <a:gd name="T18" fmla="*/ 154 w 157"/>
                    <a:gd name="T19" fmla="*/ 148 h 157"/>
                    <a:gd name="T20" fmla="*/ 154 w 157"/>
                    <a:gd name="T21" fmla="*/ 136 h 157"/>
                    <a:gd name="T22" fmla="*/ 119 w 157"/>
                    <a:gd name="T23" fmla="*/ 101 h 157"/>
                    <a:gd name="T24" fmla="*/ 109 w 157"/>
                    <a:gd name="T25" fmla="*/ 100 h 157"/>
                    <a:gd name="T26" fmla="*/ 100 w 157"/>
                    <a:gd name="T27" fmla="*/ 92 h 157"/>
                    <a:gd name="T28" fmla="*/ 87 w 157"/>
                    <a:gd name="T29" fmla="*/ 87 h 157"/>
                    <a:gd name="T30" fmla="*/ 87 w 157"/>
                    <a:gd name="T31" fmla="*/ 30 h 157"/>
                    <a:gd name="T32" fmla="*/ 30 w 157"/>
                    <a:gd name="T33" fmla="*/ 30 h 157"/>
                    <a:gd name="T34" fmla="*/ 30 w 157"/>
                    <a:gd name="T35" fmla="*/ 87 h 157"/>
                    <a:gd name="T36" fmla="*/ 87 w 157"/>
                    <a:gd name="T37" fmla="*/ 87 h 157"/>
                    <a:gd name="T38" fmla="*/ 74 w 157"/>
                    <a:gd name="T39" fmla="*/ 31 h 157"/>
                    <a:gd name="T40" fmla="*/ 36 w 157"/>
                    <a:gd name="T41" fmla="*/ 36 h 157"/>
                    <a:gd name="T42" fmla="*/ 36 w 157"/>
                    <a:gd name="T43" fmla="*/ 80 h 157"/>
                    <a:gd name="T44" fmla="*/ 39 w 157"/>
                    <a:gd name="T45" fmla="*/ 83 h 157"/>
                    <a:gd name="T46" fmla="*/ 43 w 157"/>
                    <a:gd name="T47" fmla="*/ 40 h 157"/>
                    <a:gd name="T48" fmla="*/ 74 w 157"/>
                    <a:gd name="T49" fmla="*/ 3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57">
                      <a:moveTo>
                        <a:pt x="100" y="92"/>
                      </a:moveTo>
                      <a:cubicBezTo>
                        <a:pt x="117" y="71"/>
                        <a:pt x="116" y="40"/>
                        <a:pt x="96" y="21"/>
                      </a:cubicBezTo>
                      <a:cubicBezTo>
                        <a:pt x="75" y="0"/>
                        <a:pt x="42" y="0"/>
                        <a:pt x="21" y="21"/>
                      </a:cubicBezTo>
                      <a:cubicBezTo>
                        <a:pt x="0" y="41"/>
                        <a:pt x="0" y="75"/>
                        <a:pt x="21" y="96"/>
                      </a:cubicBezTo>
                      <a:cubicBezTo>
                        <a:pt x="40" y="115"/>
                        <a:pt x="71" y="117"/>
                        <a:pt x="92" y="100"/>
                      </a:cubicBezTo>
                      <a:cubicBezTo>
                        <a:pt x="100" y="108"/>
                        <a:pt x="100" y="108"/>
                        <a:pt x="100" y="108"/>
                      </a:cubicBezTo>
                      <a:cubicBezTo>
                        <a:pt x="98" y="112"/>
                        <a:pt x="98" y="116"/>
                        <a:pt x="101" y="119"/>
                      </a:cubicBezTo>
                      <a:cubicBezTo>
                        <a:pt x="137" y="154"/>
                        <a:pt x="137" y="154"/>
                        <a:pt x="137" y="154"/>
                      </a:cubicBezTo>
                      <a:cubicBezTo>
                        <a:pt x="140" y="157"/>
                        <a:pt x="145" y="157"/>
                        <a:pt x="148" y="154"/>
                      </a:cubicBezTo>
                      <a:cubicBezTo>
                        <a:pt x="154" y="148"/>
                        <a:pt x="154" y="148"/>
                        <a:pt x="154" y="148"/>
                      </a:cubicBezTo>
                      <a:cubicBezTo>
                        <a:pt x="157" y="145"/>
                        <a:pt x="157" y="140"/>
                        <a:pt x="154" y="136"/>
                      </a:cubicBezTo>
                      <a:cubicBezTo>
                        <a:pt x="119" y="101"/>
                        <a:pt x="119" y="101"/>
                        <a:pt x="119" y="101"/>
                      </a:cubicBezTo>
                      <a:cubicBezTo>
                        <a:pt x="116" y="98"/>
                        <a:pt x="112" y="98"/>
                        <a:pt x="109" y="100"/>
                      </a:cubicBezTo>
                      <a:cubicBezTo>
                        <a:pt x="100" y="92"/>
                        <a:pt x="100" y="92"/>
                        <a:pt x="100" y="92"/>
                      </a:cubicBezTo>
                      <a:close/>
                      <a:moveTo>
                        <a:pt x="87" y="87"/>
                      </a:moveTo>
                      <a:cubicBezTo>
                        <a:pt x="103" y="71"/>
                        <a:pt x="103" y="45"/>
                        <a:pt x="87" y="30"/>
                      </a:cubicBezTo>
                      <a:cubicBezTo>
                        <a:pt x="71" y="14"/>
                        <a:pt x="46" y="14"/>
                        <a:pt x="30" y="30"/>
                      </a:cubicBezTo>
                      <a:cubicBezTo>
                        <a:pt x="14" y="45"/>
                        <a:pt x="14" y="71"/>
                        <a:pt x="30" y="87"/>
                      </a:cubicBezTo>
                      <a:cubicBezTo>
                        <a:pt x="46" y="103"/>
                        <a:pt x="71" y="103"/>
                        <a:pt x="87" y="87"/>
                      </a:cubicBezTo>
                      <a:close/>
                      <a:moveTo>
                        <a:pt x="74" y="31"/>
                      </a:moveTo>
                      <a:cubicBezTo>
                        <a:pt x="62" y="24"/>
                        <a:pt x="46" y="26"/>
                        <a:pt x="36" y="36"/>
                      </a:cubicBezTo>
                      <a:cubicBezTo>
                        <a:pt x="24" y="48"/>
                        <a:pt x="24" y="68"/>
                        <a:pt x="36" y="80"/>
                      </a:cubicBezTo>
                      <a:cubicBezTo>
                        <a:pt x="37" y="81"/>
                        <a:pt x="38" y="82"/>
                        <a:pt x="39" y="83"/>
                      </a:cubicBezTo>
                      <a:cubicBezTo>
                        <a:pt x="30" y="70"/>
                        <a:pt x="31" y="52"/>
                        <a:pt x="43" y="40"/>
                      </a:cubicBezTo>
                      <a:cubicBezTo>
                        <a:pt x="51" y="32"/>
                        <a:pt x="63" y="29"/>
                        <a:pt x="74" y="31"/>
                      </a:cubicBezTo>
                      <a:close/>
                    </a:path>
                  </a:pathLst>
                </a:custGeom>
                <a:solidFill>
                  <a:schemeClr val="bg1"/>
                </a:solidFill>
                <a:ln>
                  <a:noFill/>
                </a:ln>
                <a:extLst/>
              </p:spPr>
              <p:txBody>
                <a:bodyPr vert="horz" wrap="square" lIns="34286" tIns="17143" rIns="34286" bIns="17143" numCol="1" anchor="t" anchorCtr="0" compatLnSpc="1">
                  <a:prstTxWarp prst="textNoShape">
                    <a:avLst/>
                  </a:prstTxWarp>
                </a:bodyPr>
                <a:lstStyle/>
                <a:p>
                  <a:pPr defTabSz="685834"/>
                  <a:endParaRPr lang="en-GB" sz="1200" dirty="0">
                    <a:solidFill>
                      <a:srgbClr val="000000"/>
                    </a:solidFill>
                    <a:cs typeface="Arial" charset="0"/>
                  </a:endParaRPr>
                </a:p>
              </p:txBody>
            </p:sp>
            <p:sp>
              <p:nvSpPr>
                <p:cNvPr id="1701" name="Oval 1700"/>
                <p:cNvSpPr/>
                <p:nvPr/>
              </p:nvSpPr>
              <p:spPr>
                <a:xfrm>
                  <a:off x="6273846" y="6920543"/>
                  <a:ext cx="1476000" cy="1476000"/>
                </a:xfrm>
                <a:prstGeom prst="ellipse">
                  <a:avLst/>
                </a:prstGeom>
                <a:solidFill>
                  <a:schemeClr val="bg2">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4"/>
                  <a:endParaRPr lang="en-GB" sz="1200">
                    <a:solidFill>
                      <a:srgbClr val="FFFFFF"/>
                    </a:solidFill>
                    <a:latin typeface="Segoe UI" panose="020B0502040204020203" pitchFamily="34" charset="0"/>
                  </a:endParaRPr>
                </a:p>
              </p:txBody>
            </p:sp>
          </p:grpSp>
          <p:sp>
            <p:nvSpPr>
              <p:cNvPr id="1699" name="Oval 1698"/>
              <p:cNvSpPr/>
              <p:nvPr/>
            </p:nvSpPr>
            <p:spPr>
              <a:xfrm>
                <a:off x="19453176" y="2892065"/>
                <a:ext cx="419784" cy="41978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4"/>
                <a:r>
                  <a:rPr lang="en-GB" sz="1200" b="1" dirty="0">
                    <a:solidFill>
                      <a:srgbClr val="FFFFFF"/>
                    </a:solidFill>
                  </a:rPr>
                  <a:t>$</a:t>
                </a:r>
              </a:p>
            </p:txBody>
          </p:sp>
        </p:grpSp>
      </p:grpSp>
      <p:grpSp>
        <p:nvGrpSpPr>
          <p:cNvPr id="1702" name="Group 1701"/>
          <p:cNvGrpSpPr/>
          <p:nvPr/>
        </p:nvGrpSpPr>
        <p:grpSpPr>
          <a:xfrm>
            <a:off x="7069673" y="1733087"/>
            <a:ext cx="687468" cy="687465"/>
            <a:chOff x="18854917" y="2507853"/>
            <a:chExt cx="1833488" cy="1833478"/>
          </a:xfrm>
        </p:grpSpPr>
        <p:sp>
          <p:nvSpPr>
            <p:cNvPr id="1703" name="Rectangle 28"/>
            <p:cNvSpPr/>
            <p:nvPr/>
          </p:nvSpPr>
          <p:spPr>
            <a:xfrm>
              <a:off x="18854917" y="2507853"/>
              <a:ext cx="1833488" cy="1833478"/>
            </a:xfrm>
            <a:prstGeom prst="ellipse">
              <a:avLst/>
            </a:prstGeom>
            <a:solidFill>
              <a:schemeClr val="bg2">
                <a:lumMod val="9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3" tIns="53993" rIns="53993" bIns="53993" numCol="1" spcCol="0" rtlCol="0" fromWordArt="0" anchor="ctr" anchorCtr="0" forceAA="0" compatLnSpc="1">
              <a:prstTxWarp prst="textNoShape">
                <a:avLst/>
              </a:prstTxWarp>
              <a:noAutofit/>
            </a:bodyPr>
            <a:lstStyle/>
            <a:p>
              <a:pPr algn="ctr" defTabSz="685834">
                <a:lnSpc>
                  <a:spcPct val="90000"/>
                </a:lnSpc>
              </a:pPr>
              <a:endParaRPr lang="en-GB" sz="2700" dirty="0">
                <a:solidFill>
                  <a:srgbClr val="FFFFFF"/>
                </a:solidFill>
              </a:endParaRPr>
            </a:p>
          </p:txBody>
        </p:sp>
        <p:grpSp>
          <p:nvGrpSpPr>
            <p:cNvPr id="1704" name="Group 49"/>
            <p:cNvGrpSpPr>
              <a:grpSpLocks noChangeAspect="1"/>
            </p:cNvGrpSpPr>
            <p:nvPr/>
          </p:nvGrpSpPr>
          <p:grpSpPr bwMode="auto">
            <a:xfrm>
              <a:off x="19311517" y="2910557"/>
              <a:ext cx="920288" cy="1028070"/>
              <a:chOff x="2738" y="1997"/>
              <a:chExt cx="680" cy="797"/>
            </a:xfrm>
            <a:solidFill>
              <a:schemeClr val="bg1"/>
            </a:solidFill>
          </p:grpSpPr>
          <p:sp>
            <p:nvSpPr>
              <p:cNvPr id="1705" name="Freeform 50"/>
              <p:cNvSpPr>
                <a:spLocks noEditPoints="1"/>
              </p:cNvSpPr>
              <p:nvPr/>
            </p:nvSpPr>
            <p:spPr bwMode="auto">
              <a:xfrm>
                <a:off x="2738" y="1997"/>
                <a:ext cx="680" cy="797"/>
              </a:xfrm>
              <a:custGeom>
                <a:avLst/>
                <a:gdLst>
                  <a:gd name="T0" fmla="*/ 115 w 119"/>
                  <a:gd name="T1" fmla="*/ 0 h 139"/>
                  <a:gd name="T2" fmla="*/ 30 w 119"/>
                  <a:gd name="T3" fmla="*/ 0 h 139"/>
                  <a:gd name="T4" fmla="*/ 26 w 119"/>
                  <a:gd name="T5" fmla="*/ 3 h 139"/>
                  <a:gd name="T6" fmla="*/ 26 w 119"/>
                  <a:gd name="T7" fmla="*/ 13 h 139"/>
                  <a:gd name="T8" fmla="*/ 16 w 119"/>
                  <a:gd name="T9" fmla="*/ 13 h 139"/>
                  <a:gd name="T10" fmla="*/ 13 w 119"/>
                  <a:gd name="T11" fmla="*/ 17 h 139"/>
                  <a:gd name="T12" fmla="*/ 13 w 119"/>
                  <a:gd name="T13" fmla="*/ 26 h 139"/>
                  <a:gd name="T14" fmla="*/ 3 w 119"/>
                  <a:gd name="T15" fmla="*/ 26 h 139"/>
                  <a:gd name="T16" fmla="*/ 0 w 119"/>
                  <a:gd name="T17" fmla="*/ 30 h 139"/>
                  <a:gd name="T18" fmla="*/ 0 w 119"/>
                  <a:gd name="T19" fmla="*/ 136 h 139"/>
                  <a:gd name="T20" fmla="*/ 3 w 119"/>
                  <a:gd name="T21" fmla="*/ 139 h 139"/>
                  <a:gd name="T22" fmla="*/ 89 w 119"/>
                  <a:gd name="T23" fmla="*/ 139 h 139"/>
                  <a:gd name="T24" fmla="*/ 92 w 119"/>
                  <a:gd name="T25" fmla="*/ 136 h 139"/>
                  <a:gd name="T26" fmla="*/ 92 w 119"/>
                  <a:gd name="T27" fmla="*/ 126 h 139"/>
                  <a:gd name="T28" fmla="*/ 102 w 119"/>
                  <a:gd name="T29" fmla="*/ 126 h 139"/>
                  <a:gd name="T30" fmla="*/ 106 w 119"/>
                  <a:gd name="T31" fmla="*/ 122 h 139"/>
                  <a:gd name="T32" fmla="*/ 106 w 119"/>
                  <a:gd name="T33" fmla="*/ 113 h 139"/>
                  <a:gd name="T34" fmla="*/ 115 w 119"/>
                  <a:gd name="T35" fmla="*/ 113 h 139"/>
                  <a:gd name="T36" fmla="*/ 119 w 119"/>
                  <a:gd name="T37" fmla="*/ 109 h 139"/>
                  <a:gd name="T38" fmla="*/ 119 w 119"/>
                  <a:gd name="T39" fmla="*/ 3 h 139"/>
                  <a:gd name="T40" fmla="*/ 115 w 119"/>
                  <a:gd name="T41" fmla="*/ 0 h 139"/>
                  <a:gd name="T42" fmla="*/ 85 w 119"/>
                  <a:gd name="T43" fmla="*/ 132 h 139"/>
                  <a:gd name="T44" fmla="*/ 7 w 119"/>
                  <a:gd name="T45" fmla="*/ 132 h 139"/>
                  <a:gd name="T46" fmla="*/ 7 w 119"/>
                  <a:gd name="T47" fmla="*/ 33 h 139"/>
                  <a:gd name="T48" fmla="*/ 85 w 119"/>
                  <a:gd name="T49" fmla="*/ 33 h 139"/>
                  <a:gd name="T50" fmla="*/ 85 w 119"/>
                  <a:gd name="T51" fmla="*/ 132 h 139"/>
                  <a:gd name="T52" fmla="*/ 98 w 119"/>
                  <a:gd name="T53" fmla="*/ 119 h 139"/>
                  <a:gd name="T54" fmla="*/ 92 w 119"/>
                  <a:gd name="T55" fmla="*/ 119 h 139"/>
                  <a:gd name="T56" fmla="*/ 92 w 119"/>
                  <a:gd name="T57" fmla="*/ 30 h 139"/>
                  <a:gd name="T58" fmla="*/ 89 w 119"/>
                  <a:gd name="T59" fmla="*/ 26 h 139"/>
                  <a:gd name="T60" fmla="*/ 20 w 119"/>
                  <a:gd name="T61" fmla="*/ 26 h 139"/>
                  <a:gd name="T62" fmla="*/ 20 w 119"/>
                  <a:gd name="T63" fmla="*/ 20 h 139"/>
                  <a:gd name="T64" fmla="*/ 98 w 119"/>
                  <a:gd name="T65" fmla="*/ 20 h 139"/>
                  <a:gd name="T66" fmla="*/ 98 w 119"/>
                  <a:gd name="T67" fmla="*/ 119 h 139"/>
                  <a:gd name="T68" fmla="*/ 111 w 119"/>
                  <a:gd name="T69" fmla="*/ 106 h 139"/>
                  <a:gd name="T70" fmla="*/ 106 w 119"/>
                  <a:gd name="T71" fmla="*/ 106 h 139"/>
                  <a:gd name="T72" fmla="*/ 106 w 119"/>
                  <a:gd name="T73" fmla="*/ 17 h 139"/>
                  <a:gd name="T74" fmla="*/ 102 w 119"/>
                  <a:gd name="T75" fmla="*/ 13 h 139"/>
                  <a:gd name="T76" fmla="*/ 33 w 119"/>
                  <a:gd name="T77" fmla="*/ 13 h 139"/>
                  <a:gd name="T78" fmla="*/ 33 w 119"/>
                  <a:gd name="T79" fmla="*/ 7 h 139"/>
                  <a:gd name="T80" fmla="*/ 111 w 119"/>
                  <a:gd name="T81" fmla="*/ 7 h 139"/>
                  <a:gd name="T82" fmla="*/ 111 w 119"/>
                  <a:gd name="T83" fmla="*/ 10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9" h="139">
                    <a:moveTo>
                      <a:pt x="115" y="0"/>
                    </a:moveTo>
                    <a:cubicBezTo>
                      <a:pt x="30" y="0"/>
                      <a:pt x="30" y="0"/>
                      <a:pt x="30" y="0"/>
                    </a:cubicBezTo>
                    <a:cubicBezTo>
                      <a:pt x="28" y="0"/>
                      <a:pt x="26" y="1"/>
                      <a:pt x="26" y="3"/>
                    </a:cubicBezTo>
                    <a:cubicBezTo>
                      <a:pt x="26" y="13"/>
                      <a:pt x="26" y="13"/>
                      <a:pt x="26" y="13"/>
                    </a:cubicBezTo>
                    <a:cubicBezTo>
                      <a:pt x="16" y="13"/>
                      <a:pt x="16" y="13"/>
                      <a:pt x="16" y="13"/>
                    </a:cubicBezTo>
                    <a:cubicBezTo>
                      <a:pt x="14" y="13"/>
                      <a:pt x="13" y="14"/>
                      <a:pt x="13" y="17"/>
                    </a:cubicBezTo>
                    <a:cubicBezTo>
                      <a:pt x="13" y="26"/>
                      <a:pt x="13" y="26"/>
                      <a:pt x="13" y="26"/>
                    </a:cubicBezTo>
                    <a:cubicBezTo>
                      <a:pt x="3" y="26"/>
                      <a:pt x="3" y="26"/>
                      <a:pt x="3" y="26"/>
                    </a:cubicBezTo>
                    <a:cubicBezTo>
                      <a:pt x="1" y="26"/>
                      <a:pt x="0" y="28"/>
                      <a:pt x="0" y="30"/>
                    </a:cubicBezTo>
                    <a:cubicBezTo>
                      <a:pt x="0" y="136"/>
                      <a:pt x="0" y="136"/>
                      <a:pt x="0" y="136"/>
                    </a:cubicBezTo>
                    <a:cubicBezTo>
                      <a:pt x="0" y="138"/>
                      <a:pt x="1" y="139"/>
                      <a:pt x="3" y="139"/>
                    </a:cubicBezTo>
                    <a:cubicBezTo>
                      <a:pt x="89" y="139"/>
                      <a:pt x="89" y="139"/>
                      <a:pt x="89" y="139"/>
                    </a:cubicBezTo>
                    <a:cubicBezTo>
                      <a:pt x="91" y="139"/>
                      <a:pt x="92" y="138"/>
                      <a:pt x="92" y="136"/>
                    </a:cubicBezTo>
                    <a:cubicBezTo>
                      <a:pt x="92" y="126"/>
                      <a:pt x="92" y="126"/>
                      <a:pt x="92" y="126"/>
                    </a:cubicBezTo>
                    <a:cubicBezTo>
                      <a:pt x="102" y="126"/>
                      <a:pt x="102" y="126"/>
                      <a:pt x="102" y="126"/>
                    </a:cubicBezTo>
                    <a:cubicBezTo>
                      <a:pt x="104" y="126"/>
                      <a:pt x="106" y="125"/>
                      <a:pt x="106" y="122"/>
                    </a:cubicBezTo>
                    <a:cubicBezTo>
                      <a:pt x="106" y="113"/>
                      <a:pt x="106" y="113"/>
                      <a:pt x="106" y="113"/>
                    </a:cubicBezTo>
                    <a:cubicBezTo>
                      <a:pt x="115" y="113"/>
                      <a:pt x="115" y="113"/>
                      <a:pt x="115" y="113"/>
                    </a:cubicBezTo>
                    <a:cubicBezTo>
                      <a:pt x="117" y="113"/>
                      <a:pt x="119" y="111"/>
                      <a:pt x="119" y="109"/>
                    </a:cubicBezTo>
                    <a:cubicBezTo>
                      <a:pt x="119" y="3"/>
                      <a:pt x="119" y="3"/>
                      <a:pt x="119" y="3"/>
                    </a:cubicBezTo>
                    <a:cubicBezTo>
                      <a:pt x="119" y="1"/>
                      <a:pt x="117" y="0"/>
                      <a:pt x="115" y="0"/>
                    </a:cubicBezTo>
                    <a:close/>
                    <a:moveTo>
                      <a:pt x="85" y="132"/>
                    </a:moveTo>
                    <a:cubicBezTo>
                      <a:pt x="7" y="132"/>
                      <a:pt x="7" y="132"/>
                      <a:pt x="7" y="132"/>
                    </a:cubicBezTo>
                    <a:cubicBezTo>
                      <a:pt x="7" y="33"/>
                      <a:pt x="7" y="33"/>
                      <a:pt x="7" y="33"/>
                    </a:cubicBezTo>
                    <a:cubicBezTo>
                      <a:pt x="85" y="33"/>
                      <a:pt x="85" y="33"/>
                      <a:pt x="85" y="33"/>
                    </a:cubicBezTo>
                    <a:lnTo>
                      <a:pt x="85" y="132"/>
                    </a:lnTo>
                    <a:close/>
                    <a:moveTo>
                      <a:pt x="98" y="119"/>
                    </a:moveTo>
                    <a:cubicBezTo>
                      <a:pt x="92" y="119"/>
                      <a:pt x="92" y="119"/>
                      <a:pt x="92" y="119"/>
                    </a:cubicBezTo>
                    <a:cubicBezTo>
                      <a:pt x="92" y="30"/>
                      <a:pt x="92" y="30"/>
                      <a:pt x="92" y="30"/>
                    </a:cubicBezTo>
                    <a:cubicBezTo>
                      <a:pt x="92" y="28"/>
                      <a:pt x="91" y="26"/>
                      <a:pt x="89" y="26"/>
                    </a:cubicBezTo>
                    <a:cubicBezTo>
                      <a:pt x="20" y="26"/>
                      <a:pt x="20" y="26"/>
                      <a:pt x="20" y="26"/>
                    </a:cubicBezTo>
                    <a:cubicBezTo>
                      <a:pt x="20" y="20"/>
                      <a:pt x="20" y="20"/>
                      <a:pt x="20" y="20"/>
                    </a:cubicBezTo>
                    <a:cubicBezTo>
                      <a:pt x="98" y="20"/>
                      <a:pt x="98" y="20"/>
                      <a:pt x="98" y="20"/>
                    </a:cubicBezTo>
                    <a:lnTo>
                      <a:pt x="98" y="119"/>
                    </a:lnTo>
                    <a:close/>
                    <a:moveTo>
                      <a:pt x="111" y="106"/>
                    </a:moveTo>
                    <a:cubicBezTo>
                      <a:pt x="106" y="106"/>
                      <a:pt x="106" y="106"/>
                      <a:pt x="106" y="106"/>
                    </a:cubicBezTo>
                    <a:cubicBezTo>
                      <a:pt x="106" y="17"/>
                      <a:pt x="106" y="17"/>
                      <a:pt x="106" y="17"/>
                    </a:cubicBezTo>
                    <a:cubicBezTo>
                      <a:pt x="106" y="14"/>
                      <a:pt x="104" y="13"/>
                      <a:pt x="102" y="13"/>
                    </a:cubicBezTo>
                    <a:cubicBezTo>
                      <a:pt x="33" y="13"/>
                      <a:pt x="33" y="13"/>
                      <a:pt x="33" y="13"/>
                    </a:cubicBezTo>
                    <a:cubicBezTo>
                      <a:pt x="33" y="7"/>
                      <a:pt x="33" y="7"/>
                      <a:pt x="33" y="7"/>
                    </a:cubicBezTo>
                    <a:cubicBezTo>
                      <a:pt x="111" y="7"/>
                      <a:pt x="111" y="7"/>
                      <a:pt x="111" y="7"/>
                    </a:cubicBezTo>
                    <a:lnTo>
                      <a:pt x="111" y="106"/>
                    </a:lnTo>
                    <a:close/>
                  </a:path>
                </a:pathLst>
              </a:custGeom>
              <a:grpFill/>
              <a:ln w="9525">
                <a:noFill/>
                <a:round/>
                <a:headEnd/>
                <a:tailEnd/>
              </a:ln>
              <a:extLst/>
            </p:spPr>
            <p:txBody>
              <a:bodyPr/>
              <a:lstStyle/>
              <a:p>
                <a:pPr defTabSz="685834">
                  <a:defRPr/>
                </a:pPr>
                <a:endParaRPr lang="en-GB" dirty="0">
                  <a:solidFill>
                    <a:prstClr val="black"/>
                  </a:solidFill>
                  <a:latin typeface="Segoe UI" panose="020B0502040204020203" pitchFamily="34" charset="0"/>
                  <a:cs typeface="Arial" charset="0"/>
                </a:endParaRPr>
              </a:p>
            </p:txBody>
          </p:sp>
          <p:sp>
            <p:nvSpPr>
              <p:cNvPr id="1706" name="Freeform 51"/>
              <p:cNvSpPr>
                <a:spLocks/>
              </p:cNvSpPr>
              <p:nvPr/>
            </p:nvSpPr>
            <p:spPr bwMode="auto">
              <a:xfrm>
                <a:off x="2823" y="2375"/>
                <a:ext cx="349" cy="23"/>
              </a:xfrm>
              <a:custGeom>
                <a:avLst/>
                <a:gdLst>
                  <a:gd name="T0" fmla="*/ 2 w 61"/>
                  <a:gd name="T1" fmla="*/ 4 h 4"/>
                  <a:gd name="T2" fmla="*/ 60 w 61"/>
                  <a:gd name="T3" fmla="*/ 4 h 4"/>
                  <a:gd name="T4" fmla="*/ 61 w 61"/>
                  <a:gd name="T5" fmla="*/ 2 h 4"/>
                  <a:gd name="T6" fmla="*/ 60 w 61"/>
                  <a:gd name="T7" fmla="*/ 0 h 4"/>
                  <a:gd name="T8" fmla="*/ 2 w 61"/>
                  <a:gd name="T9" fmla="*/ 0 h 4"/>
                  <a:gd name="T10" fmla="*/ 0 w 61"/>
                  <a:gd name="T11" fmla="*/ 2 h 4"/>
                  <a:gd name="T12" fmla="*/ 2 w 6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1" h="4">
                    <a:moveTo>
                      <a:pt x="2" y="4"/>
                    </a:moveTo>
                    <a:cubicBezTo>
                      <a:pt x="60" y="4"/>
                      <a:pt x="60" y="4"/>
                      <a:pt x="60" y="4"/>
                    </a:cubicBezTo>
                    <a:cubicBezTo>
                      <a:pt x="61" y="4"/>
                      <a:pt x="61" y="3"/>
                      <a:pt x="61" y="2"/>
                    </a:cubicBezTo>
                    <a:cubicBezTo>
                      <a:pt x="61" y="1"/>
                      <a:pt x="61" y="0"/>
                      <a:pt x="60" y="0"/>
                    </a:cubicBezTo>
                    <a:cubicBezTo>
                      <a:pt x="2" y="0"/>
                      <a:pt x="2" y="0"/>
                      <a:pt x="2" y="0"/>
                    </a:cubicBezTo>
                    <a:cubicBezTo>
                      <a:pt x="1" y="0"/>
                      <a:pt x="0" y="1"/>
                      <a:pt x="0" y="2"/>
                    </a:cubicBezTo>
                    <a:cubicBezTo>
                      <a:pt x="0" y="3"/>
                      <a:pt x="1" y="4"/>
                      <a:pt x="2" y="4"/>
                    </a:cubicBezTo>
                    <a:close/>
                  </a:path>
                </a:pathLst>
              </a:custGeom>
              <a:grpFill/>
              <a:ln w="9525">
                <a:noFill/>
                <a:round/>
                <a:headEnd/>
                <a:tailEnd/>
              </a:ln>
              <a:extLst/>
            </p:spPr>
            <p:txBody>
              <a:bodyPr/>
              <a:lstStyle/>
              <a:p>
                <a:pPr defTabSz="685834">
                  <a:defRPr/>
                </a:pPr>
                <a:endParaRPr lang="en-GB" dirty="0">
                  <a:solidFill>
                    <a:prstClr val="black"/>
                  </a:solidFill>
                  <a:latin typeface="Segoe UI" panose="020B0502040204020203" pitchFamily="34" charset="0"/>
                  <a:cs typeface="Arial" charset="0"/>
                </a:endParaRPr>
              </a:p>
            </p:txBody>
          </p:sp>
          <p:sp>
            <p:nvSpPr>
              <p:cNvPr id="1707" name="Freeform 52"/>
              <p:cNvSpPr>
                <a:spLocks/>
              </p:cNvSpPr>
              <p:nvPr/>
            </p:nvSpPr>
            <p:spPr bwMode="auto">
              <a:xfrm>
                <a:off x="2823" y="2433"/>
                <a:ext cx="349" cy="23"/>
              </a:xfrm>
              <a:custGeom>
                <a:avLst/>
                <a:gdLst>
                  <a:gd name="T0" fmla="*/ 2 w 61"/>
                  <a:gd name="T1" fmla="*/ 4 h 4"/>
                  <a:gd name="T2" fmla="*/ 60 w 61"/>
                  <a:gd name="T3" fmla="*/ 4 h 4"/>
                  <a:gd name="T4" fmla="*/ 61 w 61"/>
                  <a:gd name="T5" fmla="*/ 2 h 4"/>
                  <a:gd name="T6" fmla="*/ 60 w 61"/>
                  <a:gd name="T7" fmla="*/ 0 h 4"/>
                  <a:gd name="T8" fmla="*/ 2 w 61"/>
                  <a:gd name="T9" fmla="*/ 0 h 4"/>
                  <a:gd name="T10" fmla="*/ 0 w 61"/>
                  <a:gd name="T11" fmla="*/ 2 h 4"/>
                  <a:gd name="T12" fmla="*/ 2 w 6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1" h="4">
                    <a:moveTo>
                      <a:pt x="2" y="4"/>
                    </a:moveTo>
                    <a:cubicBezTo>
                      <a:pt x="60" y="4"/>
                      <a:pt x="60" y="4"/>
                      <a:pt x="60" y="4"/>
                    </a:cubicBezTo>
                    <a:cubicBezTo>
                      <a:pt x="61" y="4"/>
                      <a:pt x="61" y="3"/>
                      <a:pt x="61" y="2"/>
                    </a:cubicBezTo>
                    <a:cubicBezTo>
                      <a:pt x="61" y="1"/>
                      <a:pt x="61" y="0"/>
                      <a:pt x="60" y="0"/>
                    </a:cubicBezTo>
                    <a:cubicBezTo>
                      <a:pt x="2" y="0"/>
                      <a:pt x="2" y="0"/>
                      <a:pt x="2" y="0"/>
                    </a:cubicBezTo>
                    <a:cubicBezTo>
                      <a:pt x="1" y="0"/>
                      <a:pt x="0" y="1"/>
                      <a:pt x="0" y="2"/>
                    </a:cubicBezTo>
                    <a:cubicBezTo>
                      <a:pt x="0" y="3"/>
                      <a:pt x="1" y="4"/>
                      <a:pt x="2" y="4"/>
                    </a:cubicBezTo>
                    <a:close/>
                  </a:path>
                </a:pathLst>
              </a:custGeom>
              <a:grpFill/>
              <a:ln w="9525">
                <a:noFill/>
                <a:round/>
                <a:headEnd/>
                <a:tailEnd/>
              </a:ln>
              <a:extLst/>
            </p:spPr>
            <p:txBody>
              <a:bodyPr/>
              <a:lstStyle/>
              <a:p>
                <a:pPr defTabSz="685834">
                  <a:defRPr/>
                </a:pPr>
                <a:endParaRPr lang="en-GB" dirty="0">
                  <a:solidFill>
                    <a:prstClr val="black"/>
                  </a:solidFill>
                  <a:latin typeface="Segoe UI" panose="020B0502040204020203" pitchFamily="34" charset="0"/>
                  <a:cs typeface="Arial" charset="0"/>
                </a:endParaRPr>
              </a:p>
            </p:txBody>
          </p:sp>
          <p:sp>
            <p:nvSpPr>
              <p:cNvPr id="1708" name="Freeform 53"/>
              <p:cNvSpPr>
                <a:spLocks/>
              </p:cNvSpPr>
              <p:nvPr/>
            </p:nvSpPr>
            <p:spPr bwMode="auto">
              <a:xfrm>
                <a:off x="2823" y="2490"/>
                <a:ext cx="349" cy="17"/>
              </a:xfrm>
              <a:custGeom>
                <a:avLst/>
                <a:gdLst>
                  <a:gd name="T0" fmla="*/ 2 w 61"/>
                  <a:gd name="T1" fmla="*/ 3 h 3"/>
                  <a:gd name="T2" fmla="*/ 60 w 61"/>
                  <a:gd name="T3" fmla="*/ 3 h 3"/>
                  <a:gd name="T4" fmla="*/ 61 w 61"/>
                  <a:gd name="T5" fmla="*/ 2 h 3"/>
                  <a:gd name="T6" fmla="*/ 60 w 61"/>
                  <a:gd name="T7" fmla="*/ 0 h 3"/>
                  <a:gd name="T8" fmla="*/ 2 w 61"/>
                  <a:gd name="T9" fmla="*/ 0 h 3"/>
                  <a:gd name="T10" fmla="*/ 0 w 61"/>
                  <a:gd name="T11" fmla="*/ 2 h 3"/>
                  <a:gd name="T12" fmla="*/ 2 w 6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61" h="3">
                    <a:moveTo>
                      <a:pt x="2" y="3"/>
                    </a:moveTo>
                    <a:cubicBezTo>
                      <a:pt x="60" y="3"/>
                      <a:pt x="60" y="3"/>
                      <a:pt x="60" y="3"/>
                    </a:cubicBezTo>
                    <a:cubicBezTo>
                      <a:pt x="61" y="3"/>
                      <a:pt x="61" y="3"/>
                      <a:pt x="61" y="2"/>
                    </a:cubicBezTo>
                    <a:cubicBezTo>
                      <a:pt x="61" y="1"/>
                      <a:pt x="61" y="0"/>
                      <a:pt x="60" y="0"/>
                    </a:cubicBezTo>
                    <a:cubicBezTo>
                      <a:pt x="2" y="0"/>
                      <a:pt x="2" y="0"/>
                      <a:pt x="2" y="0"/>
                    </a:cubicBezTo>
                    <a:cubicBezTo>
                      <a:pt x="1" y="0"/>
                      <a:pt x="0" y="1"/>
                      <a:pt x="0" y="2"/>
                    </a:cubicBezTo>
                    <a:cubicBezTo>
                      <a:pt x="0" y="3"/>
                      <a:pt x="1" y="3"/>
                      <a:pt x="2" y="3"/>
                    </a:cubicBezTo>
                    <a:close/>
                  </a:path>
                </a:pathLst>
              </a:custGeom>
              <a:grpFill/>
              <a:ln w="9525">
                <a:noFill/>
                <a:round/>
                <a:headEnd/>
                <a:tailEnd/>
              </a:ln>
              <a:extLst/>
            </p:spPr>
            <p:txBody>
              <a:bodyPr/>
              <a:lstStyle/>
              <a:p>
                <a:pPr defTabSz="685834">
                  <a:defRPr/>
                </a:pPr>
                <a:endParaRPr lang="en-GB" dirty="0">
                  <a:solidFill>
                    <a:prstClr val="black"/>
                  </a:solidFill>
                  <a:latin typeface="Segoe UI" panose="020B0502040204020203" pitchFamily="34" charset="0"/>
                  <a:cs typeface="Arial" charset="0"/>
                </a:endParaRPr>
              </a:p>
            </p:txBody>
          </p:sp>
          <p:sp>
            <p:nvSpPr>
              <p:cNvPr id="1709" name="Freeform 54"/>
              <p:cNvSpPr>
                <a:spLocks/>
              </p:cNvSpPr>
              <p:nvPr/>
            </p:nvSpPr>
            <p:spPr bwMode="auto">
              <a:xfrm>
                <a:off x="2823" y="2542"/>
                <a:ext cx="349" cy="23"/>
              </a:xfrm>
              <a:custGeom>
                <a:avLst/>
                <a:gdLst>
                  <a:gd name="T0" fmla="*/ 2 w 61"/>
                  <a:gd name="T1" fmla="*/ 4 h 4"/>
                  <a:gd name="T2" fmla="*/ 60 w 61"/>
                  <a:gd name="T3" fmla="*/ 4 h 4"/>
                  <a:gd name="T4" fmla="*/ 61 w 61"/>
                  <a:gd name="T5" fmla="*/ 2 h 4"/>
                  <a:gd name="T6" fmla="*/ 60 w 61"/>
                  <a:gd name="T7" fmla="*/ 0 h 4"/>
                  <a:gd name="T8" fmla="*/ 2 w 61"/>
                  <a:gd name="T9" fmla="*/ 0 h 4"/>
                  <a:gd name="T10" fmla="*/ 0 w 61"/>
                  <a:gd name="T11" fmla="*/ 2 h 4"/>
                  <a:gd name="T12" fmla="*/ 2 w 6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1" h="4">
                    <a:moveTo>
                      <a:pt x="2" y="4"/>
                    </a:moveTo>
                    <a:cubicBezTo>
                      <a:pt x="60" y="4"/>
                      <a:pt x="60" y="4"/>
                      <a:pt x="60" y="4"/>
                    </a:cubicBezTo>
                    <a:cubicBezTo>
                      <a:pt x="61" y="4"/>
                      <a:pt x="61" y="3"/>
                      <a:pt x="61" y="2"/>
                    </a:cubicBezTo>
                    <a:cubicBezTo>
                      <a:pt x="61" y="1"/>
                      <a:pt x="61" y="0"/>
                      <a:pt x="60" y="0"/>
                    </a:cubicBezTo>
                    <a:cubicBezTo>
                      <a:pt x="2" y="0"/>
                      <a:pt x="2" y="0"/>
                      <a:pt x="2" y="0"/>
                    </a:cubicBezTo>
                    <a:cubicBezTo>
                      <a:pt x="1" y="0"/>
                      <a:pt x="0" y="1"/>
                      <a:pt x="0" y="2"/>
                    </a:cubicBezTo>
                    <a:cubicBezTo>
                      <a:pt x="0" y="3"/>
                      <a:pt x="1" y="4"/>
                      <a:pt x="2" y="4"/>
                    </a:cubicBezTo>
                    <a:close/>
                  </a:path>
                </a:pathLst>
              </a:custGeom>
              <a:grpFill/>
              <a:ln w="9525">
                <a:noFill/>
                <a:round/>
                <a:headEnd/>
                <a:tailEnd/>
              </a:ln>
              <a:extLst/>
            </p:spPr>
            <p:txBody>
              <a:bodyPr/>
              <a:lstStyle/>
              <a:p>
                <a:pPr defTabSz="685834">
                  <a:defRPr/>
                </a:pPr>
                <a:endParaRPr lang="en-GB" dirty="0">
                  <a:solidFill>
                    <a:prstClr val="black"/>
                  </a:solidFill>
                  <a:latin typeface="Segoe UI" panose="020B0502040204020203" pitchFamily="34" charset="0"/>
                  <a:cs typeface="Arial" charset="0"/>
                </a:endParaRPr>
              </a:p>
            </p:txBody>
          </p:sp>
          <p:sp>
            <p:nvSpPr>
              <p:cNvPr id="1710" name="Freeform 55"/>
              <p:cNvSpPr>
                <a:spLocks/>
              </p:cNvSpPr>
              <p:nvPr/>
            </p:nvSpPr>
            <p:spPr bwMode="auto">
              <a:xfrm>
                <a:off x="2823" y="2599"/>
                <a:ext cx="349" cy="23"/>
              </a:xfrm>
              <a:custGeom>
                <a:avLst/>
                <a:gdLst>
                  <a:gd name="T0" fmla="*/ 2 w 61"/>
                  <a:gd name="T1" fmla="*/ 4 h 4"/>
                  <a:gd name="T2" fmla="*/ 60 w 61"/>
                  <a:gd name="T3" fmla="*/ 4 h 4"/>
                  <a:gd name="T4" fmla="*/ 61 w 61"/>
                  <a:gd name="T5" fmla="*/ 2 h 4"/>
                  <a:gd name="T6" fmla="*/ 60 w 61"/>
                  <a:gd name="T7" fmla="*/ 0 h 4"/>
                  <a:gd name="T8" fmla="*/ 2 w 61"/>
                  <a:gd name="T9" fmla="*/ 0 h 4"/>
                  <a:gd name="T10" fmla="*/ 0 w 61"/>
                  <a:gd name="T11" fmla="*/ 2 h 4"/>
                  <a:gd name="T12" fmla="*/ 2 w 6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1" h="4">
                    <a:moveTo>
                      <a:pt x="2" y="4"/>
                    </a:moveTo>
                    <a:cubicBezTo>
                      <a:pt x="60" y="4"/>
                      <a:pt x="60" y="4"/>
                      <a:pt x="60" y="4"/>
                    </a:cubicBezTo>
                    <a:cubicBezTo>
                      <a:pt x="61" y="4"/>
                      <a:pt x="61" y="3"/>
                      <a:pt x="61" y="2"/>
                    </a:cubicBezTo>
                    <a:cubicBezTo>
                      <a:pt x="61" y="1"/>
                      <a:pt x="61" y="0"/>
                      <a:pt x="60" y="0"/>
                    </a:cubicBezTo>
                    <a:cubicBezTo>
                      <a:pt x="2" y="0"/>
                      <a:pt x="2" y="0"/>
                      <a:pt x="2" y="0"/>
                    </a:cubicBezTo>
                    <a:cubicBezTo>
                      <a:pt x="1" y="0"/>
                      <a:pt x="0" y="1"/>
                      <a:pt x="0" y="2"/>
                    </a:cubicBezTo>
                    <a:cubicBezTo>
                      <a:pt x="0" y="3"/>
                      <a:pt x="1" y="4"/>
                      <a:pt x="2" y="4"/>
                    </a:cubicBezTo>
                    <a:close/>
                  </a:path>
                </a:pathLst>
              </a:custGeom>
              <a:grpFill/>
              <a:ln w="9525">
                <a:noFill/>
                <a:round/>
                <a:headEnd/>
                <a:tailEnd/>
              </a:ln>
              <a:extLst/>
            </p:spPr>
            <p:txBody>
              <a:bodyPr/>
              <a:lstStyle/>
              <a:p>
                <a:pPr defTabSz="685834">
                  <a:defRPr/>
                </a:pPr>
                <a:endParaRPr lang="en-GB" dirty="0">
                  <a:solidFill>
                    <a:prstClr val="black"/>
                  </a:solidFill>
                  <a:latin typeface="Segoe UI" panose="020B0502040204020203" pitchFamily="34" charset="0"/>
                  <a:cs typeface="Arial" charset="0"/>
                </a:endParaRPr>
              </a:p>
            </p:txBody>
          </p:sp>
          <p:sp>
            <p:nvSpPr>
              <p:cNvPr id="1711" name="Freeform 56"/>
              <p:cNvSpPr>
                <a:spLocks/>
              </p:cNvSpPr>
              <p:nvPr/>
            </p:nvSpPr>
            <p:spPr bwMode="auto">
              <a:xfrm>
                <a:off x="2823" y="2656"/>
                <a:ext cx="241" cy="17"/>
              </a:xfrm>
              <a:custGeom>
                <a:avLst/>
                <a:gdLst>
                  <a:gd name="T0" fmla="*/ 2 w 42"/>
                  <a:gd name="T1" fmla="*/ 3 h 3"/>
                  <a:gd name="T2" fmla="*/ 41 w 42"/>
                  <a:gd name="T3" fmla="*/ 3 h 3"/>
                  <a:gd name="T4" fmla="*/ 42 w 42"/>
                  <a:gd name="T5" fmla="*/ 2 h 3"/>
                  <a:gd name="T6" fmla="*/ 41 w 42"/>
                  <a:gd name="T7" fmla="*/ 0 h 3"/>
                  <a:gd name="T8" fmla="*/ 2 w 42"/>
                  <a:gd name="T9" fmla="*/ 0 h 3"/>
                  <a:gd name="T10" fmla="*/ 0 w 42"/>
                  <a:gd name="T11" fmla="*/ 2 h 3"/>
                  <a:gd name="T12" fmla="*/ 2 w 42"/>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42" h="3">
                    <a:moveTo>
                      <a:pt x="2" y="3"/>
                    </a:moveTo>
                    <a:cubicBezTo>
                      <a:pt x="41" y="3"/>
                      <a:pt x="41" y="3"/>
                      <a:pt x="41" y="3"/>
                    </a:cubicBezTo>
                    <a:cubicBezTo>
                      <a:pt x="42" y="3"/>
                      <a:pt x="42" y="3"/>
                      <a:pt x="42" y="2"/>
                    </a:cubicBezTo>
                    <a:cubicBezTo>
                      <a:pt x="42" y="1"/>
                      <a:pt x="42" y="0"/>
                      <a:pt x="41" y="0"/>
                    </a:cubicBezTo>
                    <a:cubicBezTo>
                      <a:pt x="2" y="0"/>
                      <a:pt x="2" y="0"/>
                      <a:pt x="2" y="0"/>
                    </a:cubicBezTo>
                    <a:cubicBezTo>
                      <a:pt x="1" y="0"/>
                      <a:pt x="0" y="1"/>
                      <a:pt x="0" y="2"/>
                    </a:cubicBezTo>
                    <a:cubicBezTo>
                      <a:pt x="0" y="3"/>
                      <a:pt x="1" y="3"/>
                      <a:pt x="2" y="3"/>
                    </a:cubicBezTo>
                    <a:close/>
                  </a:path>
                </a:pathLst>
              </a:custGeom>
              <a:grpFill/>
              <a:ln w="9525">
                <a:noFill/>
                <a:round/>
                <a:headEnd/>
                <a:tailEnd/>
              </a:ln>
              <a:extLst/>
            </p:spPr>
            <p:txBody>
              <a:bodyPr/>
              <a:lstStyle/>
              <a:p>
                <a:pPr defTabSz="685834">
                  <a:defRPr/>
                </a:pPr>
                <a:endParaRPr lang="en-GB" dirty="0">
                  <a:solidFill>
                    <a:prstClr val="black"/>
                  </a:solidFill>
                  <a:latin typeface="Segoe UI" panose="020B0502040204020203" pitchFamily="34" charset="0"/>
                  <a:cs typeface="Arial" charset="0"/>
                </a:endParaRPr>
              </a:p>
            </p:txBody>
          </p:sp>
          <p:sp>
            <p:nvSpPr>
              <p:cNvPr id="1712" name="Freeform 57"/>
              <p:cNvSpPr>
                <a:spLocks/>
              </p:cNvSpPr>
              <p:nvPr/>
            </p:nvSpPr>
            <p:spPr bwMode="auto">
              <a:xfrm>
                <a:off x="2823" y="2266"/>
                <a:ext cx="349" cy="23"/>
              </a:xfrm>
              <a:custGeom>
                <a:avLst/>
                <a:gdLst>
                  <a:gd name="T0" fmla="*/ 2 w 61"/>
                  <a:gd name="T1" fmla="*/ 4 h 4"/>
                  <a:gd name="T2" fmla="*/ 60 w 61"/>
                  <a:gd name="T3" fmla="*/ 4 h 4"/>
                  <a:gd name="T4" fmla="*/ 61 w 61"/>
                  <a:gd name="T5" fmla="*/ 2 h 4"/>
                  <a:gd name="T6" fmla="*/ 60 w 61"/>
                  <a:gd name="T7" fmla="*/ 0 h 4"/>
                  <a:gd name="T8" fmla="*/ 2 w 61"/>
                  <a:gd name="T9" fmla="*/ 0 h 4"/>
                  <a:gd name="T10" fmla="*/ 0 w 61"/>
                  <a:gd name="T11" fmla="*/ 2 h 4"/>
                  <a:gd name="T12" fmla="*/ 2 w 6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1" h="4">
                    <a:moveTo>
                      <a:pt x="2" y="4"/>
                    </a:moveTo>
                    <a:cubicBezTo>
                      <a:pt x="60" y="4"/>
                      <a:pt x="60" y="4"/>
                      <a:pt x="60" y="4"/>
                    </a:cubicBezTo>
                    <a:cubicBezTo>
                      <a:pt x="61" y="4"/>
                      <a:pt x="61" y="3"/>
                      <a:pt x="61" y="2"/>
                    </a:cubicBezTo>
                    <a:cubicBezTo>
                      <a:pt x="61" y="1"/>
                      <a:pt x="61" y="0"/>
                      <a:pt x="60" y="0"/>
                    </a:cubicBezTo>
                    <a:cubicBezTo>
                      <a:pt x="2" y="0"/>
                      <a:pt x="2" y="0"/>
                      <a:pt x="2" y="0"/>
                    </a:cubicBezTo>
                    <a:cubicBezTo>
                      <a:pt x="1" y="0"/>
                      <a:pt x="0" y="1"/>
                      <a:pt x="0" y="2"/>
                    </a:cubicBezTo>
                    <a:cubicBezTo>
                      <a:pt x="0" y="3"/>
                      <a:pt x="1" y="4"/>
                      <a:pt x="2" y="4"/>
                    </a:cubicBezTo>
                    <a:close/>
                  </a:path>
                </a:pathLst>
              </a:custGeom>
              <a:grpFill/>
              <a:ln w="9525">
                <a:noFill/>
                <a:round/>
                <a:headEnd/>
                <a:tailEnd/>
              </a:ln>
              <a:extLst/>
            </p:spPr>
            <p:txBody>
              <a:bodyPr/>
              <a:lstStyle/>
              <a:p>
                <a:pPr defTabSz="685834">
                  <a:defRPr/>
                </a:pPr>
                <a:endParaRPr lang="en-GB" dirty="0">
                  <a:solidFill>
                    <a:prstClr val="black"/>
                  </a:solidFill>
                  <a:latin typeface="Segoe UI" panose="020B0502040204020203" pitchFamily="34" charset="0"/>
                  <a:cs typeface="Arial" charset="0"/>
                </a:endParaRPr>
              </a:p>
            </p:txBody>
          </p:sp>
          <p:sp>
            <p:nvSpPr>
              <p:cNvPr id="1713" name="Freeform 58"/>
              <p:cNvSpPr>
                <a:spLocks/>
              </p:cNvSpPr>
              <p:nvPr/>
            </p:nvSpPr>
            <p:spPr bwMode="auto">
              <a:xfrm>
                <a:off x="2823" y="2324"/>
                <a:ext cx="349" cy="17"/>
              </a:xfrm>
              <a:custGeom>
                <a:avLst/>
                <a:gdLst>
                  <a:gd name="T0" fmla="*/ 2 w 61"/>
                  <a:gd name="T1" fmla="*/ 3 h 3"/>
                  <a:gd name="T2" fmla="*/ 60 w 61"/>
                  <a:gd name="T3" fmla="*/ 3 h 3"/>
                  <a:gd name="T4" fmla="*/ 61 w 61"/>
                  <a:gd name="T5" fmla="*/ 1 h 3"/>
                  <a:gd name="T6" fmla="*/ 60 w 61"/>
                  <a:gd name="T7" fmla="*/ 0 h 3"/>
                  <a:gd name="T8" fmla="*/ 2 w 61"/>
                  <a:gd name="T9" fmla="*/ 0 h 3"/>
                  <a:gd name="T10" fmla="*/ 0 w 61"/>
                  <a:gd name="T11" fmla="*/ 1 h 3"/>
                  <a:gd name="T12" fmla="*/ 2 w 6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61" h="3">
                    <a:moveTo>
                      <a:pt x="2" y="3"/>
                    </a:moveTo>
                    <a:cubicBezTo>
                      <a:pt x="60" y="3"/>
                      <a:pt x="60" y="3"/>
                      <a:pt x="60" y="3"/>
                    </a:cubicBezTo>
                    <a:cubicBezTo>
                      <a:pt x="61" y="3"/>
                      <a:pt x="61" y="2"/>
                      <a:pt x="61" y="1"/>
                    </a:cubicBezTo>
                    <a:cubicBezTo>
                      <a:pt x="61" y="0"/>
                      <a:pt x="61" y="0"/>
                      <a:pt x="60" y="0"/>
                    </a:cubicBezTo>
                    <a:cubicBezTo>
                      <a:pt x="2" y="0"/>
                      <a:pt x="2" y="0"/>
                      <a:pt x="2" y="0"/>
                    </a:cubicBezTo>
                    <a:cubicBezTo>
                      <a:pt x="1" y="0"/>
                      <a:pt x="0" y="0"/>
                      <a:pt x="0" y="1"/>
                    </a:cubicBezTo>
                    <a:cubicBezTo>
                      <a:pt x="0" y="2"/>
                      <a:pt x="1" y="3"/>
                      <a:pt x="2" y="3"/>
                    </a:cubicBezTo>
                    <a:close/>
                  </a:path>
                </a:pathLst>
              </a:custGeom>
              <a:grpFill/>
              <a:ln w="9525">
                <a:noFill/>
                <a:round/>
                <a:headEnd/>
                <a:tailEnd/>
              </a:ln>
              <a:extLst/>
            </p:spPr>
            <p:txBody>
              <a:bodyPr/>
              <a:lstStyle/>
              <a:p>
                <a:pPr defTabSz="685834">
                  <a:defRPr/>
                </a:pPr>
                <a:endParaRPr lang="en-GB" dirty="0">
                  <a:solidFill>
                    <a:prstClr val="black"/>
                  </a:solidFill>
                  <a:latin typeface="Segoe UI" panose="020B0502040204020203" pitchFamily="34" charset="0"/>
                  <a:cs typeface="Arial" charset="0"/>
                </a:endParaRPr>
              </a:p>
            </p:txBody>
          </p:sp>
        </p:grpSp>
      </p:grpSp>
      <p:grpSp>
        <p:nvGrpSpPr>
          <p:cNvPr id="1714" name="Group 1713"/>
          <p:cNvGrpSpPr/>
          <p:nvPr/>
        </p:nvGrpSpPr>
        <p:grpSpPr>
          <a:xfrm>
            <a:off x="8085809" y="1733087"/>
            <a:ext cx="687468" cy="687465"/>
            <a:chOff x="21564966" y="2507853"/>
            <a:chExt cx="1833488" cy="1833478"/>
          </a:xfrm>
        </p:grpSpPr>
        <p:sp>
          <p:nvSpPr>
            <p:cNvPr id="1715" name="Rectangle 28"/>
            <p:cNvSpPr/>
            <p:nvPr/>
          </p:nvSpPr>
          <p:spPr>
            <a:xfrm>
              <a:off x="21564966" y="2507853"/>
              <a:ext cx="1833488" cy="1833478"/>
            </a:xfrm>
            <a:prstGeom prst="ellipse">
              <a:avLst/>
            </a:prstGeom>
            <a:solidFill>
              <a:schemeClr val="bg2">
                <a:lumMod val="9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3" tIns="53993" rIns="53993" bIns="53993" numCol="1" spcCol="0" rtlCol="0" fromWordArt="0" anchor="ctr" anchorCtr="0" forceAA="0" compatLnSpc="1">
              <a:prstTxWarp prst="textNoShape">
                <a:avLst/>
              </a:prstTxWarp>
              <a:noAutofit/>
            </a:bodyPr>
            <a:lstStyle/>
            <a:p>
              <a:pPr algn="ctr" defTabSz="685834">
                <a:lnSpc>
                  <a:spcPct val="90000"/>
                </a:lnSpc>
              </a:pPr>
              <a:endParaRPr lang="en-GB" sz="2700" dirty="0">
                <a:solidFill>
                  <a:srgbClr val="FFFFFF"/>
                </a:solidFill>
              </a:endParaRPr>
            </a:p>
          </p:txBody>
        </p:sp>
        <p:grpSp>
          <p:nvGrpSpPr>
            <p:cNvPr id="1716" name="Group 1715"/>
            <p:cNvGrpSpPr/>
            <p:nvPr/>
          </p:nvGrpSpPr>
          <p:grpSpPr>
            <a:xfrm>
              <a:off x="21910210" y="3000504"/>
              <a:ext cx="1143000" cy="848176"/>
              <a:chOff x="-5707063" y="-3832224"/>
              <a:chExt cx="3664929" cy="2879724"/>
            </a:xfrm>
          </p:grpSpPr>
          <p:sp>
            <p:nvSpPr>
              <p:cNvPr id="1717" name="Freeform 6"/>
              <p:cNvSpPr>
                <a:spLocks/>
              </p:cNvSpPr>
              <p:nvPr/>
            </p:nvSpPr>
            <p:spPr bwMode="auto">
              <a:xfrm>
                <a:off x="-5707063" y="-1719534"/>
                <a:ext cx="3664929" cy="767034"/>
              </a:xfrm>
              <a:custGeom>
                <a:avLst/>
                <a:gdLst>
                  <a:gd name="T0" fmla="*/ 1622 w 3244"/>
                  <a:gd name="T1" fmla="*/ 569 h 679"/>
                  <a:gd name="T2" fmla="*/ 6 w 3244"/>
                  <a:gd name="T3" fmla="*/ 0 h 679"/>
                  <a:gd name="T4" fmla="*/ 0 w 3244"/>
                  <a:gd name="T5" fmla="*/ 55 h 679"/>
                  <a:gd name="T6" fmla="*/ 1622 w 3244"/>
                  <a:gd name="T7" fmla="*/ 679 h 679"/>
                  <a:gd name="T8" fmla="*/ 3244 w 3244"/>
                  <a:gd name="T9" fmla="*/ 55 h 679"/>
                  <a:gd name="T10" fmla="*/ 3238 w 3244"/>
                  <a:gd name="T11" fmla="*/ 0 h 679"/>
                  <a:gd name="T12" fmla="*/ 1622 w 3244"/>
                  <a:gd name="T13" fmla="*/ 569 h 679"/>
                </a:gdLst>
                <a:ahLst/>
                <a:cxnLst>
                  <a:cxn ang="0">
                    <a:pos x="T0" y="T1"/>
                  </a:cxn>
                  <a:cxn ang="0">
                    <a:pos x="T2" y="T3"/>
                  </a:cxn>
                  <a:cxn ang="0">
                    <a:pos x="T4" y="T5"/>
                  </a:cxn>
                  <a:cxn ang="0">
                    <a:pos x="T6" y="T7"/>
                  </a:cxn>
                  <a:cxn ang="0">
                    <a:pos x="T8" y="T9"/>
                  </a:cxn>
                  <a:cxn ang="0">
                    <a:pos x="T10" y="T11"/>
                  </a:cxn>
                  <a:cxn ang="0">
                    <a:pos x="T12" y="T13"/>
                  </a:cxn>
                </a:cxnLst>
                <a:rect l="0" t="0" r="r" b="b"/>
                <a:pathLst>
                  <a:path w="3244" h="679">
                    <a:moveTo>
                      <a:pt x="1622" y="569"/>
                    </a:moveTo>
                    <a:cubicBezTo>
                      <a:pt x="775" y="569"/>
                      <a:pt x="79" y="319"/>
                      <a:pt x="6" y="0"/>
                    </a:cubicBezTo>
                    <a:cubicBezTo>
                      <a:pt x="2" y="18"/>
                      <a:pt x="0" y="37"/>
                      <a:pt x="0" y="55"/>
                    </a:cubicBezTo>
                    <a:cubicBezTo>
                      <a:pt x="0" y="400"/>
                      <a:pt x="726" y="679"/>
                      <a:pt x="1622" y="679"/>
                    </a:cubicBezTo>
                    <a:cubicBezTo>
                      <a:pt x="2518" y="679"/>
                      <a:pt x="3244" y="400"/>
                      <a:pt x="3244" y="55"/>
                    </a:cubicBezTo>
                    <a:cubicBezTo>
                      <a:pt x="3244" y="37"/>
                      <a:pt x="3242" y="18"/>
                      <a:pt x="3238" y="0"/>
                    </a:cubicBezTo>
                    <a:cubicBezTo>
                      <a:pt x="3165" y="319"/>
                      <a:pt x="2469" y="569"/>
                      <a:pt x="1622" y="569"/>
                    </a:cubicBezTo>
                    <a:close/>
                  </a:path>
                </a:pathLst>
              </a:custGeom>
              <a:solidFill>
                <a:schemeClr val="bg1"/>
              </a:solidFill>
              <a:ln>
                <a:noFill/>
              </a:ln>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718" name="Freeform 21"/>
              <p:cNvSpPr>
                <a:spLocks/>
              </p:cNvSpPr>
              <p:nvPr/>
            </p:nvSpPr>
            <p:spPr bwMode="auto">
              <a:xfrm>
                <a:off x="-5707063" y="-2044710"/>
                <a:ext cx="3664929" cy="1038174"/>
              </a:xfrm>
              <a:custGeom>
                <a:avLst/>
                <a:gdLst>
                  <a:gd name="T0" fmla="*/ 3051 w 3244"/>
                  <a:gd name="T1" fmla="*/ 0 h 919"/>
                  <a:gd name="T2" fmla="*/ 3047 w 3244"/>
                  <a:gd name="T3" fmla="*/ 33 h 919"/>
                  <a:gd name="T4" fmla="*/ 3051 w 3244"/>
                  <a:gd name="T5" fmla="*/ 43 h 919"/>
                  <a:gd name="T6" fmla="*/ 3047 w 3244"/>
                  <a:gd name="T7" fmla="*/ 87 h 919"/>
                  <a:gd name="T8" fmla="*/ 3051 w 3244"/>
                  <a:gd name="T9" fmla="*/ 97 h 919"/>
                  <a:gd name="T10" fmla="*/ 3047 w 3244"/>
                  <a:gd name="T11" fmla="*/ 141 h 919"/>
                  <a:gd name="T12" fmla="*/ 3051 w 3244"/>
                  <a:gd name="T13" fmla="*/ 151 h 919"/>
                  <a:gd name="T14" fmla="*/ 2628 w 3244"/>
                  <a:gd name="T15" fmla="*/ 549 h 919"/>
                  <a:gd name="T16" fmla="*/ 1622 w 3244"/>
                  <a:gd name="T17" fmla="*/ 709 h 919"/>
                  <a:gd name="T18" fmla="*/ 616 w 3244"/>
                  <a:gd name="T19" fmla="*/ 549 h 919"/>
                  <a:gd name="T20" fmla="*/ 193 w 3244"/>
                  <a:gd name="T21" fmla="*/ 151 h 919"/>
                  <a:gd name="T22" fmla="*/ 197 w 3244"/>
                  <a:gd name="T23" fmla="*/ 141 h 919"/>
                  <a:gd name="T24" fmla="*/ 193 w 3244"/>
                  <a:gd name="T25" fmla="*/ 97 h 919"/>
                  <a:gd name="T26" fmla="*/ 197 w 3244"/>
                  <a:gd name="T27" fmla="*/ 87 h 919"/>
                  <a:gd name="T28" fmla="*/ 193 w 3244"/>
                  <a:gd name="T29" fmla="*/ 43 h 919"/>
                  <a:gd name="T30" fmla="*/ 197 w 3244"/>
                  <a:gd name="T31" fmla="*/ 33 h 919"/>
                  <a:gd name="T32" fmla="*/ 193 w 3244"/>
                  <a:gd name="T33" fmla="*/ 0 h 919"/>
                  <a:gd name="T34" fmla="*/ 0 w 3244"/>
                  <a:gd name="T35" fmla="*/ 295 h 919"/>
                  <a:gd name="T36" fmla="*/ 1622 w 3244"/>
                  <a:gd name="T37" fmla="*/ 919 h 919"/>
                  <a:gd name="T38" fmla="*/ 3244 w 3244"/>
                  <a:gd name="T39" fmla="*/ 295 h 919"/>
                  <a:gd name="T40" fmla="*/ 3051 w 3244"/>
                  <a:gd name="T41" fmla="*/ 0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44" h="919">
                    <a:moveTo>
                      <a:pt x="3051" y="0"/>
                    </a:moveTo>
                    <a:cubicBezTo>
                      <a:pt x="3050" y="11"/>
                      <a:pt x="3049" y="22"/>
                      <a:pt x="3047" y="33"/>
                    </a:cubicBezTo>
                    <a:cubicBezTo>
                      <a:pt x="3049" y="36"/>
                      <a:pt x="3051" y="40"/>
                      <a:pt x="3051" y="43"/>
                    </a:cubicBezTo>
                    <a:cubicBezTo>
                      <a:pt x="3051" y="58"/>
                      <a:pt x="3050" y="73"/>
                      <a:pt x="3047" y="87"/>
                    </a:cubicBezTo>
                    <a:cubicBezTo>
                      <a:pt x="3049" y="90"/>
                      <a:pt x="3051" y="93"/>
                      <a:pt x="3051" y="97"/>
                    </a:cubicBezTo>
                    <a:cubicBezTo>
                      <a:pt x="3051" y="112"/>
                      <a:pt x="3050" y="126"/>
                      <a:pt x="3047" y="141"/>
                    </a:cubicBezTo>
                    <a:cubicBezTo>
                      <a:pt x="3049" y="143"/>
                      <a:pt x="3051" y="147"/>
                      <a:pt x="3051" y="151"/>
                    </a:cubicBezTo>
                    <a:cubicBezTo>
                      <a:pt x="3051" y="302"/>
                      <a:pt x="2901" y="444"/>
                      <a:pt x="2628" y="549"/>
                    </a:cubicBezTo>
                    <a:cubicBezTo>
                      <a:pt x="2359" y="652"/>
                      <a:pt x="2002" y="709"/>
                      <a:pt x="1622" y="709"/>
                    </a:cubicBezTo>
                    <a:cubicBezTo>
                      <a:pt x="1242" y="709"/>
                      <a:pt x="885" y="652"/>
                      <a:pt x="616" y="549"/>
                    </a:cubicBezTo>
                    <a:cubicBezTo>
                      <a:pt x="343" y="444"/>
                      <a:pt x="193" y="302"/>
                      <a:pt x="193" y="151"/>
                    </a:cubicBezTo>
                    <a:cubicBezTo>
                      <a:pt x="193" y="147"/>
                      <a:pt x="195" y="143"/>
                      <a:pt x="197" y="141"/>
                    </a:cubicBezTo>
                    <a:cubicBezTo>
                      <a:pt x="194" y="126"/>
                      <a:pt x="193" y="112"/>
                      <a:pt x="193" y="97"/>
                    </a:cubicBezTo>
                    <a:cubicBezTo>
                      <a:pt x="193" y="93"/>
                      <a:pt x="195" y="90"/>
                      <a:pt x="197" y="87"/>
                    </a:cubicBezTo>
                    <a:cubicBezTo>
                      <a:pt x="194" y="73"/>
                      <a:pt x="193" y="58"/>
                      <a:pt x="193" y="43"/>
                    </a:cubicBezTo>
                    <a:cubicBezTo>
                      <a:pt x="193" y="40"/>
                      <a:pt x="195" y="36"/>
                      <a:pt x="197" y="33"/>
                    </a:cubicBezTo>
                    <a:cubicBezTo>
                      <a:pt x="195" y="22"/>
                      <a:pt x="194" y="11"/>
                      <a:pt x="193" y="0"/>
                    </a:cubicBezTo>
                    <a:cubicBezTo>
                      <a:pt x="70" y="88"/>
                      <a:pt x="0" y="189"/>
                      <a:pt x="0" y="295"/>
                    </a:cubicBezTo>
                    <a:cubicBezTo>
                      <a:pt x="0" y="640"/>
                      <a:pt x="726" y="919"/>
                      <a:pt x="1622" y="919"/>
                    </a:cubicBezTo>
                    <a:cubicBezTo>
                      <a:pt x="2518" y="919"/>
                      <a:pt x="3244" y="640"/>
                      <a:pt x="3244" y="295"/>
                    </a:cubicBezTo>
                    <a:cubicBezTo>
                      <a:pt x="3244" y="189"/>
                      <a:pt x="3174" y="88"/>
                      <a:pt x="3051" y="0"/>
                    </a:cubicBezTo>
                    <a:close/>
                  </a:path>
                </a:pathLst>
              </a:custGeom>
              <a:solidFill>
                <a:schemeClr val="bg1"/>
              </a:solidFill>
              <a:ln>
                <a:noFill/>
              </a:ln>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719" name="Freeform 27"/>
              <p:cNvSpPr>
                <a:spLocks noEditPoints="1"/>
              </p:cNvSpPr>
              <p:nvPr/>
            </p:nvSpPr>
            <p:spPr bwMode="auto">
              <a:xfrm>
                <a:off x="-5489004" y="-3041280"/>
                <a:ext cx="3228810" cy="1797556"/>
              </a:xfrm>
              <a:custGeom>
                <a:avLst/>
                <a:gdLst>
                  <a:gd name="T0" fmla="*/ 2723 w 2858"/>
                  <a:gd name="T1" fmla="*/ 216 h 1591"/>
                  <a:gd name="T2" fmla="*/ 28 w 2858"/>
                  <a:gd name="T3" fmla="*/ 14 h 1591"/>
                  <a:gd name="T4" fmla="*/ 4 w 2858"/>
                  <a:gd name="T5" fmla="*/ 111 h 1591"/>
                  <a:gd name="T6" fmla="*/ 0 w 2858"/>
                  <a:gd name="T7" fmla="*/ 228 h 1591"/>
                  <a:gd name="T8" fmla="*/ 4 w 2858"/>
                  <a:gd name="T9" fmla="*/ 379 h 1591"/>
                  <a:gd name="T10" fmla="*/ 0 w 2858"/>
                  <a:gd name="T11" fmla="*/ 497 h 1591"/>
                  <a:gd name="T12" fmla="*/ 4 w 2858"/>
                  <a:gd name="T13" fmla="*/ 647 h 1591"/>
                  <a:gd name="T14" fmla="*/ 0 w 2858"/>
                  <a:gd name="T15" fmla="*/ 765 h 1591"/>
                  <a:gd name="T16" fmla="*/ 4 w 2858"/>
                  <a:gd name="T17" fmla="*/ 915 h 1591"/>
                  <a:gd name="T18" fmla="*/ 0 w 2858"/>
                  <a:gd name="T19" fmla="*/ 1033 h 1591"/>
                  <a:gd name="T20" fmla="*/ 2854 w 2858"/>
                  <a:gd name="T21" fmla="*/ 1023 h 1591"/>
                  <a:gd name="T22" fmla="*/ 2858 w 2858"/>
                  <a:gd name="T23" fmla="*/ 872 h 1591"/>
                  <a:gd name="T24" fmla="*/ 2854 w 2858"/>
                  <a:gd name="T25" fmla="*/ 755 h 1591"/>
                  <a:gd name="T26" fmla="*/ 2858 w 2858"/>
                  <a:gd name="T27" fmla="*/ 604 h 1591"/>
                  <a:gd name="T28" fmla="*/ 2854 w 2858"/>
                  <a:gd name="T29" fmla="*/ 487 h 1591"/>
                  <a:gd name="T30" fmla="*/ 2858 w 2858"/>
                  <a:gd name="T31" fmla="*/ 336 h 1591"/>
                  <a:gd name="T32" fmla="*/ 2854 w 2858"/>
                  <a:gd name="T33" fmla="*/ 218 h 1591"/>
                  <a:gd name="T34" fmla="*/ 2858 w 2858"/>
                  <a:gd name="T35" fmla="*/ 68 h 1591"/>
                  <a:gd name="T36" fmla="*/ 433 w 2858"/>
                  <a:gd name="T37" fmla="*/ 1244 h 1591"/>
                  <a:gd name="T38" fmla="*/ 2435 w 2858"/>
                  <a:gd name="T39" fmla="*/ 1216 h 1591"/>
                  <a:gd name="T40" fmla="*/ 2425 w 2858"/>
                  <a:gd name="T41" fmla="*/ 1297 h 1591"/>
                  <a:gd name="T42" fmla="*/ 423 w 2858"/>
                  <a:gd name="T43" fmla="*/ 1270 h 1591"/>
                  <a:gd name="T44" fmla="*/ 2425 w 2858"/>
                  <a:gd name="T45" fmla="*/ 1190 h 1591"/>
                  <a:gd name="T46" fmla="*/ 423 w 2858"/>
                  <a:gd name="T47" fmla="*/ 1163 h 1591"/>
                  <a:gd name="T48" fmla="*/ 2723 w 2858"/>
                  <a:gd name="T49" fmla="*/ 966 h 1591"/>
                  <a:gd name="T50" fmla="*/ 53 w 2858"/>
                  <a:gd name="T51" fmla="*/ 864 h 1591"/>
                  <a:gd name="T52" fmla="*/ 2723 w 2858"/>
                  <a:gd name="T53" fmla="*/ 966 h 1591"/>
                  <a:gd name="T54" fmla="*/ 135 w 2858"/>
                  <a:gd name="T55" fmla="*/ 913 h 1591"/>
                  <a:gd name="T56" fmla="*/ 2805 w 2858"/>
                  <a:gd name="T57" fmla="*/ 810 h 1591"/>
                  <a:gd name="T58" fmla="*/ 433 w 2858"/>
                  <a:gd name="T59" fmla="*/ 1029 h 1591"/>
                  <a:gd name="T60" fmla="*/ 2435 w 2858"/>
                  <a:gd name="T61" fmla="*/ 1002 h 1591"/>
                  <a:gd name="T62" fmla="*/ 1429 w 2858"/>
                  <a:gd name="T63" fmla="*/ 1134 h 1591"/>
                  <a:gd name="T64" fmla="*/ 1429 w 2858"/>
                  <a:gd name="T65" fmla="*/ 1109 h 1591"/>
                  <a:gd name="T66" fmla="*/ 2425 w 2858"/>
                  <a:gd name="T67" fmla="*/ 922 h 1591"/>
                  <a:gd name="T68" fmla="*/ 423 w 2858"/>
                  <a:gd name="T69" fmla="*/ 895 h 1591"/>
                  <a:gd name="T70" fmla="*/ 2723 w 2858"/>
                  <a:gd name="T71" fmla="*/ 698 h 1591"/>
                  <a:gd name="T72" fmla="*/ 53 w 2858"/>
                  <a:gd name="T73" fmla="*/ 596 h 1591"/>
                  <a:gd name="T74" fmla="*/ 2723 w 2858"/>
                  <a:gd name="T75" fmla="*/ 698 h 1591"/>
                  <a:gd name="T76" fmla="*/ 135 w 2858"/>
                  <a:gd name="T77" fmla="*/ 644 h 1591"/>
                  <a:gd name="T78" fmla="*/ 2805 w 2858"/>
                  <a:gd name="T79" fmla="*/ 542 h 1591"/>
                  <a:gd name="T80" fmla="*/ 433 w 2858"/>
                  <a:gd name="T81" fmla="*/ 761 h 1591"/>
                  <a:gd name="T82" fmla="*/ 2435 w 2858"/>
                  <a:gd name="T83" fmla="*/ 734 h 1591"/>
                  <a:gd name="T84" fmla="*/ 1429 w 2858"/>
                  <a:gd name="T85" fmla="*/ 866 h 1591"/>
                  <a:gd name="T86" fmla="*/ 1429 w 2858"/>
                  <a:gd name="T87" fmla="*/ 840 h 1591"/>
                  <a:gd name="T88" fmla="*/ 2425 w 2858"/>
                  <a:gd name="T89" fmla="*/ 654 h 1591"/>
                  <a:gd name="T90" fmla="*/ 423 w 2858"/>
                  <a:gd name="T91" fmla="*/ 626 h 1591"/>
                  <a:gd name="T92" fmla="*/ 2723 w 2858"/>
                  <a:gd name="T93" fmla="*/ 430 h 1591"/>
                  <a:gd name="T94" fmla="*/ 53 w 2858"/>
                  <a:gd name="T95" fmla="*/ 328 h 1591"/>
                  <a:gd name="T96" fmla="*/ 2723 w 2858"/>
                  <a:gd name="T97" fmla="*/ 430 h 1591"/>
                  <a:gd name="T98" fmla="*/ 135 w 2858"/>
                  <a:gd name="T99" fmla="*/ 376 h 1591"/>
                  <a:gd name="T100" fmla="*/ 2805 w 2858"/>
                  <a:gd name="T101" fmla="*/ 274 h 1591"/>
                  <a:gd name="T102" fmla="*/ 433 w 2858"/>
                  <a:gd name="T103" fmla="*/ 493 h 1591"/>
                  <a:gd name="T104" fmla="*/ 2435 w 2858"/>
                  <a:gd name="T105" fmla="*/ 466 h 1591"/>
                  <a:gd name="T106" fmla="*/ 2435 w 2858"/>
                  <a:gd name="T107" fmla="*/ 1323 h 1591"/>
                  <a:gd name="T108" fmla="*/ 433 w 2858"/>
                  <a:gd name="T109" fmla="*/ 1351 h 1591"/>
                  <a:gd name="T110" fmla="*/ 1429 w 2858"/>
                  <a:gd name="T111" fmla="*/ 572 h 1591"/>
                  <a:gd name="T112" fmla="*/ 1429 w 2858"/>
                  <a:gd name="T113" fmla="*/ 598 h 1591"/>
                  <a:gd name="T114" fmla="*/ 2723 w 2858"/>
                  <a:gd name="T115" fmla="*/ 1234 h 1591"/>
                  <a:gd name="T116" fmla="*/ 53 w 2858"/>
                  <a:gd name="T117" fmla="*/ 1132 h 1591"/>
                  <a:gd name="T118" fmla="*/ 2723 w 2858"/>
                  <a:gd name="T119" fmla="*/ 1234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58" h="1591">
                    <a:moveTo>
                      <a:pt x="2854" y="58"/>
                    </a:moveTo>
                    <a:cubicBezTo>
                      <a:pt x="2857" y="43"/>
                      <a:pt x="2858" y="29"/>
                      <a:pt x="2858" y="14"/>
                    </a:cubicBezTo>
                    <a:cubicBezTo>
                      <a:pt x="2858" y="6"/>
                      <a:pt x="2852" y="0"/>
                      <a:pt x="2844" y="0"/>
                    </a:cubicBezTo>
                    <a:cubicBezTo>
                      <a:pt x="2836" y="0"/>
                      <a:pt x="2830" y="6"/>
                      <a:pt x="2830" y="14"/>
                    </a:cubicBezTo>
                    <a:cubicBezTo>
                      <a:pt x="2830" y="83"/>
                      <a:pt x="2794" y="151"/>
                      <a:pt x="2723" y="216"/>
                    </a:cubicBezTo>
                    <a:cubicBezTo>
                      <a:pt x="2653" y="279"/>
                      <a:pt x="2553" y="336"/>
                      <a:pt x="2425" y="386"/>
                    </a:cubicBezTo>
                    <a:cubicBezTo>
                      <a:pt x="2159" y="488"/>
                      <a:pt x="1805" y="544"/>
                      <a:pt x="1429" y="544"/>
                    </a:cubicBezTo>
                    <a:cubicBezTo>
                      <a:pt x="1053" y="544"/>
                      <a:pt x="699" y="488"/>
                      <a:pt x="433" y="386"/>
                    </a:cubicBezTo>
                    <a:cubicBezTo>
                      <a:pt x="305" y="336"/>
                      <a:pt x="205" y="279"/>
                      <a:pt x="135" y="216"/>
                    </a:cubicBezTo>
                    <a:cubicBezTo>
                      <a:pt x="64" y="151"/>
                      <a:pt x="28" y="83"/>
                      <a:pt x="28" y="14"/>
                    </a:cubicBezTo>
                    <a:cubicBezTo>
                      <a:pt x="28" y="6"/>
                      <a:pt x="22" y="0"/>
                      <a:pt x="14" y="0"/>
                    </a:cubicBezTo>
                    <a:cubicBezTo>
                      <a:pt x="6" y="0"/>
                      <a:pt x="0" y="6"/>
                      <a:pt x="0" y="14"/>
                    </a:cubicBezTo>
                    <a:cubicBezTo>
                      <a:pt x="0" y="29"/>
                      <a:pt x="1" y="43"/>
                      <a:pt x="4" y="58"/>
                    </a:cubicBezTo>
                    <a:cubicBezTo>
                      <a:pt x="2" y="60"/>
                      <a:pt x="0" y="64"/>
                      <a:pt x="0" y="68"/>
                    </a:cubicBezTo>
                    <a:cubicBezTo>
                      <a:pt x="0" y="82"/>
                      <a:pt x="1" y="97"/>
                      <a:pt x="4" y="111"/>
                    </a:cubicBezTo>
                    <a:cubicBezTo>
                      <a:pt x="2" y="114"/>
                      <a:pt x="0" y="117"/>
                      <a:pt x="0" y="121"/>
                    </a:cubicBezTo>
                    <a:cubicBezTo>
                      <a:pt x="0" y="136"/>
                      <a:pt x="1" y="150"/>
                      <a:pt x="4" y="165"/>
                    </a:cubicBezTo>
                    <a:cubicBezTo>
                      <a:pt x="2" y="167"/>
                      <a:pt x="0" y="171"/>
                      <a:pt x="0" y="175"/>
                    </a:cubicBezTo>
                    <a:cubicBezTo>
                      <a:pt x="0" y="189"/>
                      <a:pt x="1" y="204"/>
                      <a:pt x="4" y="218"/>
                    </a:cubicBezTo>
                    <a:cubicBezTo>
                      <a:pt x="2" y="221"/>
                      <a:pt x="0" y="225"/>
                      <a:pt x="0" y="228"/>
                    </a:cubicBezTo>
                    <a:cubicBezTo>
                      <a:pt x="0" y="243"/>
                      <a:pt x="1" y="258"/>
                      <a:pt x="4" y="272"/>
                    </a:cubicBezTo>
                    <a:cubicBezTo>
                      <a:pt x="2" y="275"/>
                      <a:pt x="0" y="278"/>
                      <a:pt x="0" y="282"/>
                    </a:cubicBezTo>
                    <a:cubicBezTo>
                      <a:pt x="0" y="297"/>
                      <a:pt x="1" y="311"/>
                      <a:pt x="4" y="326"/>
                    </a:cubicBezTo>
                    <a:cubicBezTo>
                      <a:pt x="2" y="328"/>
                      <a:pt x="0" y="332"/>
                      <a:pt x="0" y="336"/>
                    </a:cubicBezTo>
                    <a:cubicBezTo>
                      <a:pt x="0" y="350"/>
                      <a:pt x="1" y="365"/>
                      <a:pt x="4" y="379"/>
                    </a:cubicBezTo>
                    <a:cubicBezTo>
                      <a:pt x="2" y="382"/>
                      <a:pt x="0" y="385"/>
                      <a:pt x="0" y="389"/>
                    </a:cubicBezTo>
                    <a:cubicBezTo>
                      <a:pt x="0" y="404"/>
                      <a:pt x="1" y="418"/>
                      <a:pt x="4" y="433"/>
                    </a:cubicBezTo>
                    <a:cubicBezTo>
                      <a:pt x="2" y="435"/>
                      <a:pt x="0" y="439"/>
                      <a:pt x="0" y="443"/>
                    </a:cubicBezTo>
                    <a:cubicBezTo>
                      <a:pt x="0" y="458"/>
                      <a:pt x="1" y="472"/>
                      <a:pt x="4" y="487"/>
                    </a:cubicBezTo>
                    <a:cubicBezTo>
                      <a:pt x="2" y="489"/>
                      <a:pt x="0" y="493"/>
                      <a:pt x="0" y="497"/>
                    </a:cubicBezTo>
                    <a:cubicBezTo>
                      <a:pt x="0" y="511"/>
                      <a:pt x="1" y="526"/>
                      <a:pt x="4" y="540"/>
                    </a:cubicBezTo>
                    <a:cubicBezTo>
                      <a:pt x="2" y="543"/>
                      <a:pt x="0" y="546"/>
                      <a:pt x="0" y="550"/>
                    </a:cubicBezTo>
                    <a:cubicBezTo>
                      <a:pt x="0" y="565"/>
                      <a:pt x="1" y="579"/>
                      <a:pt x="4" y="594"/>
                    </a:cubicBezTo>
                    <a:cubicBezTo>
                      <a:pt x="2" y="596"/>
                      <a:pt x="0" y="600"/>
                      <a:pt x="0" y="604"/>
                    </a:cubicBezTo>
                    <a:cubicBezTo>
                      <a:pt x="0" y="618"/>
                      <a:pt x="1" y="633"/>
                      <a:pt x="4" y="647"/>
                    </a:cubicBezTo>
                    <a:cubicBezTo>
                      <a:pt x="2" y="650"/>
                      <a:pt x="0" y="653"/>
                      <a:pt x="0" y="657"/>
                    </a:cubicBezTo>
                    <a:cubicBezTo>
                      <a:pt x="0" y="672"/>
                      <a:pt x="1" y="687"/>
                      <a:pt x="4" y="701"/>
                    </a:cubicBezTo>
                    <a:cubicBezTo>
                      <a:pt x="2" y="704"/>
                      <a:pt x="0" y="707"/>
                      <a:pt x="0" y="711"/>
                    </a:cubicBezTo>
                    <a:cubicBezTo>
                      <a:pt x="0" y="726"/>
                      <a:pt x="1" y="740"/>
                      <a:pt x="4" y="755"/>
                    </a:cubicBezTo>
                    <a:cubicBezTo>
                      <a:pt x="2" y="757"/>
                      <a:pt x="0" y="761"/>
                      <a:pt x="0" y="765"/>
                    </a:cubicBezTo>
                    <a:cubicBezTo>
                      <a:pt x="0" y="779"/>
                      <a:pt x="1" y="794"/>
                      <a:pt x="4" y="808"/>
                    </a:cubicBezTo>
                    <a:cubicBezTo>
                      <a:pt x="2" y="811"/>
                      <a:pt x="0" y="814"/>
                      <a:pt x="0" y="818"/>
                    </a:cubicBezTo>
                    <a:cubicBezTo>
                      <a:pt x="0" y="833"/>
                      <a:pt x="1" y="847"/>
                      <a:pt x="4" y="862"/>
                    </a:cubicBezTo>
                    <a:cubicBezTo>
                      <a:pt x="2" y="864"/>
                      <a:pt x="0" y="868"/>
                      <a:pt x="0" y="872"/>
                    </a:cubicBezTo>
                    <a:cubicBezTo>
                      <a:pt x="0" y="886"/>
                      <a:pt x="1" y="901"/>
                      <a:pt x="4" y="915"/>
                    </a:cubicBezTo>
                    <a:cubicBezTo>
                      <a:pt x="2" y="918"/>
                      <a:pt x="0" y="922"/>
                      <a:pt x="0" y="925"/>
                    </a:cubicBezTo>
                    <a:cubicBezTo>
                      <a:pt x="0" y="940"/>
                      <a:pt x="1" y="955"/>
                      <a:pt x="4" y="969"/>
                    </a:cubicBezTo>
                    <a:cubicBezTo>
                      <a:pt x="2" y="972"/>
                      <a:pt x="0" y="975"/>
                      <a:pt x="0" y="979"/>
                    </a:cubicBezTo>
                    <a:cubicBezTo>
                      <a:pt x="0" y="994"/>
                      <a:pt x="1" y="1008"/>
                      <a:pt x="4" y="1023"/>
                    </a:cubicBezTo>
                    <a:cubicBezTo>
                      <a:pt x="2" y="1025"/>
                      <a:pt x="0" y="1029"/>
                      <a:pt x="0" y="1033"/>
                    </a:cubicBezTo>
                    <a:cubicBezTo>
                      <a:pt x="0" y="1184"/>
                      <a:pt x="150" y="1326"/>
                      <a:pt x="423" y="1431"/>
                    </a:cubicBezTo>
                    <a:cubicBezTo>
                      <a:pt x="692" y="1534"/>
                      <a:pt x="1049" y="1591"/>
                      <a:pt x="1429" y="1591"/>
                    </a:cubicBezTo>
                    <a:cubicBezTo>
                      <a:pt x="1809" y="1591"/>
                      <a:pt x="2166" y="1534"/>
                      <a:pt x="2435" y="1431"/>
                    </a:cubicBezTo>
                    <a:cubicBezTo>
                      <a:pt x="2708" y="1326"/>
                      <a:pt x="2858" y="1184"/>
                      <a:pt x="2858" y="1033"/>
                    </a:cubicBezTo>
                    <a:cubicBezTo>
                      <a:pt x="2858" y="1029"/>
                      <a:pt x="2856" y="1025"/>
                      <a:pt x="2854" y="1023"/>
                    </a:cubicBezTo>
                    <a:cubicBezTo>
                      <a:pt x="2857" y="1008"/>
                      <a:pt x="2858" y="994"/>
                      <a:pt x="2858" y="979"/>
                    </a:cubicBezTo>
                    <a:cubicBezTo>
                      <a:pt x="2858" y="975"/>
                      <a:pt x="2856" y="972"/>
                      <a:pt x="2854" y="969"/>
                    </a:cubicBezTo>
                    <a:cubicBezTo>
                      <a:pt x="2857" y="955"/>
                      <a:pt x="2858" y="940"/>
                      <a:pt x="2858" y="925"/>
                    </a:cubicBezTo>
                    <a:cubicBezTo>
                      <a:pt x="2858" y="922"/>
                      <a:pt x="2856" y="918"/>
                      <a:pt x="2854" y="915"/>
                    </a:cubicBezTo>
                    <a:cubicBezTo>
                      <a:pt x="2857" y="901"/>
                      <a:pt x="2858" y="886"/>
                      <a:pt x="2858" y="872"/>
                    </a:cubicBezTo>
                    <a:cubicBezTo>
                      <a:pt x="2858" y="868"/>
                      <a:pt x="2856" y="864"/>
                      <a:pt x="2854" y="862"/>
                    </a:cubicBezTo>
                    <a:cubicBezTo>
                      <a:pt x="2857" y="847"/>
                      <a:pt x="2858" y="833"/>
                      <a:pt x="2858" y="818"/>
                    </a:cubicBezTo>
                    <a:cubicBezTo>
                      <a:pt x="2858" y="814"/>
                      <a:pt x="2856" y="811"/>
                      <a:pt x="2854" y="808"/>
                    </a:cubicBezTo>
                    <a:cubicBezTo>
                      <a:pt x="2857" y="794"/>
                      <a:pt x="2858" y="779"/>
                      <a:pt x="2858" y="765"/>
                    </a:cubicBezTo>
                    <a:cubicBezTo>
                      <a:pt x="2858" y="761"/>
                      <a:pt x="2856" y="757"/>
                      <a:pt x="2854" y="755"/>
                    </a:cubicBezTo>
                    <a:cubicBezTo>
                      <a:pt x="2857" y="740"/>
                      <a:pt x="2858" y="726"/>
                      <a:pt x="2858" y="711"/>
                    </a:cubicBezTo>
                    <a:cubicBezTo>
                      <a:pt x="2858" y="707"/>
                      <a:pt x="2856" y="704"/>
                      <a:pt x="2854" y="701"/>
                    </a:cubicBezTo>
                    <a:cubicBezTo>
                      <a:pt x="2857" y="687"/>
                      <a:pt x="2858" y="672"/>
                      <a:pt x="2858" y="657"/>
                    </a:cubicBezTo>
                    <a:cubicBezTo>
                      <a:pt x="2858" y="653"/>
                      <a:pt x="2856" y="650"/>
                      <a:pt x="2854" y="647"/>
                    </a:cubicBezTo>
                    <a:cubicBezTo>
                      <a:pt x="2857" y="633"/>
                      <a:pt x="2858" y="618"/>
                      <a:pt x="2858" y="604"/>
                    </a:cubicBezTo>
                    <a:cubicBezTo>
                      <a:pt x="2858" y="600"/>
                      <a:pt x="2856" y="596"/>
                      <a:pt x="2854" y="594"/>
                    </a:cubicBezTo>
                    <a:cubicBezTo>
                      <a:pt x="2857" y="579"/>
                      <a:pt x="2858" y="565"/>
                      <a:pt x="2858" y="550"/>
                    </a:cubicBezTo>
                    <a:cubicBezTo>
                      <a:pt x="2858" y="546"/>
                      <a:pt x="2856" y="543"/>
                      <a:pt x="2854" y="540"/>
                    </a:cubicBezTo>
                    <a:cubicBezTo>
                      <a:pt x="2857" y="526"/>
                      <a:pt x="2858" y="511"/>
                      <a:pt x="2858" y="497"/>
                    </a:cubicBezTo>
                    <a:cubicBezTo>
                      <a:pt x="2858" y="493"/>
                      <a:pt x="2856" y="489"/>
                      <a:pt x="2854" y="487"/>
                    </a:cubicBezTo>
                    <a:cubicBezTo>
                      <a:pt x="2857" y="472"/>
                      <a:pt x="2858" y="458"/>
                      <a:pt x="2858" y="443"/>
                    </a:cubicBezTo>
                    <a:cubicBezTo>
                      <a:pt x="2858" y="439"/>
                      <a:pt x="2856" y="435"/>
                      <a:pt x="2854" y="433"/>
                    </a:cubicBezTo>
                    <a:cubicBezTo>
                      <a:pt x="2857" y="418"/>
                      <a:pt x="2858" y="404"/>
                      <a:pt x="2858" y="389"/>
                    </a:cubicBezTo>
                    <a:cubicBezTo>
                      <a:pt x="2858" y="385"/>
                      <a:pt x="2856" y="382"/>
                      <a:pt x="2854" y="379"/>
                    </a:cubicBezTo>
                    <a:cubicBezTo>
                      <a:pt x="2857" y="365"/>
                      <a:pt x="2858" y="350"/>
                      <a:pt x="2858" y="336"/>
                    </a:cubicBezTo>
                    <a:cubicBezTo>
                      <a:pt x="2858" y="332"/>
                      <a:pt x="2856" y="328"/>
                      <a:pt x="2854" y="326"/>
                    </a:cubicBezTo>
                    <a:cubicBezTo>
                      <a:pt x="2857" y="311"/>
                      <a:pt x="2858" y="297"/>
                      <a:pt x="2858" y="282"/>
                    </a:cubicBezTo>
                    <a:cubicBezTo>
                      <a:pt x="2858" y="278"/>
                      <a:pt x="2856" y="275"/>
                      <a:pt x="2854" y="272"/>
                    </a:cubicBezTo>
                    <a:cubicBezTo>
                      <a:pt x="2857" y="258"/>
                      <a:pt x="2858" y="243"/>
                      <a:pt x="2858" y="228"/>
                    </a:cubicBezTo>
                    <a:cubicBezTo>
                      <a:pt x="2858" y="225"/>
                      <a:pt x="2856" y="221"/>
                      <a:pt x="2854" y="218"/>
                    </a:cubicBezTo>
                    <a:cubicBezTo>
                      <a:pt x="2857" y="204"/>
                      <a:pt x="2858" y="189"/>
                      <a:pt x="2858" y="175"/>
                    </a:cubicBezTo>
                    <a:cubicBezTo>
                      <a:pt x="2858" y="171"/>
                      <a:pt x="2856" y="167"/>
                      <a:pt x="2854" y="165"/>
                    </a:cubicBezTo>
                    <a:cubicBezTo>
                      <a:pt x="2857" y="150"/>
                      <a:pt x="2858" y="136"/>
                      <a:pt x="2858" y="121"/>
                    </a:cubicBezTo>
                    <a:cubicBezTo>
                      <a:pt x="2858" y="117"/>
                      <a:pt x="2856" y="114"/>
                      <a:pt x="2854" y="111"/>
                    </a:cubicBezTo>
                    <a:cubicBezTo>
                      <a:pt x="2857" y="97"/>
                      <a:pt x="2858" y="82"/>
                      <a:pt x="2858" y="68"/>
                    </a:cubicBezTo>
                    <a:cubicBezTo>
                      <a:pt x="2858" y="64"/>
                      <a:pt x="2856" y="60"/>
                      <a:pt x="2854" y="58"/>
                    </a:cubicBezTo>
                    <a:close/>
                    <a:moveTo>
                      <a:pt x="2723" y="1073"/>
                    </a:moveTo>
                    <a:cubicBezTo>
                      <a:pt x="2653" y="1137"/>
                      <a:pt x="2553" y="1194"/>
                      <a:pt x="2425" y="1244"/>
                    </a:cubicBezTo>
                    <a:cubicBezTo>
                      <a:pt x="2159" y="1346"/>
                      <a:pt x="1805" y="1402"/>
                      <a:pt x="1429" y="1402"/>
                    </a:cubicBezTo>
                    <a:cubicBezTo>
                      <a:pt x="1053" y="1402"/>
                      <a:pt x="699" y="1346"/>
                      <a:pt x="433" y="1244"/>
                    </a:cubicBezTo>
                    <a:cubicBezTo>
                      <a:pt x="305" y="1194"/>
                      <a:pt x="205" y="1137"/>
                      <a:pt x="135" y="1073"/>
                    </a:cubicBezTo>
                    <a:cubicBezTo>
                      <a:pt x="98" y="1040"/>
                      <a:pt x="71" y="1006"/>
                      <a:pt x="53" y="971"/>
                    </a:cubicBezTo>
                    <a:cubicBezTo>
                      <a:pt x="119" y="1063"/>
                      <a:pt x="245" y="1148"/>
                      <a:pt x="423" y="1216"/>
                    </a:cubicBezTo>
                    <a:cubicBezTo>
                      <a:pt x="692" y="1320"/>
                      <a:pt x="1049" y="1377"/>
                      <a:pt x="1429" y="1377"/>
                    </a:cubicBezTo>
                    <a:cubicBezTo>
                      <a:pt x="1809" y="1377"/>
                      <a:pt x="2166" y="1320"/>
                      <a:pt x="2435" y="1216"/>
                    </a:cubicBezTo>
                    <a:cubicBezTo>
                      <a:pt x="2613" y="1148"/>
                      <a:pt x="2739" y="1063"/>
                      <a:pt x="2805" y="971"/>
                    </a:cubicBezTo>
                    <a:cubicBezTo>
                      <a:pt x="2787" y="1006"/>
                      <a:pt x="2760" y="1040"/>
                      <a:pt x="2723" y="1073"/>
                    </a:cubicBezTo>
                    <a:close/>
                    <a:moveTo>
                      <a:pt x="2805" y="1025"/>
                    </a:moveTo>
                    <a:cubicBezTo>
                      <a:pt x="2787" y="1060"/>
                      <a:pt x="2760" y="1094"/>
                      <a:pt x="2723" y="1127"/>
                    </a:cubicBezTo>
                    <a:cubicBezTo>
                      <a:pt x="2653" y="1191"/>
                      <a:pt x="2553" y="1248"/>
                      <a:pt x="2425" y="1297"/>
                    </a:cubicBezTo>
                    <a:cubicBezTo>
                      <a:pt x="2159" y="1400"/>
                      <a:pt x="1805" y="1456"/>
                      <a:pt x="1429" y="1456"/>
                    </a:cubicBezTo>
                    <a:cubicBezTo>
                      <a:pt x="1053" y="1456"/>
                      <a:pt x="699" y="1400"/>
                      <a:pt x="433" y="1297"/>
                    </a:cubicBezTo>
                    <a:cubicBezTo>
                      <a:pt x="305" y="1248"/>
                      <a:pt x="205" y="1191"/>
                      <a:pt x="135" y="1127"/>
                    </a:cubicBezTo>
                    <a:cubicBezTo>
                      <a:pt x="98" y="1094"/>
                      <a:pt x="71" y="1060"/>
                      <a:pt x="53" y="1025"/>
                    </a:cubicBezTo>
                    <a:cubicBezTo>
                      <a:pt x="119" y="1117"/>
                      <a:pt x="245" y="1201"/>
                      <a:pt x="423" y="1270"/>
                    </a:cubicBezTo>
                    <a:cubicBezTo>
                      <a:pt x="692" y="1373"/>
                      <a:pt x="1049" y="1430"/>
                      <a:pt x="1429" y="1430"/>
                    </a:cubicBezTo>
                    <a:cubicBezTo>
                      <a:pt x="1809" y="1430"/>
                      <a:pt x="2166" y="1373"/>
                      <a:pt x="2435" y="1270"/>
                    </a:cubicBezTo>
                    <a:cubicBezTo>
                      <a:pt x="2613" y="1201"/>
                      <a:pt x="2739" y="1117"/>
                      <a:pt x="2805" y="1025"/>
                    </a:cubicBezTo>
                    <a:close/>
                    <a:moveTo>
                      <a:pt x="2723" y="1020"/>
                    </a:moveTo>
                    <a:cubicBezTo>
                      <a:pt x="2653" y="1083"/>
                      <a:pt x="2553" y="1141"/>
                      <a:pt x="2425" y="1190"/>
                    </a:cubicBezTo>
                    <a:cubicBezTo>
                      <a:pt x="2159" y="1292"/>
                      <a:pt x="1805" y="1349"/>
                      <a:pt x="1429" y="1349"/>
                    </a:cubicBezTo>
                    <a:cubicBezTo>
                      <a:pt x="1053" y="1349"/>
                      <a:pt x="699" y="1292"/>
                      <a:pt x="433" y="1190"/>
                    </a:cubicBezTo>
                    <a:cubicBezTo>
                      <a:pt x="305" y="1141"/>
                      <a:pt x="205" y="1083"/>
                      <a:pt x="135" y="1020"/>
                    </a:cubicBezTo>
                    <a:cubicBezTo>
                      <a:pt x="98" y="987"/>
                      <a:pt x="71" y="952"/>
                      <a:pt x="53" y="918"/>
                    </a:cubicBezTo>
                    <a:cubicBezTo>
                      <a:pt x="119" y="1010"/>
                      <a:pt x="245" y="1094"/>
                      <a:pt x="423" y="1163"/>
                    </a:cubicBezTo>
                    <a:cubicBezTo>
                      <a:pt x="692" y="1266"/>
                      <a:pt x="1049" y="1323"/>
                      <a:pt x="1429" y="1323"/>
                    </a:cubicBezTo>
                    <a:cubicBezTo>
                      <a:pt x="1809" y="1323"/>
                      <a:pt x="2166" y="1266"/>
                      <a:pt x="2435" y="1163"/>
                    </a:cubicBezTo>
                    <a:cubicBezTo>
                      <a:pt x="2613" y="1094"/>
                      <a:pt x="2739" y="1010"/>
                      <a:pt x="2805" y="918"/>
                    </a:cubicBezTo>
                    <a:cubicBezTo>
                      <a:pt x="2787" y="952"/>
                      <a:pt x="2760" y="987"/>
                      <a:pt x="2723" y="1020"/>
                    </a:cubicBezTo>
                    <a:close/>
                    <a:moveTo>
                      <a:pt x="2723" y="966"/>
                    </a:moveTo>
                    <a:cubicBezTo>
                      <a:pt x="2653" y="1030"/>
                      <a:pt x="2553" y="1087"/>
                      <a:pt x="2425" y="1136"/>
                    </a:cubicBezTo>
                    <a:cubicBezTo>
                      <a:pt x="2159" y="1239"/>
                      <a:pt x="1805" y="1295"/>
                      <a:pt x="1429" y="1295"/>
                    </a:cubicBezTo>
                    <a:cubicBezTo>
                      <a:pt x="1053" y="1295"/>
                      <a:pt x="699" y="1239"/>
                      <a:pt x="433" y="1136"/>
                    </a:cubicBezTo>
                    <a:cubicBezTo>
                      <a:pt x="305" y="1087"/>
                      <a:pt x="205" y="1030"/>
                      <a:pt x="135" y="966"/>
                    </a:cubicBezTo>
                    <a:cubicBezTo>
                      <a:pt x="98" y="933"/>
                      <a:pt x="71" y="899"/>
                      <a:pt x="53" y="864"/>
                    </a:cubicBezTo>
                    <a:cubicBezTo>
                      <a:pt x="119" y="956"/>
                      <a:pt x="245" y="1040"/>
                      <a:pt x="423" y="1109"/>
                    </a:cubicBezTo>
                    <a:cubicBezTo>
                      <a:pt x="692" y="1212"/>
                      <a:pt x="1049" y="1269"/>
                      <a:pt x="1429" y="1269"/>
                    </a:cubicBezTo>
                    <a:cubicBezTo>
                      <a:pt x="1809" y="1269"/>
                      <a:pt x="2166" y="1212"/>
                      <a:pt x="2435" y="1109"/>
                    </a:cubicBezTo>
                    <a:cubicBezTo>
                      <a:pt x="2613" y="1040"/>
                      <a:pt x="2739" y="956"/>
                      <a:pt x="2805" y="864"/>
                    </a:cubicBezTo>
                    <a:cubicBezTo>
                      <a:pt x="2787" y="899"/>
                      <a:pt x="2760" y="933"/>
                      <a:pt x="2723" y="966"/>
                    </a:cubicBezTo>
                    <a:close/>
                    <a:moveTo>
                      <a:pt x="2723" y="913"/>
                    </a:moveTo>
                    <a:cubicBezTo>
                      <a:pt x="2653" y="976"/>
                      <a:pt x="2553" y="1034"/>
                      <a:pt x="2425" y="1083"/>
                    </a:cubicBezTo>
                    <a:cubicBezTo>
                      <a:pt x="2159" y="1185"/>
                      <a:pt x="1805" y="1241"/>
                      <a:pt x="1429" y="1241"/>
                    </a:cubicBezTo>
                    <a:cubicBezTo>
                      <a:pt x="1053" y="1241"/>
                      <a:pt x="699" y="1185"/>
                      <a:pt x="433" y="1083"/>
                    </a:cubicBezTo>
                    <a:cubicBezTo>
                      <a:pt x="305" y="1034"/>
                      <a:pt x="205" y="976"/>
                      <a:pt x="135" y="913"/>
                    </a:cubicBezTo>
                    <a:cubicBezTo>
                      <a:pt x="98" y="879"/>
                      <a:pt x="71" y="845"/>
                      <a:pt x="53" y="810"/>
                    </a:cubicBezTo>
                    <a:cubicBezTo>
                      <a:pt x="119" y="903"/>
                      <a:pt x="245" y="987"/>
                      <a:pt x="423" y="1055"/>
                    </a:cubicBezTo>
                    <a:cubicBezTo>
                      <a:pt x="692" y="1159"/>
                      <a:pt x="1049" y="1216"/>
                      <a:pt x="1429" y="1216"/>
                    </a:cubicBezTo>
                    <a:cubicBezTo>
                      <a:pt x="1809" y="1216"/>
                      <a:pt x="2166" y="1159"/>
                      <a:pt x="2435" y="1055"/>
                    </a:cubicBezTo>
                    <a:cubicBezTo>
                      <a:pt x="2613" y="987"/>
                      <a:pt x="2739" y="903"/>
                      <a:pt x="2805" y="810"/>
                    </a:cubicBezTo>
                    <a:cubicBezTo>
                      <a:pt x="2787" y="845"/>
                      <a:pt x="2760" y="879"/>
                      <a:pt x="2723" y="913"/>
                    </a:cubicBezTo>
                    <a:close/>
                    <a:moveTo>
                      <a:pt x="2723" y="859"/>
                    </a:moveTo>
                    <a:cubicBezTo>
                      <a:pt x="2653" y="923"/>
                      <a:pt x="2553" y="980"/>
                      <a:pt x="2425" y="1029"/>
                    </a:cubicBezTo>
                    <a:cubicBezTo>
                      <a:pt x="2159" y="1131"/>
                      <a:pt x="1805" y="1188"/>
                      <a:pt x="1429" y="1188"/>
                    </a:cubicBezTo>
                    <a:cubicBezTo>
                      <a:pt x="1053" y="1188"/>
                      <a:pt x="699" y="1131"/>
                      <a:pt x="433" y="1029"/>
                    </a:cubicBezTo>
                    <a:cubicBezTo>
                      <a:pt x="305" y="980"/>
                      <a:pt x="205" y="923"/>
                      <a:pt x="135" y="859"/>
                    </a:cubicBezTo>
                    <a:cubicBezTo>
                      <a:pt x="98" y="826"/>
                      <a:pt x="71" y="792"/>
                      <a:pt x="53" y="757"/>
                    </a:cubicBezTo>
                    <a:cubicBezTo>
                      <a:pt x="119" y="849"/>
                      <a:pt x="245" y="933"/>
                      <a:pt x="423" y="1002"/>
                    </a:cubicBezTo>
                    <a:cubicBezTo>
                      <a:pt x="692" y="1105"/>
                      <a:pt x="1049" y="1162"/>
                      <a:pt x="1429" y="1162"/>
                    </a:cubicBezTo>
                    <a:cubicBezTo>
                      <a:pt x="1809" y="1162"/>
                      <a:pt x="2166" y="1105"/>
                      <a:pt x="2435" y="1002"/>
                    </a:cubicBezTo>
                    <a:cubicBezTo>
                      <a:pt x="2613" y="933"/>
                      <a:pt x="2739" y="849"/>
                      <a:pt x="2805" y="757"/>
                    </a:cubicBezTo>
                    <a:cubicBezTo>
                      <a:pt x="2787" y="792"/>
                      <a:pt x="2760" y="826"/>
                      <a:pt x="2723" y="859"/>
                    </a:cubicBezTo>
                    <a:close/>
                    <a:moveTo>
                      <a:pt x="2723" y="805"/>
                    </a:moveTo>
                    <a:cubicBezTo>
                      <a:pt x="2653" y="869"/>
                      <a:pt x="2553" y="926"/>
                      <a:pt x="2425" y="976"/>
                    </a:cubicBezTo>
                    <a:cubicBezTo>
                      <a:pt x="2159" y="1078"/>
                      <a:pt x="1805" y="1134"/>
                      <a:pt x="1429" y="1134"/>
                    </a:cubicBezTo>
                    <a:cubicBezTo>
                      <a:pt x="1053" y="1134"/>
                      <a:pt x="699" y="1078"/>
                      <a:pt x="433" y="976"/>
                    </a:cubicBezTo>
                    <a:cubicBezTo>
                      <a:pt x="305" y="926"/>
                      <a:pt x="205" y="869"/>
                      <a:pt x="135" y="805"/>
                    </a:cubicBezTo>
                    <a:cubicBezTo>
                      <a:pt x="98" y="772"/>
                      <a:pt x="71" y="738"/>
                      <a:pt x="53" y="703"/>
                    </a:cubicBezTo>
                    <a:cubicBezTo>
                      <a:pt x="119" y="795"/>
                      <a:pt x="245" y="880"/>
                      <a:pt x="423" y="948"/>
                    </a:cubicBezTo>
                    <a:cubicBezTo>
                      <a:pt x="692" y="1052"/>
                      <a:pt x="1049" y="1109"/>
                      <a:pt x="1429" y="1109"/>
                    </a:cubicBezTo>
                    <a:cubicBezTo>
                      <a:pt x="1809" y="1109"/>
                      <a:pt x="2166" y="1052"/>
                      <a:pt x="2435" y="948"/>
                    </a:cubicBezTo>
                    <a:cubicBezTo>
                      <a:pt x="2613" y="880"/>
                      <a:pt x="2739" y="795"/>
                      <a:pt x="2805" y="703"/>
                    </a:cubicBezTo>
                    <a:cubicBezTo>
                      <a:pt x="2787" y="738"/>
                      <a:pt x="2760" y="772"/>
                      <a:pt x="2723" y="805"/>
                    </a:cubicBezTo>
                    <a:close/>
                    <a:moveTo>
                      <a:pt x="2723" y="752"/>
                    </a:moveTo>
                    <a:cubicBezTo>
                      <a:pt x="2653" y="815"/>
                      <a:pt x="2553" y="873"/>
                      <a:pt x="2425" y="922"/>
                    </a:cubicBezTo>
                    <a:cubicBezTo>
                      <a:pt x="2159" y="1024"/>
                      <a:pt x="1805" y="1081"/>
                      <a:pt x="1429" y="1081"/>
                    </a:cubicBezTo>
                    <a:cubicBezTo>
                      <a:pt x="1053" y="1081"/>
                      <a:pt x="699" y="1024"/>
                      <a:pt x="433" y="922"/>
                    </a:cubicBezTo>
                    <a:cubicBezTo>
                      <a:pt x="305" y="873"/>
                      <a:pt x="205" y="815"/>
                      <a:pt x="135" y="752"/>
                    </a:cubicBezTo>
                    <a:cubicBezTo>
                      <a:pt x="98" y="718"/>
                      <a:pt x="71" y="684"/>
                      <a:pt x="53" y="649"/>
                    </a:cubicBezTo>
                    <a:cubicBezTo>
                      <a:pt x="119" y="742"/>
                      <a:pt x="245" y="826"/>
                      <a:pt x="423" y="895"/>
                    </a:cubicBezTo>
                    <a:cubicBezTo>
                      <a:pt x="692" y="998"/>
                      <a:pt x="1049" y="1055"/>
                      <a:pt x="1429" y="1055"/>
                    </a:cubicBezTo>
                    <a:cubicBezTo>
                      <a:pt x="1809" y="1055"/>
                      <a:pt x="2166" y="998"/>
                      <a:pt x="2435" y="895"/>
                    </a:cubicBezTo>
                    <a:cubicBezTo>
                      <a:pt x="2613" y="826"/>
                      <a:pt x="2739" y="742"/>
                      <a:pt x="2805" y="649"/>
                    </a:cubicBezTo>
                    <a:cubicBezTo>
                      <a:pt x="2787" y="684"/>
                      <a:pt x="2760" y="718"/>
                      <a:pt x="2723" y="752"/>
                    </a:cubicBezTo>
                    <a:close/>
                    <a:moveTo>
                      <a:pt x="2723" y="698"/>
                    </a:moveTo>
                    <a:cubicBezTo>
                      <a:pt x="2653" y="762"/>
                      <a:pt x="2553" y="819"/>
                      <a:pt x="2425" y="868"/>
                    </a:cubicBezTo>
                    <a:cubicBezTo>
                      <a:pt x="2159" y="971"/>
                      <a:pt x="1805" y="1027"/>
                      <a:pt x="1429" y="1027"/>
                    </a:cubicBezTo>
                    <a:cubicBezTo>
                      <a:pt x="1053" y="1027"/>
                      <a:pt x="699" y="971"/>
                      <a:pt x="433" y="868"/>
                    </a:cubicBezTo>
                    <a:cubicBezTo>
                      <a:pt x="305" y="819"/>
                      <a:pt x="205" y="762"/>
                      <a:pt x="135" y="698"/>
                    </a:cubicBezTo>
                    <a:cubicBezTo>
                      <a:pt x="98" y="665"/>
                      <a:pt x="71" y="631"/>
                      <a:pt x="53" y="596"/>
                    </a:cubicBezTo>
                    <a:cubicBezTo>
                      <a:pt x="119" y="688"/>
                      <a:pt x="245" y="772"/>
                      <a:pt x="423" y="841"/>
                    </a:cubicBezTo>
                    <a:cubicBezTo>
                      <a:pt x="692" y="944"/>
                      <a:pt x="1049" y="1001"/>
                      <a:pt x="1429" y="1001"/>
                    </a:cubicBezTo>
                    <a:cubicBezTo>
                      <a:pt x="1809" y="1001"/>
                      <a:pt x="2166" y="944"/>
                      <a:pt x="2435" y="841"/>
                    </a:cubicBezTo>
                    <a:cubicBezTo>
                      <a:pt x="2613" y="772"/>
                      <a:pt x="2739" y="688"/>
                      <a:pt x="2805" y="596"/>
                    </a:cubicBezTo>
                    <a:cubicBezTo>
                      <a:pt x="2787" y="631"/>
                      <a:pt x="2760" y="665"/>
                      <a:pt x="2723" y="698"/>
                    </a:cubicBezTo>
                    <a:close/>
                    <a:moveTo>
                      <a:pt x="2723" y="644"/>
                    </a:moveTo>
                    <a:cubicBezTo>
                      <a:pt x="2653" y="708"/>
                      <a:pt x="2553" y="765"/>
                      <a:pt x="2425" y="815"/>
                    </a:cubicBezTo>
                    <a:cubicBezTo>
                      <a:pt x="2159" y="917"/>
                      <a:pt x="1805" y="973"/>
                      <a:pt x="1429" y="973"/>
                    </a:cubicBezTo>
                    <a:cubicBezTo>
                      <a:pt x="1053" y="973"/>
                      <a:pt x="699" y="917"/>
                      <a:pt x="433" y="815"/>
                    </a:cubicBezTo>
                    <a:cubicBezTo>
                      <a:pt x="305" y="765"/>
                      <a:pt x="205" y="708"/>
                      <a:pt x="135" y="644"/>
                    </a:cubicBezTo>
                    <a:cubicBezTo>
                      <a:pt x="98" y="611"/>
                      <a:pt x="71" y="577"/>
                      <a:pt x="53" y="542"/>
                    </a:cubicBezTo>
                    <a:cubicBezTo>
                      <a:pt x="119" y="635"/>
                      <a:pt x="245" y="719"/>
                      <a:pt x="423" y="787"/>
                    </a:cubicBezTo>
                    <a:cubicBezTo>
                      <a:pt x="692" y="891"/>
                      <a:pt x="1049" y="948"/>
                      <a:pt x="1429" y="948"/>
                    </a:cubicBezTo>
                    <a:cubicBezTo>
                      <a:pt x="1809" y="948"/>
                      <a:pt x="2166" y="891"/>
                      <a:pt x="2435" y="787"/>
                    </a:cubicBezTo>
                    <a:cubicBezTo>
                      <a:pt x="2613" y="719"/>
                      <a:pt x="2739" y="635"/>
                      <a:pt x="2805" y="542"/>
                    </a:cubicBezTo>
                    <a:cubicBezTo>
                      <a:pt x="2787" y="577"/>
                      <a:pt x="2760" y="611"/>
                      <a:pt x="2723" y="644"/>
                    </a:cubicBezTo>
                    <a:close/>
                    <a:moveTo>
                      <a:pt x="2723" y="591"/>
                    </a:moveTo>
                    <a:cubicBezTo>
                      <a:pt x="2653" y="654"/>
                      <a:pt x="2553" y="712"/>
                      <a:pt x="2425" y="761"/>
                    </a:cubicBezTo>
                    <a:cubicBezTo>
                      <a:pt x="2159" y="863"/>
                      <a:pt x="1805" y="920"/>
                      <a:pt x="1429" y="920"/>
                    </a:cubicBezTo>
                    <a:cubicBezTo>
                      <a:pt x="1053" y="920"/>
                      <a:pt x="699" y="863"/>
                      <a:pt x="433" y="761"/>
                    </a:cubicBezTo>
                    <a:cubicBezTo>
                      <a:pt x="305" y="712"/>
                      <a:pt x="205" y="654"/>
                      <a:pt x="135" y="591"/>
                    </a:cubicBezTo>
                    <a:cubicBezTo>
                      <a:pt x="98" y="558"/>
                      <a:pt x="71" y="523"/>
                      <a:pt x="53" y="489"/>
                    </a:cubicBezTo>
                    <a:cubicBezTo>
                      <a:pt x="119" y="581"/>
                      <a:pt x="245" y="665"/>
                      <a:pt x="423" y="734"/>
                    </a:cubicBezTo>
                    <a:cubicBezTo>
                      <a:pt x="692" y="837"/>
                      <a:pt x="1049" y="894"/>
                      <a:pt x="1429" y="894"/>
                    </a:cubicBezTo>
                    <a:cubicBezTo>
                      <a:pt x="1809" y="894"/>
                      <a:pt x="2166" y="837"/>
                      <a:pt x="2435" y="734"/>
                    </a:cubicBezTo>
                    <a:cubicBezTo>
                      <a:pt x="2613" y="665"/>
                      <a:pt x="2739" y="581"/>
                      <a:pt x="2805" y="489"/>
                    </a:cubicBezTo>
                    <a:cubicBezTo>
                      <a:pt x="2787" y="523"/>
                      <a:pt x="2760" y="558"/>
                      <a:pt x="2723" y="591"/>
                    </a:cubicBezTo>
                    <a:close/>
                    <a:moveTo>
                      <a:pt x="2723" y="537"/>
                    </a:moveTo>
                    <a:cubicBezTo>
                      <a:pt x="2653" y="601"/>
                      <a:pt x="2553" y="658"/>
                      <a:pt x="2425" y="708"/>
                    </a:cubicBezTo>
                    <a:cubicBezTo>
                      <a:pt x="2159" y="810"/>
                      <a:pt x="1805" y="866"/>
                      <a:pt x="1429" y="866"/>
                    </a:cubicBezTo>
                    <a:cubicBezTo>
                      <a:pt x="1053" y="866"/>
                      <a:pt x="699" y="810"/>
                      <a:pt x="433" y="708"/>
                    </a:cubicBezTo>
                    <a:cubicBezTo>
                      <a:pt x="305" y="658"/>
                      <a:pt x="205" y="601"/>
                      <a:pt x="135" y="537"/>
                    </a:cubicBezTo>
                    <a:cubicBezTo>
                      <a:pt x="98" y="504"/>
                      <a:pt x="71" y="470"/>
                      <a:pt x="53" y="435"/>
                    </a:cubicBezTo>
                    <a:cubicBezTo>
                      <a:pt x="119" y="527"/>
                      <a:pt x="245" y="611"/>
                      <a:pt x="423" y="680"/>
                    </a:cubicBezTo>
                    <a:cubicBezTo>
                      <a:pt x="692" y="784"/>
                      <a:pt x="1049" y="840"/>
                      <a:pt x="1429" y="840"/>
                    </a:cubicBezTo>
                    <a:cubicBezTo>
                      <a:pt x="1809" y="840"/>
                      <a:pt x="2166" y="784"/>
                      <a:pt x="2435" y="680"/>
                    </a:cubicBezTo>
                    <a:cubicBezTo>
                      <a:pt x="2613" y="611"/>
                      <a:pt x="2739" y="527"/>
                      <a:pt x="2805" y="435"/>
                    </a:cubicBezTo>
                    <a:cubicBezTo>
                      <a:pt x="2787" y="470"/>
                      <a:pt x="2760" y="504"/>
                      <a:pt x="2723" y="537"/>
                    </a:cubicBezTo>
                    <a:close/>
                    <a:moveTo>
                      <a:pt x="2723" y="484"/>
                    </a:moveTo>
                    <a:cubicBezTo>
                      <a:pt x="2653" y="547"/>
                      <a:pt x="2553" y="605"/>
                      <a:pt x="2425" y="654"/>
                    </a:cubicBezTo>
                    <a:cubicBezTo>
                      <a:pt x="2159" y="756"/>
                      <a:pt x="1805" y="812"/>
                      <a:pt x="1429" y="812"/>
                    </a:cubicBezTo>
                    <a:cubicBezTo>
                      <a:pt x="1053" y="812"/>
                      <a:pt x="699" y="756"/>
                      <a:pt x="433" y="654"/>
                    </a:cubicBezTo>
                    <a:cubicBezTo>
                      <a:pt x="305" y="605"/>
                      <a:pt x="205" y="547"/>
                      <a:pt x="135" y="484"/>
                    </a:cubicBezTo>
                    <a:cubicBezTo>
                      <a:pt x="98" y="450"/>
                      <a:pt x="71" y="416"/>
                      <a:pt x="53" y="381"/>
                    </a:cubicBezTo>
                    <a:cubicBezTo>
                      <a:pt x="119" y="474"/>
                      <a:pt x="245" y="558"/>
                      <a:pt x="423" y="626"/>
                    </a:cubicBezTo>
                    <a:cubicBezTo>
                      <a:pt x="692" y="730"/>
                      <a:pt x="1049" y="787"/>
                      <a:pt x="1429" y="787"/>
                    </a:cubicBezTo>
                    <a:cubicBezTo>
                      <a:pt x="1809" y="787"/>
                      <a:pt x="2166" y="730"/>
                      <a:pt x="2435" y="626"/>
                    </a:cubicBezTo>
                    <a:cubicBezTo>
                      <a:pt x="2613" y="558"/>
                      <a:pt x="2739" y="474"/>
                      <a:pt x="2805" y="381"/>
                    </a:cubicBezTo>
                    <a:cubicBezTo>
                      <a:pt x="2787" y="416"/>
                      <a:pt x="2760" y="450"/>
                      <a:pt x="2723" y="484"/>
                    </a:cubicBezTo>
                    <a:close/>
                    <a:moveTo>
                      <a:pt x="2723" y="430"/>
                    </a:moveTo>
                    <a:cubicBezTo>
                      <a:pt x="2653" y="494"/>
                      <a:pt x="2553" y="551"/>
                      <a:pt x="2425" y="600"/>
                    </a:cubicBezTo>
                    <a:cubicBezTo>
                      <a:pt x="2159" y="703"/>
                      <a:pt x="1805" y="759"/>
                      <a:pt x="1429" y="759"/>
                    </a:cubicBezTo>
                    <a:cubicBezTo>
                      <a:pt x="1053" y="759"/>
                      <a:pt x="699" y="703"/>
                      <a:pt x="433" y="600"/>
                    </a:cubicBezTo>
                    <a:cubicBezTo>
                      <a:pt x="305" y="551"/>
                      <a:pt x="205" y="494"/>
                      <a:pt x="135" y="430"/>
                    </a:cubicBezTo>
                    <a:cubicBezTo>
                      <a:pt x="98" y="397"/>
                      <a:pt x="71" y="363"/>
                      <a:pt x="53" y="328"/>
                    </a:cubicBezTo>
                    <a:cubicBezTo>
                      <a:pt x="119" y="420"/>
                      <a:pt x="245" y="504"/>
                      <a:pt x="423" y="573"/>
                    </a:cubicBezTo>
                    <a:cubicBezTo>
                      <a:pt x="692" y="676"/>
                      <a:pt x="1049" y="733"/>
                      <a:pt x="1429" y="733"/>
                    </a:cubicBezTo>
                    <a:cubicBezTo>
                      <a:pt x="1809" y="733"/>
                      <a:pt x="2166" y="676"/>
                      <a:pt x="2435" y="573"/>
                    </a:cubicBezTo>
                    <a:cubicBezTo>
                      <a:pt x="2613" y="504"/>
                      <a:pt x="2739" y="420"/>
                      <a:pt x="2805" y="328"/>
                    </a:cubicBezTo>
                    <a:cubicBezTo>
                      <a:pt x="2787" y="363"/>
                      <a:pt x="2760" y="397"/>
                      <a:pt x="2723" y="430"/>
                    </a:cubicBezTo>
                    <a:close/>
                    <a:moveTo>
                      <a:pt x="2723" y="376"/>
                    </a:moveTo>
                    <a:cubicBezTo>
                      <a:pt x="2653" y="440"/>
                      <a:pt x="2553" y="497"/>
                      <a:pt x="2425" y="547"/>
                    </a:cubicBezTo>
                    <a:cubicBezTo>
                      <a:pt x="2159" y="649"/>
                      <a:pt x="1805" y="705"/>
                      <a:pt x="1429" y="705"/>
                    </a:cubicBezTo>
                    <a:cubicBezTo>
                      <a:pt x="1053" y="705"/>
                      <a:pt x="699" y="649"/>
                      <a:pt x="433" y="547"/>
                    </a:cubicBezTo>
                    <a:cubicBezTo>
                      <a:pt x="305" y="497"/>
                      <a:pt x="205" y="440"/>
                      <a:pt x="135" y="376"/>
                    </a:cubicBezTo>
                    <a:cubicBezTo>
                      <a:pt x="98" y="343"/>
                      <a:pt x="71" y="309"/>
                      <a:pt x="53" y="274"/>
                    </a:cubicBezTo>
                    <a:cubicBezTo>
                      <a:pt x="119" y="366"/>
                      <a:pt x="245" y="451"/>
                      <a:pt x="423" y="519"/>
                    </a:cubicBezTo>
                    <a:cubicBezTo>
                      <a:pt x="692" y="623"/>
                      <a:pt x="1049" y="680"/>
                      <a:pt x="1429" y="680"/>
                    </a:cubicBezTo>
                    <a:cubicBezTo>
                      <a:pt x="1809" y="680"/>
                      <a:pt x="2166" y="623"/>
                      <a:pt x="2435" y="519"/>
                    </a:cubicBezTo>
                    <a:cubicBezTo>
                      <a:pt x="2613" y="451"/>
                      <a:pt x="2739" y="366"/>
                      <a:pt x="2805" y="274"/>
                    </a:cubicBezTo>
                    <a:cubicBezTo>
                      <a:pt x="2787" y="309"/>
                      <a:pt x="2760" y="343"/>
                      <a:pt x="2723" y="376"/>
                    </a:cubicBezTo>
                    <a:close/>
                    <a:moveTo>
                      <a:pt x="2723" y="323"/>
                    </a:moveTo>
                    <a:cubicBezTo>
                      <a:pt x="2653" y="386"/>
                      <a:pt x="2553" y="444"/>
                      <a:pt x="2425" y="493"/>
                    </a:cubicBezTo>
                    <a:cubicBezTo>
                      <a:pt x="2159" y="595"/>
                      <a:pt x="1805" y="652"/>
                      <a:pt x="1429" y="652"/>
                    </a:cubicBezTo>
                    <a:cubicBezTo>
                      <a:pt x="1053" y="652"/>
                      <a:pt x="699" y="595"/>
                      <a:pt x="433" y="493"/>
                    </a:cubicBezTo>
                    <a:cubicBezTo>
                      <a:pt x="305" y="444"/>
                      <a:pt x="205" y="386"/>
                      <a:pt x="135" y="323"/>
                    </a:cubicBezTo>
                    <a:cubicBezTo>
                      <a:pt x="98" y="290"/>
                      <a:pt x="71" y="255"/>
                      <a:pt x="53" y="221"/>
                    </a:cubicBezTo>
                    <a:cubicBezTo>
                      <a:pt x="119" y="313"/>
                      <a:pt x="245" y="397"/>
                      <a:pt x="423" y="466"/>
                    </a:cubicBezTo>
                    <a:cubicBezTo>
                      <a:pt x="692" y="569"/>
                      <a:pt x="1049" y="626"/>
                      <a:pt x="1429" y="626"/>
                    </a:cubicBezTo>
                    <a:cubicBezTo>
                      <a:pt x="1809" y="626"/>
                      <a:pt x="2166" y="569"/>
                      <a:pt x="2435" y="466"/>
                    </a:cubicBezTo>
                    <a:cubicBezTo>
                      <a:pt x="2613" y="397"/>
                      <a:pt x="2739" y="313"/>
                      <a:pt x="2805" y="221"/>
                    </a:cubicBezTo>
                    <a:cubicBezTo>
                      <a:pt x="2787" y="255"/>
                      <a:pt x="2760" y="290"/>
                      <a:pt x="2723" y="323"/>
                    </a:cubicBezTo>
                    <a:close/>
                    <a:moveTo>
                      <a:pt x="423" y="1323"/>
                    </a:moveTo>
                    <a:cubicBezTo>
                      <a:pt x="692" y="1427"/>
                      <a:pt x="1049" y="1484"/>
                      <a:pt x="1429" y="1484"/>
                    </a:cubicBezTo>
                    <a:cubicBezTo>
                      <a:pt x="1809" y="1484"/>
                      <a:pt x="2166" y="1427"/>
                      <a:pt x="2435" y="1323"/>
                    </a:cubicBezTo>
                    <a:cubicBezTo>
                      <a:pt x="2613" y="1255"/>
                      <a:pt x="2739" y="1171"/>
                      <a:pt x="2805" y="1078"/>
                    </a:cubicBezTo>
                    <a:cubicBezTo>
                      <a:pt x="2787" y="1113"/>
                      <a:pt x="2760" y="1147"/>
                      <a:pt x="2723" y="1181"/>
                    </a:cubicBezTo>
                    <a:cubicBezTo>
                      <a:pt x="2653" y="1244"/>
                      <a:pt x="2553" y="1302"/>
                      <a:pt x="2425" y="1351"/>
                    </a:cubicBezTo>
                    <a:cubicBezTo>
                      <a:pt x="2159" y="1453"/>
                      <a:pt x="1805" y="1509"/>
                      <a:pt x="1429" y="1509"/>
                    </a:cubicBezTo>
                    <a:cubicBezTo>
                      <a:pt x="1053" y="1509"/>
                      <a:pt x="699" y="1453"/>
                      <a:pt x="433" y="1351"/>
                    </a:cubicBezTo>
                    <a:cubicBezTo>
                      <a:pt x="305" y="1302"/>
                      <a:pt x="205" y="1244"/>
                      <a:pt x="135" y="1181"/>
                    </a:cubicBezTo>
                    <a:cubicBezTo>
                      <a:pt x="98" y="1147"/>
                      <a:pt x="71" y="1113"/>
                      <a:pt x="53" y="1078"/>
                    </a:cubicBezTo>
                    <a:cubicBezTo>
                      <a:pt x="119" y="1171"/>
                      <a:pt x="245" y="1255"/>
                      <a:pt x="423" y="1323"/>
                    </a:cubicBezTo>
                    <a:close/>
                    <a:moveTo>
                      <a:pt x="423" y="412"/>
                    </a:moveTo>
                    <a:cubicBezTo>
                      <a:pt x="692" y="515"/>
                      <a:pt x="1049" y="572"/>
                      <a:pt x="1429" y="572"/>
                    </a:cubicBezTo>
                    <a:cubicBezTo>
                      <a:pt x="1809" y="572"/>
                      <a:pt x="2166" y="515"/>
                      <a:pt x="2435" y="412"/>
                    </a:cubicBezTo>
                    <a:cubicBezTo>
                      <a:pt x="2613" y="343"/>
                      <a:pt x="2739" y="259"/>
                      <a:pt x="2805" y="167"/>
                    </a:cubicBezTo>
                    <a:cubicBezTo>
                      <a:pt x="2787" y="202"/>
                      <a:pt x="2760" y="236"/>
                      <a:pt x="2723" y="269"/>
                    </a:cubicBezTo>
                    <a:cubicBezTo>
                      <a:pt x="2653" y="333"/>
                      <a:pt x="2553" y="390"/>
                      <a:pt x="2425" y="439"/>
                    </a:cubicBezTo>
                    <a:cubicBezTo>
                      <a:pt x="2159" y="542"/>
                      <a:pt x="1805" y="598"/>
                      <a:pt x="1429" y="598"/>
                    </a:cubicBezTo>
                    <a:cubicBezTo>
                      <a:pt x="1053" y="598"/>
                      <a:pt x="699" y="542"/>
                      <a:pt x="433" y="439"/>
                    </a:cubicBezTo>
                    <a:cubicBezTo>
                      <a:pt x="305" y="390"/>
                      <a:pt x="205" y="333"/>
                      <a:pt x="135" y="269"/>
                    </a:cubicBezTo>
                    <a:cubicBezTo>
                      <a:pt x="98" y="236"/>
                      <a:pt x="71" y="202"/>
                      <a:pt x="53" y="167"/>
                    </a:cubicBezTo>
                    <a:cubicBezTo>
                      <a:pt x="119" y="259"/>
                      <a:pt x="245" y="343"/>
                      <a:pt x="423" y="412"/>
                    </a:cubicBezTo>
                    <a:close/>
                    <a:moveTo>
                      <a:pt x="2723" y="1234"/>
                    </a:moveTo>
                    <a:cubicBezTo>
                      <a:pt x="2653" y="1298"/>
                      <a:pt x="2553" y="1355"/>
                      <a:pt x="2425" y="1405"/>
                    </a:cubicBezTo>
                    <a:cubicBezTo>
                      <a:pt x="2159" y="1507"/>
                      <a:pt x="1805" y="1563"/>
                      <a:pt x="1429" y="1563"/>
                    </a:cubicBezTo>
                    <a:cubicBezTo>
                      <a:pt x="1053" y="1563"/>
                      <a:pt x="699" y="1507"/>
                      <a:pt x="433" y="1405"/>
                    </a:cubicBezTo>
                    <a:cubicBezTo>
                      <a:pt x="305" y="1355"/>
                      <a:pt x="205" y="1298"/>
                      <a:pt x="135" y="1234"/>
                    </a:cubicBezTo>
                    <a:cubicBezTo>
                      <a:pt x="98" y="1201"/>
                      <a:pt x="71" y="1167"/>
                      <a:pt x="53" y="1132"/>
                    </a:cubicBezTo>
                    <a:cubicBezTo>
                      <a:pt x="119" y="1224"/>
                      <a:pt x="245" y="1308"/>
                      <a:pt x="423" y="1377"/>
                    </a:cubicBezTo>
                    <a:cubicBezTo>
                      <a:pt x="692" y="1481"/>
                      <a:pt x="1049" y="1537"/>
                      <a:pt x="1429" y="1537"/>
                    </a:cubicBezTo>
                    <a:cubicBezTo>
                      <a:pt x="1809" y="1537"/>
                      <a:pt x="2166" y="1481"/>
                      <a:pt x="2435" y="1377"/>
                    </a:cubicBezTo>
                    <a:cubicBezTo>
                      <a:pt x="2613" y="1308"/>
                      <a:pt x="2739" y="1224"/>
                      <a:pt x="2805" y="1132"/>
                    </a:cubicBezTo>
                    <a:cubicBezTo>
                      <a:pt x="2787" y="1167"/>
                      <a:pt x="2760" y="1201"/>
                      <a:pt x="2723" y="1234"/>
                    </a:cubicBezTo>
                    <a:close/>
                  </a:path>
                </a:pathLst>
              </a:custGeom>
              <a:solidFill>
                <a:srgbClr val="FFFFFF">
                  <a:alpha val="50000"/>
                </a:srgbClr>
              </a:solidFill>
              <a:ln>
                <a:noFill/>
              </a:ln>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720" name="Freeform 28"/>
              <p:cNvSpPr>
                <a:spLocks noEditPoints="1"/>
              </p:cNvSpPr>
              <p:nvPr/>
            </p:nvSpPr>
            <p:spPr bwMode="auto">
              <a:xfrm>
                <a:off x="-5707063" y="-3832224"/>
                <a:ext cx="3664929" cy="1410214"/>
              </a:xfrm>
              <a:custGeom>
                <a:avLst/>
                <a:gdLst>
                  <a:gd name="T0" fmla="*/ 1622 w 3244"/>
                  <a:gd name="T1" fmla="*/ 0 h 1248"/>
                  <a:gd name="T2" fmla="*/ 0 w 3244"/>
                  <a:gd name="T3" fmla="*/ 624 h 1248"/>
                  <a:gd name="T4" fmla="*/ 1622 w 3244"/>
                  <a:gd name="T5" fmla="*/ 1248 h 1248"/>
                  <a:gd name="T6" fmla="*/ 3244 w 3244"/>
                  <a:gd name="T7" fmla="*/ 624 h 1248"/>
                  <a:gd name="T8" fmla="*/ 1622 w 3244"/>
                  <a:gd name="T9" fmla="*/ 0 h 1248"/>
                  <a:gd name="T10" fmla="*/ 1356 w 3244"/>
                  <a:gd name="T11" fmla="*/ 588 h 1248"/>
                  <a:gd name="T12" fmla="*/ 1622 w 3244"/>
                  <a:gd name="T13" fmla="*/ 500 h 1248"/>
                  <a:gd name="T14" fmla="*/ 1888 w 3244"/>
                  <a:gd name="T15" fmla="*/ 588 h 1248"/>
                  <a:gd name="T16" fmla="*/ 1622 w 3244"/>
                  <a:gd name="T17" fmla="*/ 676 h 1248"/>
                  <a:gd name="T18" fmla="*/ 1356 w 3244"/>
                  <a:gd name="T19" fmla="*/ 588 h 1248"/>
                  <a:gd name="T20" fmla="*/ 1646 w 3244"/>
                  <a:gd name="T21" fmla="*/ 453 h 1248"/>
                  <a:gd name="T22" fmla="*/ 1646 w 3244"/>
                  <a:gd name="T23" fmla="*/ 183 h 1248"/>
                  <a:gd name="T24" fmla="*/ 2693 w 3244"/>
                  <a:gd name="T25" fmla="*/ 564 h 1248"/>
                  <a:gd name="T26" fmla="*/ 1932 w 3244"/>
                  <a:gd name="T27" fmla="*/ 564 h 1248"/>
                  <a:gd name="T28" fmla="*/ 1646 w 3244"/>
                  <a:gd name="T29" fmla="*/ 453 h 1248"/>
                  <a:gd name="T30" fmla="*/ 1598 w 3244"/>
                  <a:gd name="T31" fmla="*/ 183 h 1248"/>
                  <a:gd name="T32" fmla="*/ 1598 w 3244"/>
                  <a:gd name="T33" fmla="*/ 453 h 1248"/>
                  <a:gd name="T34" fmla="*/ 1310 w 3244"/>
                  <a:gd name="T35" fmla="*/ 572 h 1248"/>
                  <a:gd name="T36" fmla="*/ 550 w 3244"/>
                  <a:gd name="T37" fmla="*/ 572 h 1248"/>
                  <a:gd name="T38" fmla="*/ 1598 w 3244"/>
                  <a:gd name="T39" fmla="*/ 183 h 1248"/>
                  <a:gd name="T40" fmla="*/ 550 w 3244"/>
                  <a:gd name="T41" fmla="*/ 620 h 1248"/>
                  <a:gd name="T42" fmla="*/ 1316 w 3244"/>
                  <a:gd name="T43" fmla="*/ 620 h 1248"/>
                  <a:gd name="T44" fmla="*/ 1598 w 3244"/>
                  <a:gd name="T45" fmla="*/ 723 h 1248"/>
                  <a:gd name="T46" fmla="*/ 1598 w 3244"/>
                  <a:gd name="T47" fmla="*/ 1009 h 1248"/>
                  <a:gd name="T48" fmla="*/ 550 w 3244"/>
                  <a:gd name="T49" fmla="*/ 620 h 1248"/>
                  <a:gd name="T50" fmla="*/ 1646 w 3244"/>
                  <a:gd name="T51" fmla="*/ 1009 h 1248"/>
                  <a:gd name="T52" fmla="*/ 1646 w 3244"/>
                  <a:gd name="T53" fmla="*/ 723 h 1248"/>
                  <a:gd name="T54" fmla="*/ 1932 w 3244"/>
                  <a:gd name="T55" fmla="*/ 612 h 1248"/>
                  <a:gd name="T56" fmla="*/ 2695 w 3244"/>
                  <a:gd name="T57" fmla="*/ 612 h 1248"/>
                  <a:gd name="T58" fmla="*/ 1646 w 3244"/>
                  <a:gd name="T59" fmla="*/ 1009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44" h="1248">
                    <a:moveTo>
                      <a:pt x="1622" y="0"/>
                    </a:moveTo>
                    <a:cubicBezTo>
                      <a:pt x="726" y="0"/>
                      <a:pt x="0" y="279"/>
                      <a:pt x="0" y="624"/>
                    </a:cubicBezTo>
                    <a:cubicBezTo>
                      <a:pt x="0" y="968"/>
                      <a:pt x="726" y="1248"/>
                      <a:pt x="1622" y="1248"/>
                    </a:cubicBezTo>
                    <a:cubicBezTo>
                      <a:pt x="2518" y="1248"/>
                      <a:pt x="3244" y="968"/>
                      <a:pt x="3244" y="624"/>
                    </a:cubicBezTo>
                    <a:cubicBezTo>
                      <a:pt x="3244" y="279"/>
                      <a:pt x="2518" y="0"/>
                      <a:pt x="1622" y="0"/>
                    </a:cubicBezTo>
                    <a:close/>
                    <a:moveTo>
                      <a:pt x="1356" y="588"/>
                    </a:moveTo>
                    <a:cubicBezTo>
                      <a:pt x="1356" y="552"/>
                      <a:pt x="1460" y="500"/>
                      <a:pt x="1622" y="500"/>
                    </a:cubicBezTo>
                    <a:cubicBezTo>
                      <a:pt x="1784" y="500"/>
                      <a:pt x="1888" y="552"/>
                      <a:pt x="1888" y="588"/>
                    </a:cubicBezTo>
                    <a:cubicBezTo>
                      <a:pt x="1888" y="624"/>
                      <a:pt x="1784" y="676"/>
                      <a:pt x="1622" y="676"/>
                    </a:cubicBezTo>
                    <a:cubicBezTo>
                      <a:pt x="1460" y="676"/>
                      <a:pt x="1356" y="624"/>
                      <a:pt x="1356" y="588"/>
                    </a:cubicBezTo>
                    <a:close/>
                    <a:moveTo>
                      <a:pt x="1646" y="453"/>
                    </a:moveTo>
                    <a:cubicBezTo>
                      <a:pt x="1646" y="183"/>
                      <a:pt x="1646" y="183"/>
                      <a:pt x="1646" y="183"/>
                    </a:cubicBezTo>
                    <a:cubicBezTo>
                      <a:pt x="2200" y="188"/>
                      <a:pt x="2651" y="354"/>
                      <a:pt x="2693" y="564"/>
                    </a:cubicBezTo>
                    <a:cubicBezTo>
                      <a:pt x="1932" y="564"/>
                      <a:pt x="1932" y="564"/>
                      <a:pt x="1932" y="564"/>
                    </a:cubicBezTo>
                    <a:cubicBezTo>
                      <a:pt x="1907" y="496"/>
                      <a:pt x="1776" y="457"/>
                      <a:pt x="1646" y="453"/>
                    </a:cubicBezTo>
                    <a:close/>
                    <a:moveTo>
                      <a:pt x="1598" y="183"/>
                    </a:moveTo>
                    <a:cubicBezTo>
                      <a:pt x="1598" y="453"/>
                      <a:pt x="1598" y="453"/>
                      <a:pt x="1598" y="453"/>
                    </a:cubicBezTo>
                    <a:cubicBezTo>
                      <a:pt x="1463" y="457"/>
                      <a:pt x="1327" y="499"/>
                      <a:pt x="1310" y="572"/>
                    </a:cubicBezTo>
                    <a:cubicBezTo>
                      <a:pt x="550" y="572"/>
                      <a:pt x="550" y="572"/>
                      <a:pt x="550" y="572"/>
                    </a:cubicBezTo>
                    <a:cubicBezTo>
                      <a:pt x="582" y="358"/>
                      <a:pt x="1037" y="188"/>
                      <a:pt x="1598" y="183"/>
                    </a:cubicBezTo>
                    <a:close/>
                    <a:moveTo>
                      <a:pt x="550" y="620"/>
                    </a:moveTo>
                    <a:cubicBezTo>
                      <a:pt x="1316" y="620"/>
                      <a:pt x="1316" y="620"/>
                      <a:pt x="1316" y="620"/>
                    </a:cubicBezTo>
                    <a:cubicBezTo>
                      <a:pt x="1348" y="683"/>
                      <a:pt x="1473" y="719"/>
                      <a:pt x="1598" y="723"/>
                    </a:cubicBezTo>
                    <a:cubicBezTo>
                      <a:pt x="1598" y="1009"/>
                      <a:pt x="1598" y="1009"/>
                      <a:pt x="1598" y="1009"/>
                    </a:cubicBezTo>
                    <a:cubicBezTo>
                      <a:pt x="1037" y="1004"/>
                      <a:pt x="582" y="834"/>
                      <a:pt x="550" y="620"/>
                    </a:cubicBezTo>
                    <a:close/>
                    <a:moveTo>
                      <a:pt x="1646" y="1009"/>
                    </a:moveTo>
                    <a:cubicBezTo>
                      <a:pt x="1646" y="723"/>
                      <a:pt x="1646" y="723"/>
                      <a:pt x="1646" y="723"/>
                    </a:cubicBezTo>
                    <a:cubicBezTo>
                      <a:pt x="1776" y="719"/>
                      <a:pt x="1907" y="680"/>
                      <a:pt x="1932" y="612"/>
                    </a:cubicBezTo>
                    <a:cubicBezTo>
                      <a:pt x="2695" y="612"/>
                      <a:pt x="2695" y="612"/>
                      <a:pt x="2695" y="612"/>
                    </a:cubicBezTo>
                    <a:cubicBezTo>
                      <a:pt x="2673" y="830"/>
                      <a:pt x="2214" y="1004"/>
                      <a:pt x="1646" y="1009"/>
                    </a:cubicBezTo>
                    <a:close/>
                  </a:path>
                </a:pathLst>
              </a:custGeom>
              <a:solidFill>
                <a:schemeClr val="bg1"/>
              </a:solidFill>
              <a:ln>
                <a:noFill/>
              </a:ln>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721" name="Freeform 29"/>
              <p:cNvSpPr>
                <a:spLocks/>
              </p:cNvSpPr>
              <p:nvPr/>
            </p:nvSpPr>
            <p:spPr bwMode="auto">
              <a:xfrm>
                <a:off x="-5707063" y="-3129269"/>
                <a:ext cx="3664929" cy="761295"/>
              </a:xfrm>
              <a:custGeom>
                <a:avLst/>
                <a:gdLst>
                  <a:gd name="T0" fmla="*/ 1622 w 3244"/>
                  <a:gd name="T1" fmla="*/ 574 h 674"/>
                  <a:gd name="T2" fmla="*/ 5 w 3244"/>
                  <a:gd name="T3" fmla="*/ 0 h 674"/>
                  <a:gd name="T4" fmla="*/ 0 w 3244"/>
                  <a:gd name="T5" fmla="*/ 50 h 674"/>
                  <a:gd name="T6" fmla="*/ 1622 w 3244"/>
                  <a:gd name="T7" fmla="*/ 674 h 674"/>
                  <a:gd name="T8" fmla="*/ 3244 w 3244"/>
                  <a:gd name="T9" fmla="*/ 50 h 674"/>
                  <a:gd name="T10" fmla="*/ 3239 w 3244"/>
                  <a:gd name="T11" fmla="*/ 0 h 674"/>
                  <a:gd name="T12" fmla="*/ 1622 w 3244"/>
                  <a:gd name="T13" fmla="*/ 574 h 674"/>
                </a:gdLst>
                <a:ahLst/>
                <a:cxnLst>
                  <a:cxn ang="0">
                    <a:pos x="T0" y="T1"/>
                  </a:cxn>
                  <a:cxn ang="0">
                    <a:pos x="T2" y="T3"/>
                  </a:cxn>
                  <a:cxn ang="0">
                    <a:pos x="T4" y="T5"/>
                  </a:cxn>
                  <a:cxn ang="0">
                    <a:pos x="T6" y="T7"/>
                  </a:cxn>
                  <a:cxn ang="0">
                    <a:pos x="T8" y="T9"/>
                  </a:cxn>
                  <a:cxn ang="0">
                    <a:pos x="T10" y="T11"/>
                  </a:cxn>
                  <a:cxn ang="0">
                    <a:pos x="T12" y="T13"/>
                  </a:cxn>
                </a:cxnLst>
                <a:rect l="0" t="0" r="r" b="b"/>
                <a:pathLst>
                  <a:path w="3244" h="674">
                    <a:moveTo>
                      <a:pt x="1622" y="574"/>
                    </a:moveTo>
                    <a:cubicBezTo>
                      <a:pt x="770" y="574"/>
                      <a:pt x="71" y="321"/>
                      <a:pt x="5" y="0"/>
                    </a:cubicBezTo>
                    <a:cubicBezTo>
                      <a:pt x="2" y="16"/>
                      <a:pt x="0" y="33"/>
                      <a:pt x="0" y="50"/>
                    </a:cubicBezTo>
                    <a:cubicBezTo>
                      <a:pt x="0" y="394"/>
                      <a:pt x="726" y="674"/>
                      <a:pt x="1622" y="674"/>
                    </a:cubicBezTo>
                    <a:cubicBezTo>
                      <a:pt x="2518" y="674"/>
                      <a:pt x="3244" y="394"/>
                      <a:pt x="3244" y="50"/>
                    </a:cubicBezTo>
                    <a:cubicBezTo>
                      <a:pt x="3244" y="33"/>
                      <a:pt x="3242" y="16"/>
                      <a:pt x="3239" y="0"/>
                    </a:cubicBezTo>
                    <a:cubicBezTo>
                      <a:pt x="3173" y="321"/>
                      <a:pt x="2474" y="574"/>
                      <a:pt x="1622" y="574"/>
                    </a:cubicBezTo>
                    <a:close/>
                  </a:path>
                </a:pathLst>
              </a:custGeom>
              <a:solidFill>
                <a:schemeClr val="bg1"/>
              </a:solidFill>
              <a:ln>
                <a:noFill/>
              </a:ln>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grpSp>
      </p:grpSp>
      <p:grpSp>
        <p:nvGrpSpPr>
          <p:cNvPr id="25" name="Group 24"/>
          <p:cNvGrpSpPr/>
          <p:nvPr/>
        </p:nvGrpSpPr>
        <p:grpSpPr>
          <a:xfrm>
            <a:off x="1554485" y="1841637"/>
            <a:ext cx="374651" cy="470365"/>
            <a:chOff x="10665615" y="-1477164"/>
            <a:chExt cx="1861826" cy="2337474"/>
          </a:xfrm>
        </p:grpSpPr>
        <p:sp>
          <p:nvSpPr>
            <p:cNvPr id="553" name="Freeform 283"/>
            <p:cNvSpPr>
              <a:spLocks/>
            </p:cNvSpPr>
            <p:nvPr/>
          </p:nvSpPr>
          <p:spPr bwMode="auto">
            <a:xfrm>
              <a:off x="10665615" y="-1477164"/>
              <a:ext cx="1861826" cy="2337474"/>
            </a:xfrm>
            <a:custGeom>
              <a:avLst/>
              <a:gdLst>
                <a:gd name="T0" fmla="*/ 225 w 366"/>
                <a:gd name="T1" fmla="*/ 0 h 459"/>
                <a:gd name="T2" fmla="*/ 31 w 366"/>
                <a:gd name="T3" fmla="*/ 0 h 459"/>
                <a:gd name="T4" fmla="*/ 0 w 366"/>
                <a:gd name="T5" fmla="*/ 31 h 459"/>
                <a:gd name="T6" fmla="*/ 0 w 366"/>
                <a:gd name="T7" fmla="*/ 428 h 459"/>
                <a:gd name="T8" fmla="*/ 31 w 366"/>
                <a:gd name="T9" fmla="*/ 459 h 459"/>
                <a:gd name="T10" fmla="*/ 335 w 366"/>
                <a:gd name="T11" fmla="*/ 459 h 459"/>
                <a:gd name="T12" fmla="*/ 366 w 366"/>
                <a:gd name="T13" fmla="*/ 428 h 459"/>
                <a:gd name="T14" fmla="*/ 366 w 366"/>
                <a:gd name="T15" fmla="*/ 126 h 459"/>
                <a:gd name="T16" fmla="*/ 225 w 366"/>
                <a:gd name="T17"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459">
                  <a:moveTo>
                    <a:pt x="225" y="0"/>
                  </a:moveTo>
                  <a:cubicBezTo>
                    <a:pt x="31" y="0"/>
                    <a:pt x="31" y="0"/>
                    <a:pt x="31" y="0"/>
                  </a:cubicBezTo>
                  <a:cubicBezTo>
                    <a:pt x="14" y="0"/>
                    <a:pt x="0" y="14"/>
                    <a:pt x="0" y="31"/>
                  </a:cubicBezTo>
                  <a:cubicBezTo>
                    <a:pt x="0" y="428"/>
                    <a:pt x="0" y="428"/>
                    <a:pt x="0" y="428"/>
                  </a:cubicBezTo>
                  <a:cubicBezTo>
                    <a:pt x="0" y="445"/>
                    <a:pt x="14" y="459"/>
                    <a:pt x="31" y="459"/>
                  </a:cubicBezTo>
                  <a:cubicBezTo>
                    <a:pt x="335" y="459"/>
                    <a:pt x="335" y="459"/>
                    <a:pt x="335" y="459"/>
                  </a:cubicBezTo>
                  <a:cubicBezTo>
                    <a:pt x="352" y="459"/>
                    <a:pt x="366" y="445"/>
                    <a:pt x="366" y="428"/>
                  </a:cubicBezTo>
                  <a:cubicBezTo>
                    <a:pt x="366" y="126"/>
                    <a:pt x="366" y="126"/>
                    <a:pt x="366" y="126"/>
                  </a:cubicBezTo>
                  <a:cubicBezTo>
                    <a:pt x="225" y="0"/>
                    <a:pt x="225" y="0"/>
                    <a:pt x="225" y="0"/>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554" name="Freeform 284"/>
            <p:cNvSpPr>
              <a:spLocks/>
            </p:cNvSpPr>
            <p:nvPr/>
          </p:nvSpPr>
          <p:spPr bwMode="auto">
            <a:xfrm>
              <a:off x="11810691" y="-834574"/>
              <a:ext cx="716750" cy="560648"/>
            </a:xfrm>
            <a:custGeom>
              <a:avLst/>
              <a:gdLst>
                <a:gd name="T0" fmla="*/ 333 w 333"/>
                <a:gd name="T1" fmla="*/ 0 h 260"/>
                <a:gd name="T2" fmla="*/ 0 w 333"/>
                <a:gd name="T3" fmla="*/ 0 h 260"/>
                <a:gd name="T4" fmla="*/ 333 w 333"/>
                <a:gd name="T5" fmla="*/ 260 h 260"/>
                <a:gd name="T6" fmla="*/ 333 w 333"/>
                <a:gd name="T7" fmla="*/ 0 h 260"/>
              </a:gdLst>
              <a:ahLst/>
              <a:cxnLst>
                <a:cxn ang="0">
                  <a:pos x="T0" y="T1"/>
                </a:cxn>
                <a:cxn ang="0">
                  <a:pos x="T2" y="T3"/>
                </a:cxn>
                <a:cxn ang="0">
                  <a:pos x="T4" y="T5"/>
                </a:cxn>
                <a:cxn ang="0">
                  <a:pos x="T6" y="T7"/>
                </a:cxn>
              </a:cxnLst>
              <a:rect l="0" t="0" r="r" b="b"/>
              <a:pathLst>
                <a:path w="333" h="260">
                  <a:moveTo>
                    <a:pt x="333" y="0"/>
                  </a:moveTo>
                  <a:lnTo>
                    <a:pt x="0" y="0"/>
                  </a:lnTo>
                  <a:lnTo>
                    <a:pt x="333" y="260"/>
                  </a:lnTo>
                  <a:lnTo>
                    <a:pt x="333" y="0"/>
                  </a:lnTo>
                  <a:close/>
                </a:path>
              </a:pathLst>
            </a:custGeom>
            <a:solidFill>
              <a:srgbClr val="A33B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555" name="Freeform 285"/>
            <p:cNvSpPr>
              <a:spLocks/>
            </p:cNvSpPr>
            <p:nvPr/>
          </p:nvSpPr>
          <p:spPr bwMode="auto">
            <a:xfrm>
              <a:off x="11810691" y="-834574"/>
              <a:ext cx="716750" cy="560648"/>
            </a:xfrm>
            <a:custGeom>
              <a:avLst/>
              <a:gdLst>
                <a:gd name="T0" fmla="*/ 333 w 333"/>
                <a:gd name="T1" fmla="*/ 0 h 260"/>
                <a:gd name="T2" fmla="*/ 0 w 333"/>
                <a:gd name="T3" fmla="*/ 0 h 260"/>
                <a:gd name="T4" fmla="*/ 333 w 333"/>
                <a:gd name="T5" fmla="*/ 260 h 260"/>
                <a:gd name="T6" fmla="*/ 333 w 333"/>
                <a:gd name="T7" fmla="*/ 0 h 260"/>
              </a:gdLst>
              <a:ahLst/>
              <a:cxnLst>
                <a:cxn ang="0">
                  <a:pos x="T0" y="T1"/>
                </a:cxn>
                <a:cxn ang="0">
                  <a:pos x="T2" y="T3"/>
                </a:cxn>
                <a:cxn ang="0">
                  <a:pos x="T4" y="T5"/>
                </a:cxn>
                <a:cxn ang="0">
                  <a:pos x="T6" y="T7"/>
                </a:cxn>
              </a:cxnLst>
              <a:rect l="0" t="0" r="r" b="b"/>
              <a:pathLst>
                <a:path w="333" h="260">
                  <a:moveTo>
                    <a:pt x="333" y="0"/>
                  </a:moveTo>
                  <a:lnTo>
                    <a:pt x="0" y="0"/>
                  </a:lnTo>
                  <a:lnTo>
                    <a:pt x="333" y="260"/>
                  </a:lnTo>
                  <a:lnTo>
                    <a:pt x="333" y="0"/>
                  </a:ln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556" name="Freeform 286"/>
            <p:cNvSpPr>
              <a:spLocks/>
            </p:cNvSpPr>
            <p:nvPr/>
          </p:nvSpPr>
          <p:spPr bwMode="auto">
            <a:xfrm>
              <a:off x="11810691" y="-1477164"/>
              <a:ext cx="716750" cy="642590"/>
            </a:xfrm>
            <a:custGeom>
              <a:avLst/>
              <a:gdLst>
                <a:gd name="T0" fmla="*/ 0 w 333"/>
                <a:gd name="T1" fmla="*/ 0 h 298"/>
                <a:gd name="T2" fmla="*/ 0 w 333"/>
                <a:gd name="T3" fmla="*/ 298 h 298"/>
                <a:gd name="T4" fmla="*/ 333 w 333"/>
                <a:gd name="T5" fmla="*/ 298 h 298"/>
                <a:gd name="T6" fmla="*/ 0 w 333"/>
                <a:gd name="T7" fmla="*/ 0 h 298"/>
              </a:gdLst>
              <a:ahLst/>
              <a:cxnLst>
                <a:cxn ang="0">
                  <a:pos x="T0" y="T1"/>
                </a:cxn>
                <a:cxn ang="0">
                  <a:pos x="T2" y="T3"/>
                </a:cxn>
                <a:cxn ang="0">
                  <a:pos x="T4" y="T5"/>
                </a:cxn>
                <a:cxn ang="0">
                  <a:pos x="T6" y="T7"/>
                </a:cxn>
              </a:cxnLst>
              <a:rect l="0" t="0" r="r" b="b"/>
              <a:pathLst>
                <a:path w="333" h="298">
                  <a:moveTo>
                    <a:pt x="0" y="0"/>
                  </a:moveTo>
                  <a:lnTo>
                    <a:pt x="0" y="298"/>
                  </a:lnTo>
                  <a:lnTo>
                    <a:pt x="333" y="298"/>
                  </a:lnTo>
                  <a:lnTo>
                    <a:pt x="0" y="0"/>
                  </a:lnTo>
                  <a:close/>
                </a:path>
              </a:pathLst>
            </a:custGeom>
            <a:solidFill>
              <a:srgbClr val="DC63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557" name="Freeform 287"/>
            <p:cNvSpPr>
              <a:spLocks/>
            </p:cNvSpPr>
            <p:nvPr/>
          </p:nvSpPr>
          <p:spPr bwMode="auto">
            <a:xfrm>
              <a:off x="11810691" y="-1477164"/>
              <a:ext cx="716750" cy="642590"/>
            </a:xfrm>
            <a:custGeom>
              <a:avLst/>
              <a:gdLst>
                <a:gd name="T0" fmla="*/ 0 w 333"/>
                <a:gd name="T1" fmla="*/ 0 h 298"/>
                <a:gd name="T2" fmla="*/ 0 w 333"/>
                <a:gd name="T3" fmla="*/ 298 h 298"/>
                <a:gd name="T4" fmla="*/ 333 w 333"/>
                <a:gd name="T5" fmla="*/ 298 h 298"/>
                <a:gd name="T6" fmla="*/ 0 w 333"/>
                <a:gd name="T7" fmla="*/ 0 h 298"/>
              </a:gdLst>
              <a:ahLst/>
              <a:cxnLst>
                <a:cxn ang="0">
                  <a:pos x="T0" y="T1"/>
                </a:cxn>
                <a:cxn ang="0">
                  <a:pos x="T2" y="T3"/>
                </a:cxn>
                <a:cxn ang="0">
                  <a:pos x="T4" y="T5"/>
                </a:cxn>
                <a:cxn ang="0">
                  <a:pos x="T6" y="T7"/>
                </a:cxn>
              </a:cxnLst>
              <a:rect l="0" t="0" r="r" b="b"/>
              <a:pathLst>
                <a:path w="333" h="298">
                  <a:moveTo>
                    <a:pt x="0" y="0"/>
                  </a:moveTo>
                  <a:lnTo>
                    <a:pt x="0" y="298"/>
                  </a:lnTo>
                  <a:lnTo>
                    <a:pt x="333" y="298"/>
                  </a:lnTo>
                  <a:lnTo>
                    <a:pt x="0" y="0"/>
                  </a:lnTo>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558" name="Freeform 288"/>
            <p:cNvSpPr>
              <a:spLocks/>
            </p:cNvSpPr>
            <p:nvPr/>
          </p:nvSpPr>
          <p:spPr bwMode="auto">
            <a:xfrm>
              <a:off x="10870095" y="-1252906"/>
              <a:ext cx="146362" cy="235042"/>
            </a:xfrm>
            <a:custGeom>
              <a:avLst/>
              <a:gdLst>
                <a:gd name="T0" fmla="*/ 63 w 68"/>
                <a:gd name="T1" fmla="*/ 64 h 109"/>
                <a:gd name="T2" fmla="*/ 23 w 68"/>
                <a:gd name="T3" fmla="*/ 64 h 109"/>
                <a:gd name="T4" fmla="*/ 23 w 68"/>
                <a:gd name="T5" fmla="*/ 88 h 109"/>
                <a:gd name="T6" fmla="*/ 68 w 68"/>
                <a:gd name="T7" fmla="*/ 88 h 109"/>
                <a:gd name="T8" fmla="*/ 68 w 68"/>
                <a:gd name="T9" fmla="*/ 109 h 109"/>
                <a:gd name="T10" fmla="*/ 0 w 68"/>
                <a:gd name="T11" fmla="*/ 109 h 109"/>
                <a:gd name="T12" fmla="*/ 0 w 68"/>
                <a:gd name="T13" fmla="*/ 0 h 109"/>
                <a:gd name="T14" fmla="*/ 66 w 68"/>
                <a:gd name="T15" fmla="*/ 0 h 109"/>
                <a:gd name="T16" fmla="*/ 66 w 68"/>
                <a:gd name="T17" fmla="*/ 21 h 109"/>
                <a:gd name="T18" fmla="*/ 23 w 68"/>
                <a:gd name="T19" fmla="*/ 21 h 109"/>
                <a:gd name="T20" fmla="*/ 23 w 68"/>
                <a:gd name="T21" fmla="*/ 43 h 109"/>
                <a:gd name="T22" fmla="*/ 63 w 68"/>
                <a:gd name="T23" fmla="*/ 43 h 109"/>
                <a:gd name="T24" fmla="*/ 63 w 68"/>
                <a:gd name="T25" fmla="*/ 6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109">
                  <a:moveTo>
                    <a:pt x="63" y="64"/>
                  </a:moveTo>
                  <a:lnTo>
                    <a:pt x="23" y="64"/>
                  </a:lnTo>
                  <a:lnTo>
                    <a:pt x="23" y="88"/>
                  </a:lnTo>
                  <a:lnTo>
                    <a:pt x="68" y="88"/>
                  </a:lnTo>
                  <a:lnTo>
                    <a:pt x="68" y="109"/>
                  </a:lnTo>
                  <a:lnTo>
                    <a:pt x="0" y="109"/>
                  </a:lnTo>
                  <a:lnTo>
                    <a:pt x="0" y="0"/>
                  </a:lnTo>
                  <a:lnTo>
                    <a:pt x="66" y="0"/>
                  </a:lnTo>
                  <a:lnTo>
                    <a:pt x="66" y="21"/>
                  </a:lnTo>
                  <a:lnTo>
                    <a:pt x="23" y="21"/>
                  </a:lnTo>
                  <a:lnTo>
                    <a:pt x="23" y="43"/>
                  </a:lnTo>
                  <a:lnTo>
                    <a:pt x="63" y="43"/>
                  </a:lnTo>
                  <a:lnTo>
                    <a:pt x="63"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559" name="Freeform 289"/>
            <p:cNvSpPr>
              <a:spLocks/>
            </p:cNvSpPr>
            <p:nvPr/>
          </p:nvSpPr>
          <p:spPr bwMode="auto">
            <a:xfrm>
              <a:off x="11037979" y="-1252906"/>
              <a:ext cx="198019" cy="235042"/>
            </a:xfrm>
            <a:custGeom>
              <a:avLst/>
              <a:gdLst>
                <a:gd name="T0" fmla="*/ 27 w 39"/>
                <a:gd name="T1" fmla="*/ 46 h 46"/>
                <a:gd name="T2" fmla="*/ 23 w 39"/>
                <a:gd name="T3" fmla="*/ 37 h 46"/>
                <a:gd name="T4" fmla="*/ 19 w 39"/>
                <a:gd name="T5" fmla="*/ 29 h 46"/>
                <a:gd name="T6" fmla="*/ 19 w 39"/>
                <a:gd name="T7" fmla="*/ 29 h 46"/>
                <a:gd name="T8" fmla="*/ 15 w 39"/>
                <a:gd name="T9" fmla="*/ 37 h 46"/>
                <a:gd name="T10" fmla="*/ 11 w 39"/>
                <a:gd name="T11" fmla="*/ 46 h 46"/>
                <a:gd name="T12" fmla="*/ 0 w 39"/>
                <a:gd name="T13" fmla="*/ 46 h 46"/>
                <a:gd name="T14" fmla="*/ 13 w 39"/>
                <a:gd name="T15" fmla="*/ 23 h 46"/>
                <a:gd name="T16" fmla="*/ 0 w 39"/>
                <a:gd name="T17" fmla="*/ 0 h 46"/>
                <a:gd name="T18" fmla="*/ 12 w 39"/>
                <a:gd name="T19" fmla="*/ 0 h 46"/>
                <a:gd name="T20" fmla="*/ 16 w 39"/>
                <a:gd name="T21" fmla="*/ 9 h 46"/>
                <a:gd name="T22" fmla="*/ 19 w 39"/>
                <a:gd name="T23" fmla="*/ 16 h 46"/>
                <a:gd name="T24" fmla="*/ 19 w 39"/>
                <a:gd name="T25" fmla="*/ 16 h 46"/>
                <a:gd name="T26" fmla="*/ 22 w 39"/>
                <a:gd name="T27" fmla="*/ 9 h 46"/>
                <a:gd name="T28" fmla="*/ 26 w 39"/>
                <a:gd name="T29" fmla="*/ 0 h 46"/>
                <a:gd name="T30" fmla="*/ 38 w 39"/>
                <a:gd name="T31" fmla="*/ 0 h 46"/>
                <a:gd name="T32" fmla="*/ 25 w 39"/>
                <a:gd name="T33" fmla="*/ 23 h 46"/>
                <a:gd name="T34" fmla="*/ 39 w 39"/>
                <a:gd name="T35" fmla="*/ 46 h 46"/>
                <a:gd name="T36" fmla="*/ 27 w 39"/>
                <a:gd name="T3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6">
                  <a:moveTo>
                    <a:pt x="27" y="46"/>
                  </a:moveTo>
                  <a:cubicBezTo>
                    <a:pt x="23" y="37"/>
                    <a:pt x="23" y="37"/>
                    <a:pt x="23" y="37"/>
                  </a:cubicBezTo>
                  <a:cubicBezTo>
                    <a:pt x="21" y="34"/>
                    <a:pt x="20" y="32"/>
                    <a:pt x="19" y="29"/>
                  </a:cubicBezTo>
                  <a:cubicBezTo>
                    <a:pt x="19" y="29"/>
                    <a:pt x="19" y="29"/>
                    <a:pt x="19" y="29"/>
                  </a:cubicBezTo>
                  <a:cubicBezTo>
                    <a:pt x="18" y="32"/>
                    <a:pt x="16" y="34"/>
                    <a:pt x="15" y="37"/>
                  </a:cubicBezTo>
                  <a:cubicBezTo>
                    <a:pt x="11" y="46"/>
                    <a:pt x="11" y="46"/>
                    <a:pt x="11" y="46"/>
                  </a:cubicBezTo>
                  <a:cubicBezTo>
                    <a:pt x="0" y="46"/>
                    <a:pt x="0" y="46"/>
                    <a:pt x="0" y="46"/>
                  </a:cubicBezTo>
                  <a:cubicBezTo>
                    <a:pt x="13" y="23"/>
                    <a:pt x="13" y="23"/>
                    <a:pt x="13" y="23"/>
                  </a:cubicBezTo>
                  <a:cubicBezTo>
                    <a:pt x="0" y="0"/>
                    <a:pt x="0" y="0"/>
                    <a:pt x="0" y="0"/>
                  </a:cubicBezTo>
                  <a:cubicBezTo>
                    <a:pt x="12" y="0"/>
                    <a:pt x="12" y="0"/>
                    <a:pt x="12" y="0"/>
                  </a:cubicBezTo>
                  <a:cubicBezTo>
                    <a:pt x="16" y="9"/>
                    <a:pt x="16" y="9"/>
                    <a:pt x="16" y="9"/>
                  </a:cubicBezTo>
                  <a:cubicBezTo>
                    <a:pt x="17" y="11"/>
                    <a:pt x="18" y="14"/>
                    <a:pt x="19" y="16"/>
                  </a:cubicBezTo>
                  <a:cubicBezTo>
                    <a:pt x="19" y="16"/>
                    <a:pt x="19" y="16"/>
                    <a:pt x="19" y="16"/>
                  </a:cubicBezTo>
                  <a:cubicBezTo>
                    <a:pt x="20" y="13"/>
                    <a:pt x="21" y="11"/>
                    <a:pt x="22" y="9"/>
                  </a:cubicBezTo>
                  <a:cubicBezTo>
                    <a:pt x="26" y="0"/>
                    <a:pt x="26" y="0"/>
                    <a:pt x="26" y="0"/>
                  </a:cubicBezTo>
                  <a:cubicBezTo>
                    <a:pt x="38" y="0"/>
                    <a:pt x="38" y="0"/>
                    <a:pt x="38" y="0"/>
                  </a:cubicBezTo>
                  <a:cubicBezTo>
                    <a:pt x="25" y="23"/>
                    <a:pt x="25" y="23"/>
                    <a:pt x="25" y="23"/>
                  </a:cubicBezTo>
                  <a:cubicBezTo>
                    <a:pt x="39" y="46"/>
                    <a:pt x="39" y="46"/>
                    <a:pt x="39" y="46"/>
                  </a:cubicBezTo>
                  <a:lnTo>
                    <a:pt x="27"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560" name="Freeform 290"/>
            <p:cNvSpPr>
              <a:spLocks/>
            </p:cNvSpPr>
            <p:nvPr/>
          </p:nvSpPr>
          <p:spPr bwMode="auto">
            <a:xfrm>
              <a:off x="11259678" y="-1252906"/>
              <a:ext cx="148518" cy="235042"/>
            </a:xfrm>
            <a:custGeom>
              <a:avLst/>
              <a:gdLst>
                <a:gd name="T0" fmla="*/ 64 w 69"/>
                <a:gd name="T1" fmla="*/ 64 h 109"/>
                <a:gd name="T2" fmla="*/ 24 w 69"/>
                <a:gd name="T3" fmla="*/ 64 h 109"/>
                <a:gd name="T4" fmla="*/ 24 w 69"/>
                <a:gd name="T5" fmla="*/ 88 h 109"/>
                <a:gd name="T6" fmla="*/ 69 w 69"/>
                <a:gd name="T7" fmla="*/ 88 h 109"/>
                <a:gd name="T8" fmla="*/ 69 w 69"/>
                <a:gd name="T9" fmla="*/ 109 h 109"/>
                <a:gd name="T10" fmla="*/ 0 w 69"/>
                <a:gd name="T11" fmla="*/ 109 h 109"/>
                <a:gd name="T12" fmla="*/ 0 w 69"/>
                <a:gd name="T13" fmla="*/ 0 h 109"/>
                <a:gd name="T14" fmla="*/ 67 w 69"/>
                <a:gd name="T15" fmla="*/ 0 h 109"/>
                <a:gd name="T16" fmla="*/ 67 w 69"/>
                <a:gd name="T17" fmla="*/ 21 h 109"/>
                <a:gd name="T18" fmla="*/ 24 w 69"/>
                <a:gd name="T19" fmla="*/ 21 h 109"/>
                <a:gd name="T20" fmla="*/ 24 w 69"/>
                <a:gd name="T21" fmla="*/ 43 h 109"/>
                <a:gd name="T22" fmla="*/ 64 w 69"/>
                <a:gd name="T23" fmla="*/ 43 h 109"/>
                <a:gd name="T24" fmla="*/ 64 w 69"/>
                <a:gd name="T25" fmla="*/ 6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09">
                  <a:moveTo>
                    <a:pt x="64" y="64"/>
                  </a:moveTo>
                  <a:lnTo>
                    <a:pt x="24" y="64"/>
                  </a:lnTo>
                  <a:lnTo>
                    <a:pt x="24" y="88"/>
                  </a:lnTo>
                  <a:lnTo>
                    <a:pt x="69" y="88"/>
                  </a:lnTo>
                  <a:lnTo>
                    <a:pt x="69" y="109"/>
                  </a:lnTo>
                  <a:lnTo>
                    <a:pt x="0" y="109"/>
                  </a:lnTo>
                  <a:lnTo>
                    <a:pt x="0" y="0"/>
                  </a:lnTo>
                  <a:lnTo>
                    <a:pt x="67" y="0"/>
                  </a:lnTo>
                  <a:lnTo>
                    <a:pt x="67" y="21"/>
                  </a:lnTo>
                  <a:lnTo>
                    <a:pt x="24" y="21"/>
                  </a:lnTo>
                  <a:lnTo>
                    <a:pt x="24" y="43"/>
                  </a:lnTo>
                  <a:lnTo>
                    <a:pt x="64" y="43"/>
                  </a:lnTo>
                  <a:lnTo>
                    <a:pt x="64"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grpSp>
          <p:nvGrpSpPr>
            <p:cNvPr id="24" name="Group 23"/>
            <p:cNvGrpSpPr/>
            <p:nvPr/>
          </p:nvGrpSpPr>
          <p:grpSpPr>
            <a:xfrm>
              <a:off x="10925803" y="-469809"/>
              <a:ext cx="1324092" cy="1063148"/>
              <a:chOff x="10925805" y="-469808"/>
              <a:chExt cx="1324093" cy="1063149"/>
            </a:xfrm>
          </p:grpSpPr>
          <p:sp>
            <p:nvSpPr>
              <p:cNvPr id="652" name="Rectangle 118"/>
              <p:cNvSpPr>
                <a:spLocks noChangeArrowheads="1"/>
              </p:cNvSpPr>
              <p:nvPr/>
            </p:nvSpPr>
            <p:spPr bwMode="auto">
              <a:xfrm>
                <a:off x="11333384" y="-230438"/>
                <a:ext cx="269563"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53" name="Rectangle 119"/>
              <p:cNvSpPr>
                <a:spLocks noChangeArrowheads="1"/>
              </p:cNvSpPr>
              <p:nvPr/>
            </p:nvSpPr>
            <p:spPr bwMode="auto">
              <a:xfrm>
                <a:off x="11333384" y="476891"/>
                <a:ext cx="269563"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54" name="Rectangle 120"/>
              <p:cNvSpPr>
                <a:spLocks noChangeArrowheads="1"/>
              </p:cNvSpPr>
              <p:nvPr/>
            </p:nvSpPr>
            <p:spPr bwMode="auto">
              <a:xfrm>
                <a:off x="11665485" y="-53606"/>
                <a:ext cx="265250" cy="1186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55" name="Rectangle 121"/>
              <p:cNvSpPr>
                <a:spLocks noChangeArrowheads="1"/>
              </p:cNvSpPr>
              <p:nvPr/>
            </p:nvSpPr>
            <p:spPr bwMode="auto">
              <a:xfrm>
                <a:off x="11665485" y="-230438"/>
                <a:ext cx="26525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56" name="Rectangle 122"/>
              <p:cNvSpPr>
                <a:spLocks noChangeArrowheads="1"/>
              </p:cNvSpPr>
              <p:nvPr/>
            </p:nvSpPr>
            <p:spPr bwMode="auto">
              <a:xfrm>
                <a:off x="11665485" y="125383"/>
                <a:ext cx="26525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57" name="Rectangle 123"/>
              <p:cNvSpPr>
                <a:spLocks noChangeArrowheads="1"/>
              </p:cNvSpPr>
              <p:nvPr/>
            </p:nvSpPr>
            <p:spPr bwMode="auto">
              <a:xfrm>
                <a:off x="11333384" y="125383"/>
                <a:ext cx="269563"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58" name="Rectangle 124"/>
              <p:cNvSpPr>
                <a:spLocks noChangeArrowheads="1"/>
              </p:cNvSpPr>
              <p:nvPr/>
            </p:nvSpPr>
            <p:spPr bwMode="auto">
              <a:xfrm>
                <a:off x="11333384" y="-469808"/>
                <a:ext cx="916514" cy="176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59" name="Rectangle 125"/>
              <p:cNvSpPr>
                <a:spLocks noChangeArrowheads="1"/>
              </p:cNvSpPr>
              <p:nvPr/>
            </p:nvSpPr>
            <p:spPr bwMode="auto">
              <a:xfrm>
                <a:off x="11333384" y="-53606"/>
                <a:ext cx="269563" cy="1186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60" name="Rectangle 126"/>
              <p:cNvSpPr>
                <a:spLocks noChangeArrowheads="1"/>
              </p:cNvSpPr>
              <p:nvPr/>
            </p:nvSpPr>
            <p:spPr bwMode="auto">
              <a:xfrm>
                <a:off x="11333384" y="304371"/>
                <a:ext cx="269563" cy="112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61" name="Rectangle 127"/>
              <p:cNvSpPr>
                <a:spLocks noChangeArrowheads="1"/>
              </p:cNvSpPr>
              <p:nvPr/>
            </p:nvSpPr>
            <p:spPr bwMode="auto">
              <a:xfrm>
                <a:off x="10925805" y="-230438"/>
                <a:ext cx="347198" cy="8237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62" name="Rectangle 128"/>
              <p:cNvSpPr>
                <a:spLocks noChangeArrowheads="1"/>
              </p:cNvSpPr>
              <p:nvPr/>
            </p:nvSpPr>
            <p:spPr bwMode="auto">
              <a:xfrm>
                <a:off x="11991117" y="-230438"/>
                <a:ext cx="25878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63" name="Rectangle 129"/>
              <p:cNvSpPr>
                <a:spLocks noChangeArrowheads="1"/>
              </p:cNvSpPr>
              <p:nvPr/>
            </p:nvSpPr>
            <p:spPr bwMode="auto">
              <a:xfrm>
                <a:off x="10925805" y="-469808"/>
                <a:ext cx="347198" cy="176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64" name="Rectangle 130"/>
              <p:cNvSpPr>
                <a:spLocks noChangeArrowheads="1"/>
              </p:cNvSpPr>
              <p:nvPr/>
            </p:nvSpPr>
            <p:spPr bwMode="auto">
              <a:xfrm>
                <a:off x="11991117" y="476891"/>
                <a:ext cx="25878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65" name="Rectangle 131"/>
              <p:cNvSpPr>
                <a:spLocks noChangeArrowheads="1"/>
              </p:cNvSpPr>
              <p:nvPr/>
            </p:nvSpPr>
            <p:spPr bwMode="auto">
              <a:xfrm>
                <a:off x="11665485" y="304371"/>
                <a:ext cx="265250" cy="112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66" name="Rectangle 132"/>
              <p:cNvSpPr>
                <a:spLocks noChangeArrowheads="1"/>
              </p:cNvSpPr>
              <p:nvPr/>
            </p:nvSpPr>
            <p:spPr bwMode="auto">
              <a:xfrm>
                <a:off x="11665485" y="476891"/>
                <a:ext cx="26525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67" name="Rectangle 133"/>
              <p:cNvSpPr>
                <a:spLocks noChangeArrowheads="1"/>
              </p:cNvSpPr>
              <p:nvPr/>
            </p:nvSpPr>
            <p:spPr bwMode="auto">
              <a:xfrm>
                <a:off x="11991117" y="-53606"/>
                <a:ext cx="258780" cy="1186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68" name="Rectangle 134"/>
              <p:cNvSpPr>
                <a:spLocks noChangeArrowheads="1"/>
              </p:cNvSpPr>
              <p:nvPr/>
            </p:nvSpPr>
            <p:spPr bwMode="auto">
              <a:xfrm>
                <a:off x="11991117" y="304371"/>
                <a:ext cx="258780" cy="112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69" name="Rectangle 135"/>
              <p:cNvSpPr>
                <a:spLocks noChangeArrowheads="1"/>
              </p:cNvSpPr>
              <p:nvPr/>
            </p:nvSpPr>
            <p:spPr bwMode="auto">
              <a:xfrm>
                <a:off x="11991117" y="125383"/>
                <a:ext cx="25878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grpSp>
      </p:grpSp>
      <p:grpSp>
        <p:nvGrpSpPr>
          <p:cNvPr id="670" name="Group 669"/>
          <p:cNvGrpSpPr/>
          <p:nvPr/>
        </p:nvGrpSpPr>
        <p:grpSpPr>
          <a:xfrm>
            <a:off x="2069775" y="3155618"/>
            <a:ext cx="374931" cy="470397"/>
            <a:chOff x="20073938" y="-2849563"/>
            <a:chExt cx="1371600" cy="1720850"/>
          </a:xfrm>
        </p:grpSpPr>
        <p:sp>
          <p:nvSpPr>
            <p:cNvPr id="671" name="Freeform 45"/>
            <p:cNvSpPr>
              <a:spLocks/>
            </p:cNvSpPr>
            <p:nvPr/>
          </p:nvSpPr>
          <p:spPr bwMode="auto">
            <a:xfrm>
              <a:off x="20073938" y="-2849563"/>
              <a:ext cx="1371600" cy="1720850"/>
            </a:xfrm>
            <a:custGeom>
              <a:avLst/>
              <a:gdLst>
                <a:gd name="T0" fmla="*/ 225 w 366"/>
                <a:gd name="T1" fmla="*/ 0 h 459"/>
                <a:gd name="T2" fmla="*/ 30 w 366"/>
                <a:gd name="T3" fmla="*/ 0 h 459"/>
                <a:gd name="T4" fmla="*/ 0 w 366"/>
                <a:gd name="T5" fmla="*/ 31 h 459"/>
                <a:gd name="T6" fmla="*/ 0 w 366"/>
                <a:gd name="T7" fmla="*/ 428 h 459"/>
                <a:gd name="T8" fmla="*/ 30 w 366"/>
                <a:gd name="T9" fmla="*/ 459 h 459"/>
                <a:gd name="T10" fmla="*/ 335 w 366"/>
                <a:gd name="T11" fmla="*/ 459 h 459"/>
                <a:gd name="T12" fmla="*/ 366 w 366"/>
                <a:gd name="T13" fmla="*/ 428 h 459"/>
                <a:gd name="T14" fmla="*/ 366 w 366"/>
                <a:gd name="T15" fmla="*/ 126 h 459"/>
                <a:gd name="T16" fmla="*/ 225 w 366"/>
                <a:gd name="T17"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459">
                  <a:moveTo>
                    <a:pt x="225" y="0"/>
                  </a:moveTo>
                  <a:cubicBezTo>
                    <a:pt x="30" y="0"/>
                    <a:pt x="30" y="0"/>
                    <a:pt x="30" y="0"/>
                  </a:cubicBezTo>
                  <a:cubicBezTo>
                    <a:pt x="14" y="0"/>
                    <a:pt x="0" y="14"/>
                    <a:pt x="0" y="31"/>
                  </a:cubicBezTo>
                  <a:cubicBezTo>
                    <a:pt x="0" y="428"/>
                    <a:pt x="0" y="428"/>
                    <a:pt x="0" y="428"/>
                  </a:cubicBezTo>
                  <a:cubicBezTo>
                    <a:pt x="0" y="445"/>
                    <a:pt x="14" y="459"/>
                    <a:pt x="30" y="459"/>
                  </a:cubicBezTo>
                  <a:cubicBezTo>
                    <a:pt x="335" y="459"/>
                    <a:pt x="335" y="459"/>
                    <a:pt x="335" y="459"/>
                  </a:cubicBezTo>
                  <a:cubicBezTo>
                    <a:pt x="352" y="459"/>
                    <a:pt x="366" y="445"/>
                    <a:pt x="366" y="428"/>
                  </a:cubicBezTo>
                  <a:cubicBezTo>
                    <a:pt x="366" y="126"/>
                    <a:pt x="366" y="126"/>
                    <a:pt x="366" y="126"/>
                  </a:cubicBezTo>
                  <a:cubicBezTo>
                    <a:pt x="225" y="0"/>
                    <a:pt x="225" y="0"/>
                    <a:pt x="225" y="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72" name="Freeform 46"/>
            <p:cNvSpPr>
              <a:spLocks/>
            </p:cNvSpPr>
            <p:nvPr/>
          </p:nvSpPr>
          <p:spPr bwMode="auto">
            <a:xfrm>
              <a:off x="20916900" y="-2376488"/>
              <a:ext cx="528638" cy="411163"/>
            </a:xfrm>
            <a:custGeom>
              <a:avLst/>
              <a:gdLst>
                <a:gd name="T0" fmla="*/ 333 w 333"/>
                <a:gd name="T1" fmla="*/ 0 h 259"/>
                <a:gd name="T2" fmla="*/ 0 w 333"/>
                <a:gd name="T3" fmla="*/ 0 h 259"/>
                <a:gd name="T4" fmla="*/ 333 w 333"/>
                <a:gd name="T5" fmla="*/ 259 h 259"/>
                <a:gd name="T6" fmla="*/ 333 w 333"/>
                <a:gd name="T7" fmla="*/ 0 h 259"/>
              </a:gdLst>
              <a:ahLst/>
              <a:cxnLst>
                <a:cxn ang="0">
                  <a:pos x="T0" y="T1"/>
                </a:cxn>
                <a:cxn ang="0">
                  <a:pos x="T2" y="T3"/>
                </a:cxn>
                <a:cxn ang="0">
                  <a:pos x="T4" y="T5"/>
                </a:cxn>
                <a:cxn ang="0">
                  <a:pos x="T6" y="T7"/>
                </a:cxn>
              </a:cxnLst>
              <a:rect l="0" t="0" r="r" b="b"/>
              <a:pathLst>
                <a:path w="333" h="259">
                  <a:moveTo>
                    <a:pt x="333" y="0"/>
                  </a:moveTo>
                  <a:lnTo>
                    <a:pt x="0" y="0"/>
                  </a:lnTo>
                  <a:lnTo>
                    <a:pt x="333" y="259"/>
                  </a:lnTo>
                  <a:lnTo>
                    <a:pt x="333" y="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73" name="Freeform 47"/>
            <p:cNvSpPr>
              <a:spLocks/>
            </p:cNvSpPr>
            <p:nvPr/>
          </p:nvSpPr>
          <p:spPr bwMode="auto">
            <a:xfrm>
              <a:off x="20916900" y="-2376488"/>
              <a:ext cx="528638" cy="411163"/>
            </a:xfrm>
            <a:custGeom>
              <a:avLst/>
              <a:gdLst>
                <a:gd name="T0" fmla="*/ 333 w 333"/>
                <a:gd name="T1" fmla="*/ 0 h 259"/>
                <a:gd name="T2" fmla="*/ 0 w 333"/>
                <a:gd name="T3" fmla="*/ 0 h 259"/>
                <a:gd name="T4" fmla="*/ 333 w 333"/>
                <a:gd name="T5" fmla="*/ 259 h 259"/>
                <a:gd name="T6" fmla="*/ 333 w 333"/>
                <a:gd name="T7" fmla="*/ 0 h 259"/>
              </a:gdLst>
              <a:ahLst/>
              <a:cxnLst>
                <a:cxn ang="0">
                  <a:pos x="T0" y="T1"/>
                </a:cxn>
                <a:cxn ang="0">
                  <a:pos x="T2" y="T3"/>
                </a:cxn>
                <a:cxn ang="0">
                  <a:pos x="T4" y="T5"/>
                </a:cxn>
                <a:cxn ang="0">
                  <a:pos x="T6" y="T7"/>
                </a:cxn>
              </a:cxnLst>
              <a:rect l="0" t="0" r="r" b="b"/>
              <a:pathLst>
                <a:path w="333" h="259">
                  <a:moveTo>
                    <a:pt x="333" y="0"/>
                  </a:moveTo>
                  <a:lnTo>
                    <a:pt x="0" y="0"/>
                  </a:lnTo>
                  <a:lnTo>
                    <a:pt x="333" y="259"/>
                  </a:lnTo>
                  <a:lnTo>
                    <a:pt x="3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74" name="Freeform 48"/>
            <p:cNvSpPr>
              <a:spLocks/>
            </p:cNvSpPr>
            <p:nvPr/>
          </p:nvSpPr>
          <p:spPr bwMode="auto">
            <a:xfrm>
              <a:off x="20916900" y="-2849563"/>
              <a:ext cx="528638" cy="473075"/>
            </a:xfrm>
            <a:custGeom>
              <a:avLst/>
              <a:gdLst>
                <a:gd name="T0" fmla="*/ 0 w 333"/>
                <a:gd name="T1" fmla="*/ 0 h 298"/>
                <a:gd name="T2" fmla="*/ 0 w 333"/>
                <a:gd name="T3" fmla="*/ 298 h 298"/>
                <a:gd name="T4" fmla="*/ 333 w 333"/>
                <a:gd name="T5" fmla="*/ 298 h 298"/>
                <a:gd name="T6" fmla="*/ 0 w 333"/>
                <a:gd name="T7" fmla="*/ 0 h 298"/>
              </a:gdLst>
              <a:ahLst/>
              <a:cxnLst>
                <a:cxn ang="0">
                  <a:pos x="T0" y="T1"/>
                </a:cxn>
                <a:cxn ang="0">
                  <a:pos x="T2" y="T3"/>
                </a:cxn>
                <a:cxn ang="0">
                  <a:pos x="T4" y="T5"/>
                </a:cxn>
                <a:cxn ang="0">
                  <a:pos x="T6" y="T7"/>
                </a:cxn>
              </a:cxnLst>
              <a:rect l="0" t="0" r="r" b="b"/>
              <a:pathLst>
                <a:path w="333" h="298">
                  <a:moveTo>
                    <a:pt x="0" y="0"/>
                  </a:moveTo>
                  <a:lnTo>
                    <a:pt x="0" y="298"/>
                  </a:lnTo>
                  <a:lnTo>
                    <a:pt x="333" y="298"/>
                  </a:lnTo>
                  <a:lnTo>
                    <a:pt x="0" y="0"/>
                  </a:lnTo>
                  <a:close/>
                </a:path>
              </a:pathLst>
            </a:custGeom>
            <a:solidFill>
              <a:srgbClr val="DC63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75" name="Freeform 49"/>
            <p:cNvSpPr>
              <a:spLocks/>
            </p:cNvSpPr>
            <p:nvPr/>
          </p:nvSpPr>
          <p:spPr bwMode="auto">
            <a:xfrm>
              <a:off x="20916900" y="-2849563"/>
              <a:ext cx="528638" cy="473075"/>
            </a:xfrm>
            <a:custGeom>
              <a:avLst/>
              <a:gdLst>
                <a:gd name="T0" fmla="*/ 0 w 333"/>
                <a:gd name="T1" fmla="*/ 0 h 298"/>
                <a:gd name="T2" fmla="*/ 0 w 333"/>
                <a:gd name="T3" fmla="*/ 298 h 298"/>
                <a:gd name="T4" fmla="*/ 333 w 333"/>
                <a:gd name="T5" fmla="*/ 298 h 298"/>
                <a:gd name="T6" fmla="*/ 0 w 333"/>
                <a:gd name="T7" fmla="*/ 0 h 298"/>
              </a:gdLst>
              <a:ahLst/>
              <a:cxnLst>
                <a:cxn ang="0">
                  <a:pos x="T0" y="T1"/>
                </a:cxn>
                <a:cxn ang="0">
                  <a:pos x="T2" y="T3"/>
                </a:cxn>
                <a:cxn ang="0">
                  <a:pos x="T4" y="T5"/>
                </a:cxn>
                <a:cxn ang="0">
                  <a:pos x="T6" y="T7"/>
                </a:cxn>
              </a:cxnLst>
              <a:rect l="0" t="0" r="r" b="b"/>
              <a:pathLst>
                <a:path w="333" h="298">
                  <a:moveTo>
                    <a:pt x="0" y="0"/>
                  </a:moveTo>
                  <a:lnTo>
                    <a:pt x="0" y="298"/>
                  </a:lnTo>
                  <a:lnTo>
                    <a:pt x="333" y="298"/>
                  </a:lnTo>
                  <a:lnTo>
                    <a:pt x="0" y="0"/>
                  </a:lnTo>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76" name="Freeform 50"/>
            <p:cNvSpPr>
              <a:spLocks noEditPoints="1"/>
            </p:cNvSpPr>
            <p:nvPr/>
          </p:nvSpPr>
          <p:spPr bwMode="auto">
            <a:xfrm>
              <a:off x="20223163" y="-2700338"/>
              <a:ext cx="120650" cy="169863"/>
            </a:xfrm>
            <a:custGeom>
              <a:avLst/>
              <a:gdLst>
                <a:gd name="T0" fmla="*/ 0 w 32"/>
                <a:gd name="T1" fmla="*/ 0 h 45"/>
                <a:gd name="T2" fmla="*/ 14 w 32"/>
                <a:gd name="T3" fmla="*/ 0 h 45"/>
                <a:gd name="T4" fmla="*/ 27 w 32"/>
                <a:gd name="T5" fmla="*/ 3 h 45"/>
                <a:gd name="T6" fmla="*/ 32 w 32"/>
                <a:gd name="T7" fmla="*/ 14 h 45"/>
                <a:gd name="T8" fmla="*/ 28 w 32"/>
                <a:gd name="T9" fmla="*/ 24 h 45"/>
                <a:gd name="T10" fmla="*/ 13 w 32"/>
                <a:gd name="T11" fmla="*/ 29 h 45"/>
                <a:gd name="T12" fmla="*/ 10 w 32"/>
                <a:gd name="T13" fmla="*/ 29 h 45"/>
                <a:gd name="T14" fmla="*/ 10 w 32"/>
                <a:gd name="T15" fmla="*/ 45 h 45"/>
                <a:gd name="T16" fmla="*/ 0 w 32"/>
                <a:gd name="T17" fmla="*/ 45 h 45"/>
                <a:gd name="T18" fmla="*/ 0 w 32"/>
                <a:gd name="T19" fmla="*/ 0 h 45"/>
                <a:gd name="T20" fmla="*/ 10 w 32"/>
                <a:gd name="T21" fmla="*/ 21 h 45"/>
                <a:gd name="T22" fmla="*/ 13 w 32"/>
                <a:gd name="T23" fmla="*/ 21 h 45"/>
                <a:gd name="T24" fmla="*/ 22 w 32"/>
                <a:gd name="T25" fmla="*/ 14 h 45"/>
                <a:gd name="T26" fmla="*/ 14 w 32"/>
                <a:gd name="T27" fmla="*/ 7 h 45"/>
                <a:gd name="T28" fmla="*/ 10 w 32"/>
                <a:gd name="T29" fmla="*/ 8 h 45"/>
                <a:gd name="T30" fmla="*/ 10 w 32"/>
                <a:gd name="T31"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45">
                  <a:moveTo>
                    <a:pt x="0" y="0"/>
                  </a:moveTo>
                  <a:cubicBezTo>
                    <a:pt x="3" y="0"/>
                    <a:pt x="7" y="0"/>
                    <a:pt x="14" y="0"/>
                  </a:cubicBezTo>
                  <a:cubicBezTo>
                    <a:pt x="20" y="0"/>
                    <a:pt x="24" y="1"/>
                    <a:pt x="27" y="3"/>
                  </a:cubicBezTo>
                  <a:cubicBezTo>
                    <a:pt x="30" y="5"/>
                    <a:pt x="32" y="9"/>
                    <a:pt x="32" y="14"/>
                  </a:cubicBezTo>
                  <a:cubicBezTo>
                    <a:pt x="32" y="18"/>
                    <a:pt x="31" y="22"/>
                    <a:pt x="28" y="24"/>
                  </a:cubicBezTo>
                  <a:cubicBezTo>
                    <a:pt x="25" y="28"/>
                    <a:pt x="19" y="29"/>
                    <a:pt x="13" y="29"/>
                  </a:cubicBezTo>
                  <a:cubicBezTo>
                    <a:pt x="12" y="29"/>
                    <a:pt x="11" y="29"/>
                    <a:pt x="10" y="29"/>
                  </a:cubicBezTo>
                  <a:cubicBezTo>
                    <a:pt x="10" y="45"/>
                    <a:pt x="10" y="45"/>
                    <a:pt x="10" y="45"/>
                  </a:cubicBezTo>
                  <a:cubicBezTo>
                    <a:pt x="0" y="45"/>
                    <a:pt x="0" y="45"/>
                    <a:pt x="0" y="45"/>
                  </a:cubicBezTo>
                  <a:lnTo>
                    <a:pt x="0" y="0"/>
                  </a:lnTo>
                  <a:close/>
                  <a:moveTo>
                    <a:pt x="10" y="21"/>
                  </a:moveTo>
                  <a:cubicBezTo>
                    <a:pt x="11" y="21"/>
                    <a:pt x="12" y="21"/>
                    <a:pt x="13" y="21"/>
                  </a:cubicBezTo>
                  <a:cubicBezTo>
                    <a:pt x="19" y="21"/>
                    <a:pt x="22" y="19"/>
                    <a:pt x="22" y="14"/>
                  </a:cubicBezTo>
                  <a:cubicBezTo>
                    <a:pt x="22" y="10"/>
                    <a:pt x="19" y="7"/>
                    <a:pt x="14" y="7"/>
                  </a:cubicBezTo>
                  <a:cubicBezTo>
                    <a:pt x="12" y="7"/>
                    <a:pt x="11" y="7"/>
                    <a:pt x="10" y="8"/>
                  </a:cubicBezTo>
                  <a:lnTo>
                    <a:pt x="1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77" name="Freeform 51"/>
            <p:cNvSpPr>
              <a:spLocks noEditPoints="1"/>
            </p:cNvSpPr>
            <p:nvPr/>
          </p:nvSpPr>
          <p:spPr bwMode="auto">
            <a:xfrm>
              <a:off x="20369213" y="-2700338"/>
              <a:ext cx="150813" cy="173038"/>
            </a:xfrm>
            <a:custGeom>
              <a:avLst/>
              <a:gdLst>
                <a:gd name="T0" fmla="*/ 0 w 40"/>
                <a:gd name="T1" fmla="*/ 0 h 46"/>
                <a:gd name="T2" fmla="*/ 14 w 40"/>
                <a:gd name="T3" fmla="*/ 0 h 46"/>
                <a:gd name="T4" fmla="*/ 32 w 40"/>
                <a:gd name="T5" fmla="*/ 4 h 46"/>
                <a:gd name="T6" fmla="*/ 40 w 40"/>
                <a:gd name="T7" fmla="*/ 21 h 46"/>
                <a:gd name="T8" fmla="*/ 32 w 40"/>
                <a:gd name="T9" fmla="*/ 40 h 46"/>
                <a:gd name="T10" fmla="*/ 11 w 40"/>
                <a:gd name="T11" fmla="*/ 46 h 46"/>
                <a:gd name="T12" fmla="*/ 0 w 40"/>
                <a:gd name="T13" fmla="*/ 45 h 46"/>
                <a:gd name="T14" fmla="*/ 0 w 40"/>
                <a:gd name="T15" fmla="*/ 0 h 46"/>
                <a:gd name="T16" fmla="*/ 10 w 40"/>
                <a:gd name="T17" fmla="*/ 37 h 46"/>
                <a:gd name="T18" fmla="*/ 14 w 40"/>
                <a:gd name="T19" fmla="*/ 38 h 46"/>
                <a:gd name="T20" fmla="*/ 29 w 40"/>
                <a:gd name="T21" fmla="*/ 22 h 46"/>
                <a:gd name="T22" fmla="*/ 15 w 40"/>
                <a:gd name="T23" fmla="*/ 7 h 46"/>
                <a:gd name="T24" fmla="*/ 10 w 40"/>
                <a:gd name="T25" fmla="*/ 8 h 46"/>
                <a:gd name="T26" fmla="*/ 10 w 40"/>
                <a:gd name="T27" fmla="*/ 3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6">
                  <a:moveTo>
                    <a:pt x="0" y="0"/>
                  </a:moveTo>
                  <a:cubicBezTo>
                    <a:pt x="3" y="0"/>
                    <a:pt x="8" y="0"/>
                    <a:pt x="14" y="0"/>
                  </a:cubicBezTo>
                  <a:cubicBezTo>
                    <a:pt x="22" y="0"/>
                    <a:pt x="28" y="1"/>
                    <a:pt x="32" y="4"/>
                  </a:cubicBezTo>
                  <a:cubicBezTo>
                    <a:pt x="37" y="8"/>
                    <a:pt x="40" y="13"/>
                    <a:pt x="40" y="21"/>
                  </a:cubicBezTo>
                  <a:cubicBezTo>
                    <a:pt x="40" y="30"/>
                    <a:pt x="37" y="36"/>
                    <a:pt x="32" y="40"/>
                  </a:cubicBezTo>
                  <a:cubicBezTo>
                    <a:pt x="27" y="44"/>
                    <a:pt x="20" y="46"/>
                    <a:pt x="11" y="46"/>
                  </a:cubicBezTo>
                  <a:cubicBezTo>
                    <a:pt x="6" y="46"/>
                    <a:pt x="2" y="45"/>
                    <a:pt x="0" y="45"/>
                  </a:cubicBezTo>
                  <a:lnTo>
                    <a:pt x="0" y="0"/>
                  </a:lnTo>
                  <a:close/>
                  <a:moveTo>
                    <a:pt x="10" y="37"/>
                  </a:moveTo>
                  <a:cubicBezTo>
                    <a:pt x="11" y="38"/>
                    <a:pt x="12" y="38"/>
                    <a:pt x="14" y="38"/>
                  </a:cubicBezTo>
                  <a:cubicBezTo>
                    <a:pt x="23" y="38"/>
                    <a:pt x="29" y="33"/>
                    <a:pt x="29" y="22"/>
                  </a:cubicBezTo>
                  <a:cubicBezTo>
                    <a:pt x="29" y="12"/>
                    <a:pt x="23" y="7"/>
                    <a:pt x="15" y="7"/>
                  </a:cubicBezTo>
                  <a:cubicBezTo>
                    <a:pt x="12" y="7"/>
                    <a:pt x="11" y="8"/>
                    <a:pt x="10" y="8"/>
                  </a:cubicBezTo>
                  <a:lnTo>
                    <a:pt x="1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78" name="Freeform 52"/>
            <p:cNvSpPr>
              <a:spLocks/>
            </p:cNvSpPr>
            <p:nvPr/>
          </p:nvSpPr>
          <p:spPr bwMode="auto">
            <a:xfrm>
              <a:off x="20542250" y="-2700338"/>
              <a:ext cx="104775" cy="169863"/>
            </a:xfrm>
            <a:custGeom>
              <a:avLst/>
              <a:gdLst>
                <a:gd name="T0" fmla="*/ 0 w 66"/>
                <a:gd name="T1" fmla="*/ 0 h 107"/>
                <a:gd name="T2" fmla="*/ 66 w 66"/>
                <a:gd name="T3" fmla="*/ 0 h 107"/>
                <a:gd name="T4" fmla="*/ 66 w 66"/>
                <a:gd name="T5" fmla="*/ 19 h 107"/>
                <a:gd name="T6" fmla="*/ 26 w 66"/>
                <a:gd name="T7" fmla="*/ 19 h 107"/>
                <a:gd name="T8" fmla="*/ 26 w 66"/>
                <a:gd name="T9" fmla="*/ 45 h 107"/>
                <a:gd name="T10" fmla="*/ 64 w 66"/>
                <a:gd name="T11" fmla="*/ 45 h 107"/>
                <a:gd name="T12" fmla="*/ 64 w 66"/>
                <a:gd name="T13" fmla="*/ 64 h 107"/>
                <a:gd name="T14" fmla="*/ 26 w 66"/>
                <a:gd name="T15" fmla="*/ 64 h 107"/>
                <a:gd name="T16" fmla="*/ 26 w 66"/>
                <a:gd name="T17" fmla="*/ 107 h 107"/>
                <a:gd name="T18" fmla="*/ 0 w 66"/>
                <a:gd name="T19" fmla="*/ 107 h 107"/>
                <a:gd name="T20" fmla="*/ 0 w 66"/>
                <a:gd name="T2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7">
                  <a:moveTo>
                    <a:pt x="0" y="0"/>
                  </a:moveTo>
                  <a:lnTo>
                    <a:pt x="66" y="0"/>
                  </a:lnTo>
                  <a:lnTo>
                    <a:pt x="66" y="19"/>
                  </a:lnTo>
                  <a:lnTo>
                    <a:pt x="26" y="19"/>
                  </a:lnTo>
                  <a:lnTo>
                    <a:pt x="26" y="45"/>
                  </a:lnTo>
                  <a:lnTo>
                    <a:pt x="64" y="45"/>
                  </a:lnTo>
                  <a:lnTo>
                    <a:pt x="64" y="64"/>
                  </a:lnTo>
                  <a:lnTo>
                    <a:pt x="26" y="64"/>
                  </a:lnTo>
                  <a:lnTo>
                    <a:pt x="26" y="107"/>
                  </a:lnTo>
                  <a:lnTo>
                    <a:pt x="0" y="10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79" name="Rectangle 53"/>
            <p:cNvSpPr>
              <a:spLocks noChangeArrowheads="1"/>
            </p:cNvSpPr>
            <p:nvPr/>
          </p:nvSpPr>
          <p:spPr bwMode="auto">
            <a:xfrm>
              <a:off x="20272375" y="-2117725"/>
              <a:ext cx="974725" cy="44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80" name="Rectangle 54"/>
            <p:cNvSpPr>
              <a:spLocks noChangeArrowheads="1"/>
            </p:cNvSpPr>
            <p:nvPr/>
          </p:nvSpPr>
          <p:spPr bwMode="auto">
            <a:xfrm>
              <a:off x="20272375" y="-1935163"/>
              <a:ext cx="974725" cy="46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81" name="Rectangle 55"/>
            <p:cNvSpPr>
              <a:spLocks noChangeArrowheads="1"/>
            </p:cNvSpPr>
            <p:nvPr/>
          </p:nvSpPr>
          <p:spPr bwMode="auto">
            <a:xfrm>
              <a:off x="20721638" y="-1751013"/>
              <a:ext cx="525463" cy="44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82" name="Rectangle 56"/>
            <p:cNvSpPr>
              <a:spLocks noChangeArrowheads="1"/>
            </p:cNvSpPr>
            <p:nvPr/>
          </p:nvSpPr>
          <p:spPr bwMode="auto">
            <a:xfrm>
              <a:off x="20721638" y="-1566863"/>
              <a:ext cx="525463" cy="44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83" name="Rectangle 57"/>
            <p:cNvSpPr>
              <a:spLocks noChangeArrowheads="1"/>
            </p:cNvSpPr>
            <p:nvPr/>
          </p:nvSpPr>
          <p:spPr bwMode="auto">
            <a:xfrm>
              <a:off x="20272375" y="-1751013"/>
              <a:ext cx="374650" cy="412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84" name="Rectangle 58"/>
            <p:cNvSpPr>
              <a:spLocks noChangeArrowheads="1"/>
            </p:cNvSpPr>
            <p:nvPr/>
          </p:nvSpPr>
          <p:spPr bwMode="auto">
            <a:xfrm>
              <a:off x="20721638" y="-1384300"/>
              <a:ext cx="525463" cy="46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grpSp>
      <p:grpSp>
        <p:nvGrpSpPr>
          <p:cNvPr id="711" name="Group 710"/>
          <p:cNvGrpSpPr/>
          <p:nvPr/>
        </p:nvGrpSpPr>
        <p:grpSpPr>
          <a:xfrm>
            <a:off x="8241861" y="1841621"/>
            <a:ext cx="375364" cy="470397"/>
            <a:chOff x="12982575" y="-2849563"/>
            <a:chExt cx="1373188" cy="1720850"/>
          </a:xfrm>
        </p:grpSpPr>
        <p:sp>
          <p:nvSpPr>
            <p:cNvPr id="712" name="Freeform 59"/>
            <p:cNvSpPr>
              <a:spLocks/>
            </p:cNvSpPr>
            <p:nvPr/>
          </p:nvSpPr>
          <p:spPr bwMode="auto">
            <a:xfrm>
              <a:off x="12982575" y="-2849563"/>
              <a:ext cx="1373188" cy="1720850"/>
            </a:xfrm>
            <a:custGeom>
              <a:avLst/>
              <a:gdLst>
                <a:gd name="T0" fmla="*/ 225 w 366"/>
                <a:gd name="T1" fmla="*/ 0 h 459"/>
                <a:gd name="T2" fmla="*/ 31 w 366"/>
                <a:gd name="T3" fmla="*/ 0 h 459"/>
                <a:gd name="T4" fmla="*/ 0 w 366"/>
                <a:gd name="T5" fmla="*/ 31 h 459"/>
                <a:gd name="T6" fmla="*/ 0 w 366"/>
                <a:gd name="T7" fmla="*/ 428 h 459"/>
                <a:gd name="T8" fmla="*/ 31 w 366"/>
                <a:gd name="T9" fmla="*/ 459 h 459"/>
                <a:gd name="T10" fmla="*/ 335 w 366"/>
                <a:gd name="T11" fmla="*/ 459 h 459"/>
                <a:gd name="T12" fmla="*/ 366 w 366"/>
                <a:gd name="T13" fmla="*/ 428 h 459"/>
                <a:gd name="T14" fmla="*/ 366 w 366"/>
                <a:gd name="T15" fmla="*/ 126 h 459"/>
                <a:gd name="T16" fmla="*/ 225 w 366"/>
                <a:gd name="T17"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459">
                  <a:moveTo>
                    <a:pt x="225" y="0"/>
                  </a:moveTo>
                  <a:cubicBezTo>
                    <a:pt x="31" y="0"/>
                    <a:pt x="31" y="0"/>
                    <a:pt x="31" y="0"/>
                  </a:cubicBezTo>
                  <a:cubicBezTo>
                    <a:pt x="14" y="0"/>
                    <a:pt x="0" y="14"/>
                    <a:pt x="0" y="31"/>
                  </a:cubicBezTo>
                  <a:cubicBezTo>
                    <a:pt x="0" y="428"/>
                    <a:pt x="0" y="428"/>
                    <a:pt x="0" y="428"/>
                  </a:cubicBezTo>
                  <a:cubicBezTo>
                    <a:pt x="0" y="445"/>
                    <a:pt x="14" y="459"/>
                    <a:pt x="31" y="459"/>
                  </a:cubicBezTo>
                  <a:cubicBezTo>
                    <a:pt x="335" y="459"/>
                    <a:pt x="335" y="459"/>
                    <a:pt x="335" y="459"/>
                  </a:cubicBezTo>
                  <a:cubicBezTo>
                    <a:pt x="352" y="459"/>
                    <a:pt x="366" y="445"/>
                    <a:pt x="366" y="428"/>
                  </a:cubicBezTo>
                  <a:cubicBezTo>
                    <a:pt x="366" y="126"/>
                    <a:pt x="366" y="126"/>
                    <a:pt x="366" y="126"/>
                  </a:cubicBezTo>
                  <a:cubicBezTo>
                    <a:pt x="225" y="0"/>
                    <a:pt x="225" y="0"/>
                    <a:pt x="225" y="0"/>
                  </a:cubicBezTo>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13" name="Freeform 60"/>
            <p:cNvSpPr>
              <a:spLocks/>
            </p:cNvSpPr>
            <p:nvPr/>
          </p:nvSpPr>
          <p:spPr bwMode="auto">
            <a:xfrm>
              <a:off x="13827125" y="-2376488"/>
              <a:ext cx="528638" cy="411163"/>
            </a:xfrm>
            <a:custGeom>
              <a:avLst/>
              <a:gdLst>
                <a:gd name="T0" fmla="*/ 333 w 333"/>
                <a:gd name="T1" fmla="*/ 0 h 259"/>
                <a:gd name="T2" fmla="*/ 0 w 333"/>
                <a:gd name="T3" fmla="*/ 0 h 259"/>
                <a:gd name="T4" fmla="*/ 333 w 333"/>
                <a:gd name="T5" fmla="*/ 259 h 259"/>
                <a:gd name="T6" fmla="*/ 333 w 333"/>
                <a:gd name="T7" fmla="*/ 0 h 259"/>
              </a:gdLst>
              <a:ahLst/>
              <a:cxnLst>
                <a:cxn ang="0">
                  <a:pos x="T0" y="T1"/>
                </a:cxn>
                <a:cxn ang="0">
                  <a:pos x="T2" y="T3"/>
                </a:cxn>
                <a:cxn ang="0">
                  <a:pos x="T4" y="T5"/>
                </a:cxn>
                <a:cxn ang="0">
                  <a:pos x="T6" y="T7"/>
                </a:cxn>
              </a:cxnLst>
              <a:rect l="0" t="0" r="r" b="b"/>
              <a:pathLst>
                <a:path w="333" h="259">
                  <a:moveTo>
                    <a:pt x="333" y="0"/>
                  </a:moveTo>
                  <a:lnTo>
                    <a:pt x="0" y="0"/>
                  </a:lnTo>
                  <a:lnTo>
                    <a:pt x="333" y="259"/>
                  </a:lnTo>
                  <a:lnTo>
                    <a:pt x="333" y="0"/>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14" name="Freeform 61"/>
            <p:cNvSpPr>
              <a:spLocks/>
            </p:cNvSpPr>
            <p:nvPr/>
          </p:nvSpPr>
          <p:spPr bwMode="auto">
            <a:xfrm>
              <a:off x="13827125" y="-2376488"/>
              <a:ext cx="528638" cy="411163"/>
            </a:xfrm>
            <a:custGeom>
              <a:avLst/>
              <a:gdLst>
                <a:gd name="T0" fmla="*/ 333 w 333"/>
                <a:gd name="T1" fmla="*/ 0 h 259"/>
                <a:gd name="T2" fmla="*/ 0 w 333"/>
                <a:gd name="T3" fmla="*/ 0 h 259"/>
                <a:gd name="T4" fmla="*/ 333 w 333"/>
                <a:gd name="T5" fmla="*/ 259 h 259"/>
                <a:gd name="T6" fmla="*/ 333 w 333"/>
                <a:gd name="T7" fmla="*/ 0 h 259"/>
              </a:gdLst>
              <a:ahLst/>
              <a:cxnLst>
                <a:cxn ang="0">
                  <a:pos x="T0" y="T1"/>
                </a:cxn>
                <a:cxn ang="0">
                  <a:pos x="T2" y="T3"/>
                </a:cxn>
                <a:cxn ang="0">
                  <a:pos x="T4" y="T5"/>
                </a:cxn>
                <a:cxn ang="0">
                  <a:pos x="T6" y="T7"/>
                </a:cxn>
              </a:cxnLst>
              <a:rect l="0" t="0" r="r" b="b"/>
              <a:pathLst>
                <a:path w="333" h="259">
                  <a:moveTo>
                    <a:pt x="333" y="0"/>
                  </a:moveTo>
                  <a:lnTo>
                    <a:pt x="0" y="0"/>
                  </a:lnTo>
                  <a:lnTo>
                    <a:pt x="333" y="259"/>
                  </a:lnTo>
                  <a:lnTo>
                    <a:pt x="3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15" name="Freeform 62"/>
            <p:cNvSpPr>
              <a:spLocks/>
            </p:cNvSpPr>
            <p:nvPr/>
          </p:nvSpPr>
          <p:spPr bwMode="auto">
            <a:xfrm>
              <a:off x="13827125" y="-2849563"/>
              <a:ext cx="528638" cy="473075"/>
            </a:xfrm>
            <a:custGeom>
              <a:avLst/>
              <a:gdLst>
                <a:gd name="T0" fmla="*/ 0 w 333"/>
                <a:gd name="T1" fmla="*/ 0 h 298"/>
                <a:gd name="T2" fmla="*/ 0 w 333"/>
                <a:gd name="T3" fmla="*/ 298 h 298"/>
                <a:gd name="T4" fmla="*/ 333 w 333"/>
                <a:gd name="T5" fmla="*/ 298 h 298"/>
                <a:gd name="T6" fmla="*/ 0 w 333"/>
                <a:gd name="T7" fmla="*/ 0 h 298"/>
              </a:gdLst>
              <a:ahLst/>
              <a:cxnLst>
                <a:cxn ang="0">
                  <a:pos x="T0" y="T1"/>
                </a:cxn>
                <a:cxn ang="0">
                  <a:pos x="T2" y="T3"/>
                </a:cxn>
                <a:cxn ang="0">
                  <a:pos x="T4" y="T5"/>
                </a:cxn>
                <a:cxn ang="0">
                  <a:pos x="T6" y="T7"/>
                </a:cxn>
              </a:cxnLst>
              <a:rect l="0" t="0" r="r" b="b"/>
              <a:pathLst>
                <a:path w="333" h="298">
                  <a:moveTo>
                    <a:pt x="0" y="0"/>
                  </a:moveTo>
                  <a:lnTo>
                    <a:pt x="0" y="298"/>
                  </a:lnTo>
                  <a:lnTo>
                    <a:pt x="333" y="298"/>
                  </a:ln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16" name="Freeform 63"/>
            <p:cNvSpPr>
              <a:spLocks/>
            </p:cNvSpPr>
            <p:nvPr/>
          </p:nvSpPr>
          <p:spPr bwMode="auto">
            <a:xfrm>
              <a:off x="13827125" y="-2849563"/>
              <a:ext cx="528638" cy="473075"/>
            </a:xfrm>
            <a:custGeom>
              <a:avLst/>
              <a:gdLst>
                <a:gd name="T0" fmla="*/ 0 w 333"/>
                <a:gd name="T1" fmla="*/ 0 h 298"/>
                <a:gd name="T2" fmla="*/ 0 w 333"/>
                <a:gd name="T3" fmla="*/ 298 h 298"/>
                <a:gd name="T4" fmla="*/ 333 w 333"/>
                <a:gd name="T5" fmla="*/ 298 h 298"/>
                <a:gd name="T6" fmla="*/ 0 w 333"/>
                <a:gd name="T7" fmla="*/ 0 h 298"/>
              </a:gdLst>
              <a:ahLst/>
              <a:cxnLst>
                <a:cxn ang="0">
                  <a:pos x="T0" y="T1"/>
                </a:cxn>
                <a:cxn ang="0">
                  <a:pos x="T2" y="T3"/>
                </a:cxn>
                <a:cxn ang="0">
                  <a:pos x="T4" y="T5"/>
                </a:cxn>
                <a:cxn ang="0">
                  <a:pos x="T6" y="T7"/>
                </a:cxn>
              </a:cxnLst>
              <a:rect l="0" t="0" r="r" b="b"/>
              <a:pathLst>
                <a:path w="333" h="298">
                  <a:moveTo>
                    <a:pt x="0" y="0"/>
                  </a:moveTo>
                  <a:lnTo>
                    <a:pt x="0" y="298"/>
                  </a:lnTo>
                  <a:lnTo>
                    <a:pt x="333" y="29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17" name="Freeform 64"/>
            <p:cNvSpPr>
              <a:spLocks/>
            </p:cNvSpPr>
            <p:nvPr/>
          </p:nvSpPr>
          <p:spPr bwMode="auto">
            <a:xfrm>
              <a:off x="13122275" y="-2700338"/>
              <a:ext cx="127000" cy="169863"/>
            </a:xfrm>
            <a:custGeom>
              <a:avLst/>
              <a:gdLst>
                <a:gd name="T0" fmla="*/ 28 w 80"/>
                <a:gd name="T1" fmla="*/ 19 h 107"/>
                <a:gd name="T2" fmla="*/ 0 w 80"/>
                <a:gd name="T3" fmla="*/ 19 h 107"/>
                <a:gd name="T4" fmla="*/ 0 w 80"/>
                <a:gd name="T5" fmla="*/ 0 h 107"/>
                <a:gd name="T6" fmla="*/ 80 w 80"/>
                <a:gd name="T7" fmla="*/ 0 h 107"/>
                <a:gd name="T8" fmla="*/ 80 w 80"/>
                <a:gd name="T9" fmla="*/ 19 h 107"/>
                <a:gd name="T10" fmla="*/ 51 w 80"/>
                <a:gd name="T11" fmla="*/ 19 h 107"/>
                <a:gd name="T12" fmla="*/ 51 w 80"/>
                <a:gd name="T13" fmla="*/ 107 h 107"/>
                <a:gd name="T14" fmla="*/ 28 w 80"/>
                <a:gd name="T15" fmla="*/ 107 h 107"/>
                <a:gd name="T16" fmla="*/ 28 w 80"/>
                <a:gd name="T17" fmla="*/ 1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07">
                  <a:moveTo>
                    <a:pt x="28" y="19"/>
                  </a:moveTo>
                  <a:lnTo>
                    <a:pt x="0" y="19"/>
                  </a:lnTo>
                  <a:lnTo>
                    <a:pt x="0" y="0"/>
                  </a:lnTo>
                  <a:lnTo>
                    <a:pt x="80" y="0"/>
                  </a:lnTo>
                  <a:lnTo>
                    <a:pt x="80" y="19"/>
                  </a:lnTo>
                  <a:lnTo>
                    <a:pt x="51" y="19"/>
                  </a:lnTo>
                  <a:lnTo>
                    <a:pt x="51" y="107"/>
                  </a:lnTo>
                  <a:lnTo>
                    <a:pt x="28" y="107"/>
                  </a:lnTo>
                  <a:lnTo>
                    <a:pt x="28"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18" name="Freeform 65"/>
            <p:cNvSpPr>
              <a:spLocks/>
            </p:cNvSpPr>
            <p:nvPr/>
          </p:nvSpPr>
          <p:spPr bwMode="auto">
            <a:xfrm>
              <a:off x="13263563" y="-2700338"/>
              <a:ext cx="146050" cy="169863"/>
            </a:xfrm>
            <a:custGeom>
              <a:avLst/>
              <a:gdLst>
                <a:gd name="T0" fmla="*/ 27 w 39"/>
                <a:gd name="T1" fmla="*/ 45 h 45"/>
                <a:gd name="T2" fmla="*/ 23 w 39"/>
                <a:gd name="T3" fmla="*/ 37 h 45"/>
                <a:gd name="T4" fmla="*/ 19 w 39"/>
                <a:gd name="T5" fmla="*/ 29 h 45"/>
                <a:gd name="T6" fmla="*/ 19 w 39"/>
                <a:gd name="T7" fmla="*/ 29 h 45"/>
                <a:gd name="T8" fmla="*/ 15 w 39"/>
                <a:gd name="T9" fmla="*/ 37 h 45"/>
                <a:gd name="T10" fmla="*/ 11 w 39"/>
                <a:gd name="T11" fmla="*/ 45 h 45"/>
                <a:gd name="T12" fmla="*/ 0 w 39"/>
                <a:gd name="T13" fmla="*/ 45 h 45"/>
                <a:gd name="T14" fmla="*/ 13 w 39"/>
                <a:gd name="T15" fmla="*/ 22 h 45"/>
                <a:gd name="T16" fmla="*/ 0 w 39"/>
                <a:gd name="T17" fmla="*/ 0 h 45"/>
                <a:gd name="T18" fmla="*/ 12 w 39"/>
                <a:gd name="T19" fmla="*/ 0 h 45"/>
                <a:gd name="T20" fmla="*/ 16 w 39"/>
                <a:gd name="T21" fmla="*/ 8 h 45"/>
                <a:gd name="T22" fmla="*/ 19 w 39"/>
                <a:gd name="T23" fmla="*/ 16 h 45"/>
                <a:gd name="T24" fmla="*/ 20 w 39"/>
                <a:gd name="T25" fmla="*/ 16 h 45"/>
                <a:gd name="T26" fmla="*/ 23 w 39"/>
                <a:gd name="T27" fmla="*/ 8 h 45"/>
                <a:gd name="T28" fmla="*/ 26 w 39"/>
                <a:gd name="T29" fmla="*/ 0 h 45"/>
                <a:gd name="T30" fmla="*/ 38 w 39"/>
                <a:gd name="T31" fmla="*/ 0 h 45"/>
                <a:gd name="T32" fmla="*/ 25 w 39"/>
                <a:gd name="T33" fmla="*/ 22 h 45"/>
                <a:gd name="T34" fmla="*/ 39 w 39"/>
                <a:gd name="T35" fmla="*/ 45 h 45"/>
                <a:gd name="T36" fmla="*/ 27 w 39"/>
                <a:gd name="T3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5">
                  <a:moveTo>
                    <a:pt x="27" y="45"/>
                  </a:moveTo>
                  <a:cubicBezTo>
                    <a:pt x="23" y="37"/>
                    <a:pt x="23" y="37"/>
                    <a:pt x="23" y="37"/>
                  </a:cubicBezTo>
                  <a:cubicBezTo>
                    <a:pt x="21" y="34"/>
                    <a:pt x="20" y="31"/>
                    <a:pt x="19" y="29"/>
                  </a:cubicBezTo>
                  <a:cubicBezTo>
                    <a:pt x="19" y="29"/>
                    <a:pt x="19" y="29"/>
                    <a:pt x="19" y="29"/>
                  </a:cubicBezTo>
                  <a:cubicBezTo>
                    <a:pt x="18" y="31"/>
                    <a:pt x="17" y="34"/>
                    <a:pt x="15" y="37"/>
                  </a:cubicBezTo>
                  <a:cubicBezTo>
                    <a:pt x="11" y="45"/>
                    <a:pt x="11" y="45"/>
                    <a:pt x="11" y="45"/>
                  </a:cubicBezTo>
                  <a:cubicBezTo>
                    <a:pt x="0" y="45"/>
                    <a:pt x="0" y="45"/>
                    <a:pt x="0" y="45"/>
                  </a:cubicBezTo>
                  <a:cubicBezTo>
                    <a:pt x="13" y="22"/>
                    <a:pt x="13" y="22"/>
                    <a:pt x="13" y="22"/>
                  </a:cubicBezTo>
                  <a:cubicBezTo>
                    <a:pt x="0" y="0"/>
                    <a:pt x="0" y="0"/>
                    <a:pt x="0" y="0"/>
                  </a:cubicBezTo>
                  <a:cubicBezTo>
                    <a:pt x="12" y="0"/>
                    <a:pt x="12" y="0"/>
                    <a:pt x="12" y="0"/>
                  </a:cubicBezTo>
                  <a:cubicBezTo>
                    <a:pt x="16" y="8"/>
                    <a:pt x="16" y="8"/>
                    <a:pt x="16" y="8"/>
                  </a:cubicBezTo>
                  <a:cubicBezTo>
                    <a:pt x="17" y="11"/>
                    <a:pt x="18" y="13"/>
                    <a:pt x="19" y="16"/>
                  </a:cubicBezTo>
                  <a:cubicBezTo>
                    <a:pt x="20" y="16"/>
                    <a:pt x="20" y="16"/>
                    <a:pt x="20" y="16"/>
                  </a:cubicBezTo>
                  <a:cubicBezTo>
                    <a:pt x="21" y="13"/>
                    <a:pt x="21" y="11"/>
                    <a:pt x="23" y="8"/>
                  </a:cubicBezTo>
                  <a:cubicBezTo>
                    <a:pt x="26" y="0"/>
                    <a:pt x="26" y="0"/>
                    <a:pt x="26" y="0"/>
                  </a:cubicBezTo>
                  <a:cubicBezTo>
                    <a:pt x="38" y="0"/>
                    <a:pt x="38" y="0"/>
                    <a:pt x="38" y="0"/>
                  </a:cubicBezTo>
                  <a:cubicBezTo>
                    <a:pt x="25" y="22"/>
                    <a:pt x="25" y="22"/>
                    <a:pt x="25" y="22"/>
                  </a:cubicBezTo>
                  <a:cubicBezTo>
                    <a:pt x="39" y="45"/>
                    <a:pt x="39" y="45"/>
                    <a:pt x="39" y="45"/>
                  </a:cubicBezTo>
                  <a:lnTo>
                    <a:pt x="27"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19" name="Freeform 66"/>
            <p:cNvSpPr>
              <a:spLocks/>
            </p:cNvSpPr>
            <p:nvPr/>
          </p:nvSpPr>
          <p:spPr bwMode="auto">
            <a:xfrm>
              <a:off x="13417550" y="-2700338"/>
              <a:ext cx="131763" cy="169863"/>
            </a:xfrm>
            <a:custGeom>
              <a:avLst/>
              <a:gdLst>
                <a:gd name="T0" fmla="*/ 28 w 83"/>
                <a:gd name="T1" fmla="*/ 19 h 107"/>
                <a:gd name="T2" fmla="*/ 0 w 83"/>
                <a:gd name="T3" fmla="*/ 19 h 107"/>
                <a:gd name="T4" fmla="*/ 0 w 83"/>
                <a:gd name="T5" fmla="*/ 0 h 107"/>
                <a:gd name="T6" fmla="*/ 83 w 83"/>
                <a:gd name="T7" fmla="*/ 0 h 107"/>
                <a:gd name="T8" fmla="*/ 83 w 83"/>
                <a:gd name="T9" fmla="*/ 19 h 107"/>
                <a:gd name="T10" fmla="*/ 54 w 83"/>
                <a:gd name="T11" fmla="*/ 19 h 107"/>
                <a:gd name="T12" fmla="*/ 54 w 83"/>
                <a:gd name="T13" fmla="*/ 107 h 107"/>
                <a:gd name="T14" fmla="*/ 28 w 83"/>
                <a:gd name="T15" fmla="*/ 107 h 107"/>
                <a:gd name="T16" fmla="*/ 28 w 83"/>
                <a:gd name="T17" fmla="*/ 1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107">
                  <a:moveTo>
                    <a:pt x="28" y="19"/>
                  </a:moveTo>
                  <a:lnTo>
                    <a:pt x="0" y="19"/>
                  </a:lnTo>
                  <a:lnTo>
                    <a:pt x="0" y="0"/>
                  </a:lnTo>
                  <a:lnTo>
                    <a:pt x="83" y="0"/>
                  </a:lnTo>
                  <a:lnTo>
                    <a:pt x="83" y="19"/>
                  </a:lnTo>
                  <a:lnTo>
                    <a:pt x="54" y="19"/>
                  </a:lnTo>
                  <a:lnTo>
                    <a:pt x="54" y="107"/>
                  </a:lnTo>
                  <a:lnTo>
                    <a:pt x="28" y="107"/>
                  </a:lnTo>
                  <a:lnTo>
                    <a:pt x="28"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20" name="Rectangle 67"/>
            <p:cNvSpPr>
              <a:spLocks noChangeArrowheads="1"/>
            </p:cNvSpPr>
            <p:nvPr/>
          </p:nvSpPr>
          <p:spPr bwMode="auto">
            <a:xfrm>
              <a:off x="13181013" y="-2117725"/>
              <a:ext cx="974725" cy="44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21" name="Rectangle 68"/>
            <p:cNvSpPr>
              <a:spLocks noChangeArrowheads="1"/>
            </p:cNvSpPr>
            <p:nvPr/>
          </p:nvSpPr>
          <p:spPr bwMode="auto">
            <a:xfrm>
              <a:off x="13181013" y="-1935163"/>
              <a:ext cx="974725" cy="46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22" name="Rectangle 69"/>
            <p:cNvSpPr>
              <a:spLocks noChangeArrowheads="1"/>
            </p:cNvSpPr>
            <p:nvPr/>
          </p:nvSpPr>
          <p:spPr bwMode="auto">
            <a:xfrm>
              <a:off x="13181013" y="-1751013"/>
              <a:ext cx="974725" cy="44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23" name="Rectangle 70"/>
            <p:cNvSpPr>
              <a:spLocks noChangeArrowheads="1"/>
            </p:cNvSpPr>
            <p:nvPr/>
          </p:nvSpPr>
          <p:spPr bwMode="auto">
            <a:xfrm>
              <a:off x="13181013" y="-1566863"/>
              <a:ext cx="690563" cy="44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24" name="Rectangle 71"/>
            <p:cNvSpPr>
              <a:spLocks noChangeArrowheads="1"/>
            </p:cNvSpPr>
            <p:nvPr/>
          </p:nvSpPr>
          <p:spPr bwMode="auto">
            <a:xfrm>
              <a:off x="13181013" y="-1384300"/>
              <a:ext cx="690563" cy="46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25" name="Freeform 72"/>
            <p:cNvSpPr>
              <a:spLocks/>
            </p:cNvSpPr>
            <p:nvPr/>
          </p:nvSpPr>
          <p:spPr bwMode="auto">
            <a:xfrm>
              <a:off x="13946188" y="-1612900"/>
              <a:ext cx="209550" cy="269875"/>
            </a:xfrm>
            <a:custGeom>
              <a:avLst/>
              <a:gdLst>
                <a:gd name="T0" fmla="*/ 47 w 132"/>
                <a:gd name="T1" fmla="*/ 33 h 170"/>
                <a:gd name="T2" fmla="*/ 0 w 132"/>
                <a:gd name="T3" fmla="*/ 33 h 170"/>
                <a:gd name="T4" fmla="*/ 0 w 132"/>
                <a:gd name="T5" fmla="*/ 0 h 170"/>
                <a:gd name="T6" fmla="*/ 132 w 132"/>
                <a:gd name="T7" fmla="*/ 0 h 170"/>
                <a:gd name="T8" fmla="*/ 132 w 132"/>
                <a:gd name="T9" fmla="*/ 33 h 170"/>
                <a:gd name="T10" fmla="*/ 85 w 132"/>
                <a:gd name="T11" fmla="*/ 33 h 170"/>
                <a:gd name="T12" fmla="*/ 85 w 132"/>
                <a:gd name="T13" fmla="*/ 170 h 170"/>
                <a:gd name="T14" fmla="*/ 47 w 132"/>
                <a:gd name="T15" fmla="*/ 170 h 170"/>
                <a:gd name="T16" fmla="*/ 47 w 132"/>
                <a:gd name="T17" fmla="*/ 3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170">
                  <a:moveTo>
                    <a:pt x="47" y="33"/>
                  </a:moveTo>
                  <a:lnTo>
                    <a:pt x="0" y="33"/>
                  </a:lnTo>
                  <a:lnTo>
                    <a:pt x="0" y="0"/>
                  </a:lnTo>
                  <a:lnTo>
                    <a:pt x="132" y="0"/>
                  </a:lnTo>
                  <a:lnTo>
                    <a:pt x="132" y="33"/>
                  </a:lnTo>
                  <a:lnTo>
                    <a:pt x="85" y="33"/>
                  </a:lnTo>
                  <a:lnTo>
                    <a:pt x="85" y="170"/>
                  </a:lnTo>
                  <a:lnTo>
                    <a:pt x="47" y="170"/>
                  </a:lnTo>
                  <a:lnTo>
                    <a:pt x="47"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grpSp>
      <p:grpSp>
        <p:nvGrpSpPr>
          <p:cNvPr id="740" name="Group 739"/>
          <p:cNvGrpSpPr/>
          <p:nvPr/>
        </p:nvGrpSpPr>
        <p:grpSpPr>
          <a:xfrm>
            <a:off x="6930542" y="3268022"/>
            <a:ext cx="374931" cy="470397"/>
            <a:chOff x="20073938" y="3978275"/>
            <a:chExt cx="1371600" cy="1720850"/>
          </a:xfrm>
        </p:grpSpPr>
        <p:sp>
          <p:nvSpPr>
            <p:cNvPr id="741" name="Freeform 273"/>
            <p:cNvSpPr>
              <a:spLocks/>
            </p:cNvSpPr>
            <p:nvPr/>
          </p:nvSpPr>
          <p:spPr bwMode="auto">
            <a:xfrm>
              <a:off x="20073938" y="3978275"/>
              <a:ext cx="1371600" cy="1720850"/>
            </a:xfrm>
            <a:custGeom>
              <a:avLst/>
              <a:gdLst>
                <a:gd name="T0" fmla="*/ 225 w 366"/>
                <a:gd name="T1" fmla="*/ 0 h 459"/>
                <a:gd name="T2" fmla="*/ 30 w 366"/>
                <a:gd name="T3" fmla="*/ 0 h 459"/>
                <a:gd name="T4" fmla="*/ 0 w 366"/>
                <a:gd name="T5" fmla="*/ 31 h 459"/>
                <a:gd name="T6" fmla="*/ 0 w 366"/>
                <a:gd name="T7" fmla="*/ 428 h 459"/>
                <a:gd name="T8" fmla="*/ 30 w 366"/>
                <a:gd name="T9" fmla="*/ 459 h 459"/>
                <a:gd name="T10" fmla="*/ 335 w 366"/>
                <a:gd name="T11" fmla="*/ 459 h 459"/>
                <a:gd name="T12" fmla="*/ 366 w 366"/>
                <a:gd name="T13" fmla="*/ 428 h 459"/>
                <a:gd name="T14" fmla="*/ 366 w 366"/>
                <a:gd name="T15" fmla="*/ 126 h 459"/>
                <a:gd name="T16" fmla="*/ 225 w 366"/>
                <a:gd name="T17"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459">
                  <a:moveTo>
                    <a:pt x="225" y="0"/>
                  </a:moveTo>
                  <a:cubicBezTo>
                    <a:pt x="30" y="0"/>
                    <a:pt x="30" y="0"/>
                    <a:pt x="30" y="0"/>
                  </a:cubicBezTo>
                  <a:cubicBezTo>
                    <a:pt x="14" y="0"/>
                    <a:pt x="0" y="14"/>
                    <a:pt x="0" y="31"/>
                  </a:cubicBezTo>
                  <a:cubicBezTo>
                    <a:pt x="0" y="428"/>
                    <a:pt x="0" y="428"/>
                    <a:pt x="0" y="428"/>
                  </a:cubicBezTo>
                  <a:cubicBezTo>
                    <a:pt x="0" y="445"/>
                    <a:pt x="14" y="459"/>
                    <a:pt x="30" y="459"/>
                  </a:cubicBezTo>
                  <a:cubicBezTo>
                    <a:pt x="335" y="459"/>
                    <a:pt x="335" y="459"/>
                    <a:pt x="335" y="459"/>
                  </a:cubicBezTo>
                  <a:cubicBezTo>
                    <a:pt x="352" y="459"/>
                    <a:pt x="366" y="445"/>
                    <a:pt x="366" y="428"/>
                  </a:cubicBezTo>
                  <a:cubicBezTo>
                    <a:pt x="366" y="126"/>
                    <a:pt x="366" y="126"/>
                    <a:pt x="366" y="126"/>
                  </a:cubicBezTo>
                  <a:cubicBezTo>
                    <a:pt x="225" y="0"/>
                    <a:pt x="225" y="0"/>
                    <a:pt x="225" y="0"/>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42" name="Freeform 274"/>
            <p:cNvSpPr>
              <a:spLocks/>
            </p:cNvSpPr>
            <p:nvPr/>
          </p:nvSpPr>
          <p:spPr bwMode="auto">
            <a:xfrm>
              <a:off x="20916900" y="4451350"/>
              <a:ext cx="528638" cy="412750"/>
            </a:xfrm>
            <a:custGeom>
              <a:avLst/>
              <a:gdLst>
                <a:gd name="T0" fmla="*/ 333 w 333"/>
                <a:gd name="T1" fmla="*/ 0 h 260"/>
                <a:gd name="T2" fmla="*/ 0 w 333"/>
                <a:gd name="T3" fmla="*/ 0 h 260"/>
                <a:gd name="T4" fmla="*/ 333 w 333"/>
                <a:gd name="T5" fmla="*/ 260 h 260"/>
                <a:gd name="T6" fmla="*/ 333 w 333"/>
                <a:gd name="T7" fmla="*/ 0 h 260"/>
              </a:gdLst>
              <a:ahLst/>
              <a:cxnLst>
                <a:cxn ang="0">
                  <a:pos x="T0" y="T1"/>
                </a:cxn>
                <a:cxn ang="0">
                  <a:pos x="T2" y="T3"/>
                </a:cxn>
                <a:cxn ang="0">
                  <a:pos x="T4" y="T5"/>
                </a:cxn>
                <a:cxn ang="0">
                  <a:pos x="T6" y="T7"/>
                </a:cxn>
              </a:cxnLst>
              <a:rect l="0" t="0" r="r" b="b"/>
              <a:pathLst>
                <a:path w="333" h="260">
                  <a:moveTo>
                    <a:pt x="333" y="0"/>
                  </a:moveTo>
                  <a:lnTo>
                    <a:pt x="0" y="0"/>
                  </a:lnTo>
                  <a:lnTo>
                    <a:pt x="333" y="260"/>
                  </a:lnTo>
                  <a:lnTo>
                    <a:pt x="333"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43" name="Freeform 275"/>
            <p:cNvSpPr>
              <a:spLocks/>
            </p:cNvSpPr>
            <p:nvPr/>
          </p:nvSpPr>
          <p:spPr bwMode="auto">
            <a:xfrm>
              <a:off x="20916900" y="4451350"/>
              <a:ext cx="528638" cy="412750"/>
            </a:xfrm>
            <a:custGeom>
              <a:avLst/>
              <a:gdLst>
                <a:gd name="T0" fmla="*/ 333 w 333"/>
                <a:gd name="T1" fmla="*/ 0 h 260"/>
                <a:gd name="T2" fmla="*/ 0 w 333"/>
                <a:gd name="T3" fmla="*/ 0 h 260"/>
                <a:gd name="T4" fmla="*/ 333 w 333"/>
                <a:gd name="T5" fmla="*/ 260 h 260"/>
                <a:gd name="T6" fmla="*/ 333 w 333"/>
                <a:gd name="T7" fmla="*/ 0 h 260"/>
              </a:gdLst>
              <a:ahLst/>
              <a:cxnLst>
                <a:cxn ang="0">
                  <a:pos x="T0" y="T1"/>
                </a:cxn>
                <a:cxn ang="0">
                  <a:pos x="T2" y="T3"/>
                </a:cxn>
                <a:cxn ang="0">
                  <a:pos x="T4" y="T5"/>
                </a:cxn>
                <a:cxn ang="0">
                  <a:pos x="T6" y="T7"/>
                </a:cxn>
              </a:cxnLst>
              <a:rect l="0" t="0" r="r" b="b"/>
              <a:pathLst>
                <a:path w="333" h="260">
                  <a:moveTo>
                    <a:pt x="333" y="0"/>
                  </a:moveTo>
                  <a:lnTo>
                    <a:pt x="0" y="0"/>
                  </a:lnTo>
                  <a:lnTo>
                    <a:pt x="333" y="260"/>
                  </a:lnTo>
                  <a:lnTo>
                    <a:pt x="333" y="0"/>
                  </a:ln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44" name="Freeform 276"/>
            <p:cNvSpPr>
              <a:spLocks/>
            </p:cNvSpPr>
            <p:nvPr/>
          </p:nvSpPr>
          <p:spPr bwMode="auto">
            <a:xfrm>
              <a:off x="20916900" y="3978275"/>
              <a:ext cx="528638" cy="473075"/>
            </a:xfrm>
            <a:custGeom>
              <a:avLst/>
              <a:gdLst>
                <a:gd name="T0" fmla="*/ 0 w 333"/>
                <a:gd name="T1" fmla="*/ 0 h 298"/>
                <a:gd name="T2" fmla="*/ 0 w 333"/>
                <a:gd name="T3" fmla="*/ 298 h 298"/>
                <a:gd name="T4" fmla="*/ 333 w 333"/>
                <a:gd name="T5" fmla="*/ 298 h 298"/>
                <a:gd name="T6" fmla="*/ 0 w 333"/>
                <a:gd name="T7" fmla="*/ 0 h 298"/>
              </a:gdLst>
              <a:ahLst/>
              <a:cxnLst>
                <a:cxn ang="0">
                  <a:pos x="T0" y="T1"/>
                </a:cxn>
                <a:cxn ang="0">
                  <a:pos x="T2" y="T3"/>
                </a:cxn>
                <a:cxn ang="0">
                  <a:pos x="T4" y="T5"/>
                </a:cxn>
                <a:cxn ang="0">
                  <a:pos x="T6" y="T7"/>
                </a:cxn>
              </a:cxnLst>
              <a:rect l="0" t="0" r="r" b="b"/>
              <a:pathLst>
                <a:path w="333" h="298">
                  <a:moveTo>
                    <a:pt x="0" y="0"/>
                  </a:moveTo>
                  <a:lnTo>
                    <a:pt x="0" y="298"/>
                  </a:lnTo>
                  <a:lnTo>
                    <a:pt x="333" y="298"/>
                  </a:lnTo>
                  <a:lnTo>
                    <a:pt x="0" y="0"/>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45" name="Freeform 277"/>
            <p:cNvSpPr>
              <a:spLocks/>
            </p:cNvSpPr>
            <p:nvPr/>
          </p:nvSpPr>
          <p:spPr bwMode="auto">
            <a:xfrm>
              <a:off x="20916900" y="3978275"/>
              <a:ext cx="528638" cy="473075"/>
            </a:xfrm>
            <a:custGeom>
              <a:avLst/>
              <a:gdLst>
                <a:gd name="T0" fmla="*/ 0 w 333"/>
                <a:gd name="T1" fmla="*/ 0 h 298"/>
                <a:gd name="T2" fmla="*/ 0 w 333"/>
                <a:gd name="T3" fmla="*/ 298 h 298"/>
                <a:gd name="T4" fmla="*/ 333 w 333"/>
                <a:gd name="T5" fmla="*/ 298 h 298"/>
                <a:gd name="T6" fmla="*/ 0 w 333"/>
                <a:gd name="T7" fmla="*/ 0 h 298"/>
              </a:gdLst>
              <a:ahLst/>
              <a:cxnLst>
                <a:cxn ang="0">
                  <a:pos x="T0" y="T1"/>
                </a:cxn>
                <a:cxn ang="0">
                  <a:pos x="T2" y="T3"/>
                </a:cxn>
                <a:cxn ang="0">
                  <a:pos x="T4" y="T5"/>
                </a:cxn>
                <a:cxn ang="0">
                  <a:pos x="T6" y="T7"/>
                </a:cxn>
              </a:cxnLst>
              <a:rect l="0" t="0" r="r" b="b"/>
              <a:pathLst>
                <a:path w="333" h="298">
                  <a:moveTo>
                    <a:pt x="0" y="0"/>
                  </a:moveTo>
                  <a:lnTo>
                    <a:pt x="0" y="298"/>
                  </a:lnTo>
                  <a:lnTo>
                    <a:pt x="333" y="29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46" name="Freeform 278"/>
            <p:cNvSpPr>
              <a:spLocks noEditPoints="1"/>
            </p:cNvSpPr>
            <p:nvPr/>
          </p:nvSpPr>
          <p:spPr bwMode="auto">
            <a:xfrm>
              <a:off x="20223163" y="4143375"/>
              <a:ext cx="128588" cy="173038"/>
            </a:xfrm>
            <a:custGeom>
              <a:avLst/>
              <a:gdLst>
                <a:gd name="T0" fmla="*/ 0 w 34"/>
                <a:gd name="T1" fmla="*/ 1 h 46"/>
                <a:gd name="T2" fmla="*/ 13 w 34"/>
                <a:gd name="T3" fmla="*/ 0 h 46"/>
                <a:gd name="T4" fmla="*/ 28 w 34"/>
                <a:gd name="T5" fmla="*/ 4 h 46"/>
                <a:gd name="T6" fmla="*/ 32 w 34"/>
                <a:gd name="T7" fmla="*/ 13 h 46"/>
                <a:gd name="T8" fmla="*/ 24 w 34"/>
                <a:gd name="T9" fmla="*/ 24 h 46"/>
                <a:gd name="T10" fmla="*/ 24 w 34"/>
                <a:gd name="T11" fmla="*/ 24 h 46"/>
                <a:gd name="T12" fmla="*/ 30 w 34"/>
                <a:gd name="T13" fmla="*/ 33 h 46"/>
                <a:gd name="T14" fmla="*/ 34 w 34"/>
                <a:gd name="T15" fmla="*/ 46 h 46"/>
                <a:gd name="T16" fmla="*/ 23 w 34"/>
                <a:gd name="T17" fmla="*/ 46 h 46"/>
                <a:gd name="T18" fmla="*/ 20 w 34"/>
                <a:gd name="T19" fmla="*/ 35 h 46"/>
                <a:gd name="T20" fmla="*/ 13 w 34"/>
                <a:gd name="T21" fmla="*/ 28 h 46"/>
                <a:gd name="T22" fmla="*/ 10 w 34"/>
                <a:gd name="T23" fmla="*/ 28 h 46"/>
                <a:gd name="T24" fmla="*/ 10 w 34"/>
                <a:gd name="T25" fmla="*/ 46 h 46"/>
                <a:gd name="T26" fmla="*/ 0 w 34"/>
                <a:gd name="T27" fmla="*/ 46 h 46"/>
                <a:gd name="T28" fmla="*/ 0 w 34"/>
                <a:gd name="T29" fmla="*/ 1 h 46"/>
                <a:gd name="T30" fmla="*/ 10 w 34"/>
                <a:gd name="T31" fmla="*/ 20 h 46"/>
                <a:gd name="T32" fmla="*/ 14 w 34"/>
                <a:gd name="T33" fmla="*/ 20 h 46"/>
                <a:gd name="T34" fmla="*/ 22 w 34"/>
                <a:gd name="T35" fmla="*/ 14 h 46"/>
                <a:gd name="T36" fmla="*/ 14 w 34"/>
                <a:gd name="T37" fmla="*/ 8 h 46"/>
                <a:gd name="T38" fmla="*/ 10 w 34"/>
                <a:gd name="T39" fmla="*/ 8 h 46"/>
                <a:gd name="T40" fmla="*/ 10 w 34"/>
                <a:gd name="T41" fmla="*/ 2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46">
                  <a:moveTo>
                    <a:pt x="0" y="1"/>
                  </a:moveTo>
                  <a:cubicBezTo>
                    <a:pt x="3" y="0"/>
                    <a:pt x="8" y="0"/>
                    <a:pt x="13" y="0"/>
                  </a:cubicBezTo>
                  <a:cubicBezTo>
                    <a:pt x="20" y="0"/>
                    <a:pt x="25" y="1"/>
                    <a:pt x="28" y="4"/>
                  </a:cubicBezTo>
                  <a:cubicBezTo>
                    <a:pt x="31" y="6"/>
                    <a:pt x="32" y="9"/>
                    <a:pt x="32" y="13"/>
                  </a:cubicBezTo>
                  <a:cubicBezTo>
                    <a:pt x="32" y="19"/>
                    <a:pt x="28" y="23"/>
                    <a:pt x="24" y="24"/>
                  </a:cubicBezTo>
                  <a:cubicBezTo>
                    <a:pt x="24" y="24"/>
                    <a:pt x="24" y="24"/>
                    <a:pt x="24" y="24"/>
                  </a:cubicBezTo>
                  <a:cubicBezTo>
                    <a:pt x="27" y="26"/>
                    <a:pt x="29" y="29"/>
                    <a:pt x="30" y="33"/>
                  </a:cubicBezTo>
                  <a:cubicBezTo>
                    <a:pt x="32" y="38"/>
                    <a:pt x="33" y="44"/>
                    <a:pt x="34" y="46"/>
                  </a:cubicBezTo>
                  <a:cubicBezTo>
                    <a:pt x="23" y="46"/>
                    <a:pt x="23" y="46"/>
                    <a:pt x="23" y="46"/>
                  </a:cubicBezTo>
                  <a:cubicBezTo>
                    <a:pt x="23" y="44"/>
                    <a:pt x="22" y="41"/>
                    <a:pt x="20" y="35"/>
                  </a:cubicBezTo>
                  <a:cubicBezTo>
                    <a:pt x="19" y="29"/>
                    <a:pt x="17" y="28"/>
                    <a:pt x="13" y="28"/>
                  </a:cubicBezTo>
                  <a:cubicBezTo>
                    <a:pt x="10" y="28"/>
                    <a:pt x="10" y="28"/>
                    <a:pt x="10" y="28"/>
                  </a:cubicBezTo>
                  <a:cubicBezTo>
                    <a:pt x="10" y="46"/>
                    <a:pt x="10" y="46"/>
                    <a:pt x="10" y="46"/>
                  </a:cubicBezTo>
                  <a:cubicBezTo>
                    <a:pt x="0" y="46"/>
                    <a:pt x="0" y="46"/>
                    <a:pt x="0" y="46"/>
                  </a:cubicBezTo>
                  <a:lnTo>
                    <a:pt x="0" y="1"/>
                  </a:lnTo>
                  <a:close/>
                  <a:moveTo>
                    <a:pt x="10" y="20"/>
                  </a:moveTo>
                  <a:cubicBezTo>
                    <a:pt x="14" y="20"/>
                    <a:pt x="14" y="20"/>
                    <a:pt x="14" y="20"/>
                  </a:cubicBezTo>
                  <a:cubicBezTo>
                    <a:pt x="19" y="20"/>
                    <a:pt x="22" y="18"/>
                    <a:pt x="22" y="14"/>
                  </a:cubicBezTo>
                  <a:cubicBezTo>
                    <a:pt x="22" y="10"/>
                    <a:pt x="19" y="8"/>
                    <a:pt x="14" y="8"/>
                  </a:cubicBezTo>
                  <a:cubicBezTo>
                    <a:pt x="12" y="8"/>
                    <a:pt x="11" y="8"/>
                    <a:pt x="10" y="8"/>
                  </a:cubicBezTo>
                  <a:lnTo>
                    <a:pt x="10"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47" name="Freeform 279"/>
            <p:cNvSpPr>
              <a:spLocks noEditPoints="1"/>
            </p:cNvSpPr>
            <p:nvPr/>
          </p:nvSpPr>
          <p:spPr bwMode="auto">
            <a:xfrm>
              <a:off x="20362863" y="4143375"/>
              <a:ext cx="152400" cy="173038"/>
            </a:xfrm>
            <a:custGeom>
              <a:avLst/>
              <a:gdLst>
                <a:gd name="T0" fmla="*/ 14 w 41"/>
                <a:gd name="T1" fmla="*/ 34 h 46"/>
                <a:gd name="T2" fmla="*/ 10 w 41"/>
                <a:gd name="T3" fmla="*/ 46 h 46"/>
                <a:gd name="T4" fmla="*/ 0 w 41"/>
                <a:gd name="T5" fmla="*/ 46 h 46"/>
                <a:gd name="T6" fmla="*/ 14 w 41"/>
                <a:gd name="T7" fmla="*/ 0 h 46"/>
                <a:gd name="T8" fmla="*/ 27 w 41"/>
                <a:gd name="T9" fmla="*/ 0 h 46"/>
                <a:gd name="T10" fmla="*/ 41 w 41"/>
                <a:gd name="T11" fmla="*/ 46 h 46"/>
                <a:gd name="T12" fmla="*/ 30 w 41"/>
                <a:gd name="T13" fmla="*/ 46 h 46"/>
                <a:gd name="T14" fmla="*/ 27 w 41"/>
                <a:gd name="T15" fmla="*/ 34 h 46"/>
                <a:gd name="T16" fmla="*/ 14 w 41"/>
                <a:gd name="T17" fmla="*/ 34 h 46"/>
                <a:gd name="T18" fmla="*/ 25 w 41"/>
                <a:gd name="T19" fmla="*/ 26 h 46"/>
                <a:gd name="T20" fmla="*/ 22 w 41"/>
                <a:gd name="T21" fmla="*/ 17 h 46"/>
                <a:gd name="T22" fmla="*/ 20 w 41"/>
                <a:gd name="T23" fmla="*/ 8 h 46"/>
                <a:gd name="T24" fmla="*/ 20 w 41"/>
                <a:gd name="T25" fmla="*/ 8 h 46"/>
                <a:gd name="T26" fmla="*/ 18 w 41"/>
                <a:gd name="T27" fmla="*/ 17 h 46"/>
                <a:gd name="T28" fmla="*/ 15 w 41"/>
                <a:gd name="T29" fmla="*/ 26 h 46"/>
                <a:gd name="T30" fmla="*/ 25 w 41"/>
                <a:gd name="T31"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46">
                  <a:moveTo>
                    <a:pt x="14" y="34"/>
                  </a:moveTo>
                  <a:cubicBezTo>
                    <a:pt x="10" y="46"/>
                    <a:pt x="10" y="46"/>
                    <a:pt x="10" y="46"/>
                  </a:cubicBezTo>
                  <a:cubicBezTo>
                    <a:pt x="0" y="46"/>
                    <a:pt x="0" y="46"/>
                    <a:pt x="0" y="46"/>
                  </a:cubicBezTo>
                  <a:cubicBezTo>
                    <a:pt x="14" y="0"/>
                    <a:pt x="14" y="0"/>
                    <a:pt x="14" y="0"/>
                  </a:cubicBezTo>
                  <a:cubicBezTo>
                    <a:pt x="27" y="0"/>
                    <a:pt x="27" y="0"/>
                    <a:pt x="27" y="0"/>
                  </a:cubicBezTo>
                  <a:cubicBezTo>
                    <a:pt x="41" y="46"/>
                    <a:pt x="41" y="46"/>
                    <a:pt x="41" y="46"/>
                  </a:cubicBezTo>
                  <a:cubicBezTo>
                    <a:pt x="30" y="46"/>
                    <a:pt x="30" y="46"/>
                    <a:pt x="30" y="46"/>
                  </a:cubicBezTo>
                  <a:cubicBezTo>
                    <a:pt x="27" y="34"/>
                    <a:pt x="27" y="34"/>
                    <a:pt x="27" y="34"/>
                  </a:cubicBezTo>
                  <a:lnTo>
                    <a:pt x="14" y="34"/>
                  </a:lnTo>
                  <a:close/>
                  <a:moveTo>
                    <a:pt x="25" y="26"/>
                  </a:moveTo>
                  <a:cubicBezTo>
                    <a:pt x="22" y="17"/>
                    <a:pt x="22" y="17"/>
                    <a:pt x="22" y="17"/>
                  </a:cubicBezTo>
                  <a:cubicBezTo>
                    <a:pt x="22" y="14"/>
                    <a:pt x="21" y="11"/>
                    <a:pt x="20" y="8"/>
                  </a:cubicBezTo>
                  <a:cubicBezTo>
                    <a:pt x="20" y="8"/>
                    <a:pt x="20" y="8"/>
                    <a:pt x="20" y="8"/>
                  </a:cubicBezTo>
                  <a:cubicBezTo>
                    <a:pt x="19" y="11"/>
                    <a:pt x="19" y="14"/>
                    <a:pt x="18" y="17"/>
                  </a:cubicBezTo>
                  <a:cubicBezTo>
                    <a:pt x="15" y="26"/>
                    <a:pt x="15" y="26"/>
                    <a:pt x="15" y="26"/>
                  </a:cubicBezTo>
                  <a:lnTo>
                    <a:pt x="25"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48" name="Freeform 280"/>
            <p:cNvSpPr>
              <a:spLocks/>
            </p:cNvSpPr>
            <p:nvPr/>
          </p:nvSpPr>
          <p:spPr bwMode="auto">
            <a:xfrm>
              <a:off x="20512088" y="4143375"/>
              <a:ext cx="217488" cy="173038"/>
            </a:xfrm>
            <a:custGeom>
              <a:avLst/>
              <a:gdLst>
                <a:gd name="T0" fmla="*/ 11 w 58"/>
                <a:gd name="T1" fmla="*/ 46 h 46"/>
                <a:gd name="T2" fmla="*/ 0 w 58"/>
                <a:gd name="T3" fmla="*/ 0 h 46"/>
                <a:gd name="T4" fmla="*/ 11 w 58"/>
                <a:gd name="T5" fmla="*/ 0 h 46"/>
                <a:gd name="T6" fmla="*/ 14 w 58"/>
                <a:gd name="T7" fmla="*/ 19 h 46"/>
                <a:gd name="T8" fmla="*/ 17 w 58"/>
                <a:gd name="T9" fmla="*/ 35 h 46"/>
                <a:gd name="T10" fmla="*/ 17 w 58"/>
                <a:gd name="T11" fmla="*/ 35 h 46"/>
                <a:gd name="T12" fmla="*/ 20 w 58"/>
                <a:gd name="T13" fmla="*/ 19 h 46"/>
                <a:gd name="T14" fmla="*/ 24 w 58"/>
                <a:gd name="T15" fmla="*/ 0 h 46"/>
                <a:gd name="T16" fmla="*/ 35 w 58"/>
                <a:gd name="T17" fmla="*/ 0 h 46"/>
                <a:gd name="T18" fmla="*/ 38 w 58"/>
                <a:gd name="T19" fmla="*/ 19 h 46"/>
                <a:gd name="T20" fmla="*/ 41 w 58"/>
                <a:gd name="T21" fmla="*/ 35 h 46"/>
                <a:gd name="T22" fmla="*/ 41 w 58"/>
                <a:gd name="T23" fmla="*/ 35 h 46"/>
                <a:gd name="T24" fmla="*/ 44 w 58"/>
                <a:gd name="T25" fmla="*/ 19 h 46"/>
                <a:gd name="T26" fmla="*/ 47 w 58"/>
                <a:gd name="T27" fmla="*/ 0 h 46"/>
                <a:gd name="T28" fmla="*/ 58 w 58"/>
                <a:gd name="T29" fmla="*/ 0 h 46"/>
                <a:gd name="T30" fmla="*/ 46 w 58"/>
                <a:gd name="T31" fmla="*/ 46 h 46"/>
                <a:gd name="T32" fmla="*/ 35 w 58"/>
                <a:gd name="T33" fmla="*/ 46 h 46"/>
                <a:gd name="T34" fmla="*/ 31 w 58"/>
                <a:gd name="T35" fmla="*/ 26 h 46"/>
                <a:gd name="T36" fmla="*/ 29 w 58"/>
                <a:gd name="T37" fmla="*/ 12 h 46"/>
                <a:gd name="T38" fmla="*/ 29 w 58"/>
                <a:gd name="T39" fmla="*/ 12 h 46"/>
                <a:gd name="T40" fmla="*/ 26 w 58"/>
                <a:gd name="T41" fmla="*/ 26 h 46"/>
                <a:gd name="T42" fmla="*/ 22 w 58"/>
                <a:gd name="T43" fmla="*/ 46 h 46"/>
                <a:gd name="T44" fmla="*/ 11 w 58"/>
                <a:gd name="T4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 h="46">
                  <a:moveTo>
                    <a:pt x="11" y="46"/>
                  </a:moveTo>
                  <a:cubicBezTo>
                    <a:pt x="0" y="0"/>
                    <a:pt x="0" y="0"/>
                    <a:pt x="0" y="0"/>
                  </a:cubicBezTo>
                  <a:cubicBezTo>
                    <a:pt x="11" y="0"/>
                    <a:pt x="11" y="0"/>
                    <a:pt x="11" y="0"/>
                  </a:cubicBezTo>
                  <a:cubicBezTo>
                    <a:pt x="14" y="19"/>
                    <a:pt x="14" y="19"/>
                    <a:pt x="14" y="19"/>
                  </a:cubicBezTo>
                  <a:cubicBezTo>
                    <a:pt x="15" y="24"/>
                    <a:pt x="16" y="30"/>
                    <a:pt x="17" y="35"/>
                  </a:cubicBezTo>
                  <a:cubicBezTo>
                    <a:pt x="17" y="35"/>
                    <a:pt x="17" y="35"/>
                    <a:pt x="17" y="35"/>
                  </a:cubicBezTo>
                  <a:cubicBezTo>
                    <a:pt x="18" y="30"/>
                    <a:pt x="19" y="25"/>
                    <a:pt x="20" y="19"/>
                  </a:cubicBezTo>
                  <a:cubicBezTo>
                    <a:pt x="24" y="0"/>
                    <a:pt x="24" y="0"/>
                    <a:pt x="24" y="0"/>
                  </a:cubicBezTo>
                  <a:cubicBezTo>
                    <a:pt x="35" y="0"/>
                    <a:pt x="35" y="0"/>
                    <a:pt x="35" y="0"/>
                  </a:cubicBezTo>
                  <a:cubicBezTo>
                    <a:pt x="38" y="19"/>
                    <a:pt x="38" y="19"/>
                    <a:pt x="38" y="19"/>
                  </a:cubicBezTo>
                  <a:cubicBezTo>
                    <a:pt x="39" y="25"/>
                    <a:pt x="40" y="30"/>
                    <a:pt x="41" y="35"/>
                  </a:cubicBezTo>
                  <a:cubicBezTo>
                    <a:pt x="41" y="35"/>
                    <a:pt x="41" y="35"/>
                    <a:pt x="41" y="35"/>
                  </a:cubicBezTo>
                  <a:cubicBezTo>
                    <a:pt x="42" y="30"/>
                    <a:pt x="43" y="24"/>
                    <a:pt x="44" y="19"/>
                  </a:cubicBezTo>
                  <a:cubicBezTo>
                    <a:pt x="47" y="0"/>
                    <a:pt x="47" y="0"/>
                    <a:pt x="47" y="0"/>
                  </a:cubicBezTo>
                  <a:cubicBezTo>
                    <a:pt x="58" y="0"/>
                    <a:pt x="58" y="0"/>
                    <a:pt x="58" y="0"/>
                  </a:cubicBezTo>
                  <a:cubicBezTo>
                    <a:pt x="46" y="46"/>
                    <a:pt x="46" y="46"/>
                    <a:pt x="46" y="46"/>
                  </a:cubicBezTo>
                  <a:cubicBezTo>
                    <a:pt x="35" y="46"/>
                    <a:pt x="35" y="46"/>
                    <a:pt x="35" y="46"/>
                  </a:cubicBezTo>
                  <a:cubicBezTo>
                    <a:pt x="31" y="26"/>
                    <a:pt x="31" y="26"/>
                    <a:pt x="31" y="26"/>
                  </a:cubicBezTo>
                  <a:cubicBezTo>
                    <a:pt x="30" y="22"/>
                    <a:pt x="29" y="17"/>
                    <a:pt x="29" y="12"/>
                  </a:cubicBezTo>
                  <a:cubicBezTo>
                    <a:pt x="29" y="12"/>
                    <a:pt x="29" y="12"/>
                    <a:pt x="29" y="12"/>
                  </a:cubicBezTo>
                  <a:cubicBezTo>
                    <a:pt x="28" y="17"/>
                    <a:pt x="27" y="22"/>
                    <a:pt x="26" y="26"/>
                  </a:cubicBezTo>
                  <a:cubicBezTo>
                    <a:pt x="22" y="46"/>
                    <a:pt x="22" y="46"/>
                    <a:pt x="22" y="46"/>
                  </a:cubicBezTo>
                  <a:lnTo>
                    <a:pt x="11"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49" name="Oval 281"/>
            <p:cNvSpPr>
              <a:spLocks noChangeArrowheads="1"/>
            </p:cNvSpPr>
            <p:nvPr/>
          </p:nvSpPr>
          <p:spPr bwMode="auto">
            <a:xfrm>
              <a:off x="20632738" y="5076825"/>
              <a:ext cx="254000" cy="2555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50" name="Freeform 282"/>
            <p:cNvSpPr>
              <a:spLocks noEditPoints="1"/>
            </p:cNvSpPr>
            <p:nvPr/>
          </p:nvSpPr>
          <p:spPr bwMode="auto">
            <a:xfrm>
              <a:off x="20358100" y="4787900"/>
              <a:ext cx="803275" cy="660400"/>
            </a:xfrm>
            <a:custGeom>
              <a:avLst/>
              <a:gdLst>
                <a:gd name="T0" fmla="*/ 190 w 214"/>
                <a:gd name="T1" fmla="*/ 35 h 176"/>
                <a:gd name="T2" fmla="*/ 159 w 214"/>
                <a:gd name="T3" fmla="*/ 35 h 176"/>
                <a:gd name="T4" fmla="*/ 159 w 214"/>
                <a:gd name="T5" fmla="*/ 24 h 176"/>
                <a:gd name="T6" fmla="*/ 135 w 214"/>
                <a:gd name="T7" fmla="*/ 0 h 176"/>
                <a:gd name="T8" fmla="*/ 79 w 214"/>
                <a:gd name="T9" fmla="*/ 0 h 176"/>
                <a:gd name="T10" fmla="*/ 54 w 214"/>
                <a:gd name="T11" fmla="*/ 24 h 176"/>
                <a:gd name="T12" fmla="*/ 54 w 214"/>
                <a:gd name="T13" fmla="*/ 35 h 176"/>
                <a:gd name="T14" fmla="*/ 24 w 214"/>
                <a:gd name="T15" fmla="*/ 35 h 176"/>
                <a:gd name="T16" fmla="*/ 0 w 214"/>
                <a:gd name="T17" fmla="*/ 59 h 176"/>
                <a:gd name="T18" fmla="*/ 0 w 214"/>
                <a:gd name="T19" fmla="*/ 151 h 176"/>
                <a:gd name="T20" fmla="*/ 24 w 214"/>
                <a:gd name="T21" fmla="*/ 176 h 176"/>
                <a:gd name="T22" fmla="*/ 190 w 214"/>
                <a:gd name="T23" fmla="*/ 176 h 176"/>
                <a:gd name="T24" fmla="*/ 214 w 214"/>
                <a:gd name="T25" fmla="*/ 151 h 176"/>
                <a:gd name="T26" fmla="*/ 214 w 214"/>
                <a:gd name="T27" fmla="*/ 59 h 176"/>
                <a:gd name="T28" fmla="*/ 190 w 214"/>
                <a:gd name="T29" fmla="*/ 35 h 176"/>
                <a:gd name="T30" fmla="*/ 22 w 214"/>
                <a:gd name="T31" fmla="*/ 72 h 176"/>
                <a:gd name="T32" fmla="*/ 22 w 214"/>
                <a:gd name="T33" fmla="*/ 54 h 176"/>
                <a:gd name="T34" fmla="*/ 54 w 214"/>
                <a:gd name="T35" fmla="*/ 54 h 176"/>
                <a:gd name="T36" fmla="*/ 54 w 214"/>
                <a:gd name="T37" fmla="*/ 72 h 176"/>
                <a:gd name="T38" fmla="*/ 22 w 214"/>
                <a:gd name="T39" fmla="*/ 72 h 176"/>
                <a:gd name="T40" fmla="*/ 107 w 214"/>
                <a:gd name="T41" fmla="*/ 162 h 176"/>
                <a:gd name="T42" fmla="*/ 55 w 214"/>
                <a:gd name="T43" fmla="*/ 111 h 176"/>
                <a:gd name="T44" fmla="*/ 107 w 214"/>
                <a:gd name="T45" fmla="*/ 59 h 176"/>
                <a:gd name="T46" fmla="*/ 158 w 214"/>
                <a:gd name="T47" fmla="*/ 111 h 176"/>
                <a:gd name="T48" fmla="*/ 107 w 214"/>
                <a:gd name="T49" fmla="*/ 16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4" h="176">
                  <a:moveTo>
                    <a:pt x="190" y="35"/>
                  </a:moveTo>
                  <a:cubicBezTo>
                    <a:pt x="159" y="35"/>
                    <a:pt x="159" y="35"/>
                    <a:pt x="159" y="35"/>
                  </a:cubicBezTo>
                  <a:cubicBezTo>
                    <a:pt x="159" y="24"/>
                    <a:pt x="159" y="24"/>
                    <a:pt x="159" y="24"/>
                  </a:cubicBezTo>
                  <a:cubicBezTo>
                    <a:pt x="159" y="11"/>
                    <a:pt x="148" y="0"/>
                    <a:pt x="135" y="0"/>
                  </a:cubicBezTo>
                  <a:cubicBezTo>
                    <a:pt x="79" y="0"/>
                    <a:pt x="79" y="0"/>
                    <a:pt x="79" y="0"/>
                  </a:cubicBezTo>
                  <a:cubicBezTo>
                    <a:pt x="65" y="0"/>
                    <a:pt x="54" y="11"/>
                    <a:pt x="54" y="24"/>
                  </a:cubicBezTo>
                  <a:cubicBezTo>
                    <a:pt x="54" y="35"/>
                    <a:pt x="54" y="35"/>
                    <a:pt x="54" y="35"/>
                  </a:cubicBezTo>
                  <a:cubicBezTo>
                    <a:pt x="24" y="35"/>
                    <a:pt x="24" y="35"/>
                    <a:pt x="24" y="35"/>
                  </a:cubicBezTo>
                  <a:cubicBezTo>
                    <a:pt x="11" y="35"/>
                    <a:pt x="0" y="46"/>
                    <a:pt x="0" y="59"/>
                  </a:cubicBezTo>
                  <a:cubicBezTo>
                    <a:pt x="0" y="151"/>
                    <a:pt x="0" y="151"/>
                    <a:pt x="0" y="151"/>
                  </a:cubicBezTo>
                  <a:cubicBezTo>
                    <a:pt x="0" y="165"/>
                    <a:pt x="11" y="176"/>
                    <a:pt x="24" y="176"/>
                  </a:cubicBezTo>
                  <a:cubicBezTo>
                    <a:pt x="190" y="176"/>
                    <a:pt x="190" y="176"/>
                    <a:pt x="190" y="176"/>
                  </a:cubicBezTo>
                  <a:cubicBezTo>
                    <a:pt x="203" y="176"/>
                    <a:pt x="214" y="165"/>
                    <a:pt x="214" y="151"/>
                  </a:cubicBezTo>
                  <a:cubicBezTo>
                    <a:pt x="214" y="59"/>
                    <a:pt x="214" y="59"/>
                    <a:pt x="214" y="59"/>
                  </a:cubicBezTo>
                  <a:cubicBezTo>
                    <a:pt x="214" y="46"/>
                    <a:pt x="203" y="35"/>
                    <a:pt x="190" y="35"/>
                  </a:cubicBezTo>
                  <a:close/>
                  <a:moveTo>
                    <a:pt x="22" y="72"/>
                  </a:moveTo>
                  <a:cubicBezTo>
                    <a:pt x="22" y="54"/>
                    <a:pt x="22" y="54"/>
                    <a:pt x="22" y="54"/>
                  </a:cubicBezTo>
                  <a:cubicBezTo>
                    <a:pt x="54" y="54"/>
                    <a:pt x="54" y="54"/>
                    <a:pt x="54" y="54"/>
                  </a:cubicBezTo>
                  <a:cubicBezTo>
                    <a:pt x="54" y="72"/>
                    <a:pt x="54" y="72"/>
                    <a:pt x="54" y="72"/>
                  </a:cubicBezTo>
                  <a:lnTo>
                    <a:pt x="22" y="72"/>
                  </a:lnTo>
                  <a:close/>
                  <a:moveTo>
                    <a:pt x="107" y="162"/>
                  </a:moveTo>
                  <a:cubicBezTo>
                    <a:pt x="78" y="162"/>
                    <a:pt x="55" y="139"/>
                    <a:pt x="55" y="111"/>
                  </a:cubicBezTo>
                  <a:cubicBezTo>
                    <a:pt x="55" y="82"/>
                    <a:pt x="78" y="59"/>
                    <a:pt x="107" y="59"/>
                  </a:cubicBezTo>
                  <a:cubicBezTo>
                    <a:pt x="135" y="59"/>
                    <a:pt x="158" y="82"/>
                    <a:pt x="158" y="111"/>
                  </a:cubicBezTo>
                  <a:cubicBezTo>
                    <a:pt x="158" y="139"/>
                    <a:pt x="135" y="162"/>
                    <a:pt x="107" y="1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grpSp>
      <p:grpSp>
        <p:nvGrpSpPr>
          <p:cNvPr id="751" name="Group 750"/>
          <p:cNvGrpSpPr/>
          <p:nvPr/>
        </p:nvGrpSpPr>
        <p:grpSpPr>
          <a:xfrm>
            <a:off x="7793664" y="3155634"/>
            <a:ext cx="374651" cy="470365"/>
            <a:chOff x="10665615" y="-1477165"/>
            <a:chExt cx="1861826" cy="2337475"/>
          </a:xfrm>
        </p:grpSpPr>
        <p:sp>
          <p:nvSpPr>
            <p:cNvPr id="752" name="Freeform 283"/>
            <p:cNvSpPr>
              <a:spLocks/>
            </p:cNvSpPr>
            <p:nvPr/>
          </p:nvSpPr>
          <p:spPr bwMode="auto">
            <a:xfrm>
              <a:off x="10665615" y="-1477165"/>
              <a:ext cx="1861826" cy="2337475"/>
            </a:xfrm>
            <a:custGeom>
              <a:avLst/>
              <a:gdLst>
                <a:gd name="T0" fmla="*/ 225 w 366"/>
                <a:gd name="T1" fmla="*/ 0 h 459"/>
                <a:gd name="T2" fmla="*/ 31 w 366"/>
                <a:gd name="T3" fmla="*/ 0 h 459"/>
                <a:gd name="T4" fmla="*/ 0 w 366"/>
                <a:gd name="T5" fmla="*/ 31 h 459"/>
                <a:gd name="T6" fmla="*/ 0 w 366"/>
                <a:gd name="T7" fmla="*/ 428 h 459"/>
                <a:gd name="T8" fmla="*/ 31 w 366"/>
                <a:gd name="T9" fmla="*/ 459 h 459"/>
                <a:gd name="T10" fmla="*/ 335 w 366"/>
                <a:gd name="T11" fmla="*/ 459 h 459"/>
                <a:gd name="T12" fmla="*/ 366 w 366"/>
                <a:gd name="T13" fmla="*/ 428 h 459"/>
                <a:gd name="T14" fmla="*/ 366 w 366"/>
                <a:gd name="T15" fmla="*/ 126 h 459"/>
                <a:gd name="T16" fmla="*/ 225 w 366"/>
                <a:gd name="T17"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459">
                  <a:moveTo>
                    <a:pt x="225" y="0"/>
                  </a:moveTo>
                  <a:cubicBezTo>
                    <a:pt x="31" y="0"/>
                    <a:pt x="31" y="0"/>
                    <a:pt x="31" y="0"/>
                  </a:cubicBezTo>
                  <a:cubicBezTo>
                    <a:pt x="14" y="0"/>
                    <a:pt x="0" y="14"/>
                    <a:pt x="0" y="31"/>
                  </a:cubicBezTo>
                  <a:cubicBezTo>
                    <a:pt x="0" y="428"/>
                    <a:pt x="0" y="428"/>
                    <a:pt x="0" y="428"/>
                  </a:cubicBezTo>
                  <a:cubicBezTo>
                    <a:pt x="0" y="445"/>
                    <a:pt x="14" y="459"/>
                    <a:pt x="31" y="459"/>
                  </a:cubicBezTo>
                  <a:cubicBezTo>
                    <a:pt x="335" y="459"/>
                    <a:pt x="335" y="459"/>
                    <a:pt x="335" y="459"/>
                  </a:cubicBezTo>
                  <a:cubicBezTo>
                    <a:pt x="352" y="459"/>
                    <a:pt x="366" y="445"/>
                    <a:pt x="366" y="428"/>
                  </a:cubicBezTo>
                  <a:cubicBezTo>
                    <a:pt x="366" y="126"/>
                    <a:pt x="366" y="126"/>
                    <a:pt x="366" y="126"/>
                  </a:cubicBezTo>
                  <a:cubicBezTo>
                    <a:pt x="225" y="0"/>
                    <a:pt x="225" y="0"/>
                    <a:pt x="225" y="0"/>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53" name="Freeform 284"/>
            <p:cNvSpPr>
              <a:spLocks/>
            </p:cNvSpPr>
            <p:nvPr/>
          </p:nvSpPr>
          <p:spPr bwMode="auto">
            <a:xfrm>
              <a:off x="11810691" y="-834575"/>
              <a:ext cx="716750" cy="560649"/>
            </a:xfrm>
            <a:custGeom>
              <a:avLst/>
              <a:gdLst>
                <a:gd name="T0" fmla="*/ 333 w 333"/>
                <a:gd name="T1" fmla="*/ 0 h 260"/>
                <a:gd name="T2" fmla="*/ 0 w 333"/>
                <a:gd name="T3" fmla="*/ 0 h 260"/>
                <a:gd name="T4" fmla="*/ 333 w 333"/>
                <a:gd name="T5" fmla="*/ 260 h 260"/>
                <a:gd name="T6" fmla="*/ 333 w 333"/>
                <a:gd name="T7" fmla="*/ 0 h 260"/>
              </a:gdLst>
              <a:ahLst/>
              <a:cxnLst>
                <a:cxn ang="0">
                  <a:pos x="T0" y="T1"/>
                </a:cxn>
                <a:cxn ang="0">
                  <a:pos x="T2" y="T3"/>
                </a:cxn>
                <a:cxn ang="0">
                  <a:pos x="T4" y="T5"/>
                </a:cxn>
                <a:cxn ang="0">
                  <a:pos x="T6" y="T7"/>
                </a:cxn>
              </a:cxnLst>
              <a:rect l="0" t="0" r="r" b="b"/>
              <a:pathLst>
                <a:path w="333" h="260">
                  <a:moveTo>
                    <a:pt x="333" y="0"/>
                  </a:moveTo>
                  <a:lnTo>
                    <a:pt x="0" y="0"/>
                  </a:lnTo>
                  <a:lnTo>
                    <a:pt x="333" y="260"/>
                  </a:lnTo>
                  <a:lnTo>
                    <a:pt x="333" y="0"/>
                  </a:lnTo>
                  <a:close/>
                </a:path>
              </a:pathLst>
            </a:custGeom>
            <a:solidFill>
              <a:srgbClr val="A33B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54" name="Freeform 285"/>
            <p:cNvSpPr>
              <a:spLocks/>
            </p:cNvSpPr>
            <p:nvPr/>
          </p:nvSpPr>
          <p:spPr bwMode="auto">
            <a:xfrm>
              <a:off x="11810691" y="-834575"/>
              <a:ext cx="716750" cy="560649"/>
            </a:xfrm>
            <a:custGeom>
              <a:avLst/>
              <a:gdLst>
                <a:gd name="T0" fmla="*/ 333 w 333"/>
                <a:gd name="T1" fmla="*/ 0 h 260"/>
                <a:gd name="T2" fmla="*/ 0 w 333"/>
                <a:gd name="T3" fmla="*/ 0 h 260"/>
                <a:gd name="T4" fmla="*/ 333 w 333"/>
                <a:gd name="T5" fmla="*/ 260 h 260"/>
                <a:gd name="T6" fmla="*/ 333 w 333"/>
                <a:gd name="T7" fmla="*/ 0 h 260"/>
              </a:gdLst>
              <a:ahLst/>
              <a:cxnLst>
                <a:cxn ang="0">
                  <a:pos x="T0" y="T1"/>
                </a:cxn>
                <a:cxn ang="0">
                  <a:pos x="T2" y="T3"/>
                </a:cxn>
                <a:cxn ang="0">
                  <a:pos x="T4" y="T5"/>
                </a:cxn>
                <a:cxn ang="0">
                  <a:pos x="T6" y="T7"/>
                </a:cxn>
              </a:cxnLst>
              <a:rect l="0" t="0" r="r" b="b"/>
              <a:pathLst>
                <a:path w="333" h="260">
                  <a:moveTo>
                    <a:pt x="333" y="0"/>
                  </a:moveTo>
                  <a:lnTo>
                    <a:pt x="0" y="0"/>
                  </a:lnTo>
                  <a:lnTo>
                    <a:pt x="333" y="260"/>
                  </a:lnTo>
                  <a:lnTo>
                    <a:pt x="333" y="0"/>
                  </a:ln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55" name="Freeform 286"/>
            <p:cNvSpPr>
              <a:spLocks/>
            </p:cNvSpPr>
            <p:nvPr/>
          </p:nvSpPr>
          <p:spPr bwMode="auto">
            <a:xfrm>
              <a:off x="11810691" y="-1477165"/>
              <a:ext cx="716750" cy="642590"/>
            </a:xfrm>
            <a:custGeom>
              <a:avLst/>
              <a:gdLst>
                <a:gd name="T0" fmla="*/ 0 w 333"/>
                <a:gd name="T1" fmla="*/ 0 h 298"/>
                <a:gd name="T2" fmla="*/ 0 w 333"/>
                <a:gd name="T3" fmla="*/ 298 h 298"/>
                <a:gd name="T4" fmla="*/ 333 w 333"/>
                <a:gd name="T5" fmla="*/ 298 h 298"/>
                <a:gd name="T6" fmla="*/ 0 w 333"/>
                <a:gd name="T7" fmla="*/ 0 h 298"/>
              </a:gdLst>
              <a:ahLst/>
              <a:cxnLst>
                <a:cxn ang="0">
                  <a:pos x="T0" y="T1"/>
                </a:cxn>
                <a:cxn ang="0">
                  <a:pos x="T2" y="T3"/>
                </a:cxn>
                <a:cxn ang="0">
                  <a:pos x="T4" y="T5"/>
                </a:cxn>
                <a:cxn ang="0">
                  <a:pos x="T6" y="T7"/>
                </a:cxn>
              </a:cxnLst>
              <a:rect l="0" t="0" r="r" b="b"/>
              <a:pathLst>
                <a:path w="333" h="298">
                  <a:moveTo>
                    <a:pt x="0" y="0"/>
                  </a:moveTo>
                  <a:lnTo>
                    <a:pt x="0" y="298"/>
                  </a:lnTo>
                  <a:lnTo>
                    <a:pt x="333" y="298"/>
                  </a:lnTo>
                  <a:lnTo>
                    <a:pt x="0" y="0"/>
                  </a:lnTo>
                  <a:close/>
                </a:path>
              </a:pathLst>
            </a:custGeom>
            <a:solidFill>
              <a:srgbClr val="DC63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56" name="Freeform 287"/>
            <p:cNvSpPr>
              <a:spLocks/>
            </p:cNvSpPr>
            <p:nvPr/>
          </p:nvSpPr>
          <p:spPr bwMode="auto">
            <a:xfrm>
              <a:off x="11810691" y="-1477165"/>
              <a:ext cx="716750" cy="642590"/>
            </a:xfrm>
            <a:custGeom>
              <a:avLst/>
              <a:gdLst>
                <a:gd name="T0" fmla="*/ 0 w 333"/>
                <a:gd name="T1" fmla="*/ 0 h 298"/>
                <a:gd name="T2" fmla="*/ 0 w 333"/>
                <a:gd name="T3" fmla="*/ 298 h 298"/>
                <a:gd name="T4" fmla="*/ 333 w 333"/>
                <a:gd name="T5" fmla="*/ 298 h 298"/>
                <a:gd name="T6" fmla="*/ 0 w 333"/>
                <a:gd name="T7" fmla="*/ 0 h 298"/>
              </a:gdLst>
              <a:ahLst/>
              <a:cxnLst>
                <a:cxn ang="0">
                  <a:pos x="T0" y="T1"/>
                </a:cxn>
                <a:cxn ang="0">
                  <a:pos x="T2" y="T3"/>
                </a:cxn>
                <a:cxn ang="0">
                  <a:pos x="T4" y="T5"/>
                </a:cxn>
                <a:cxn ang="0">
                  <a:pos x="T6" y="T7"/>
                </a:cxn>
              </a:cxnLst>
              <a:rect l="0" t="0" r="r" b="b"/>
              <a:pathLst>
                <a:path w="333" h="298">
                  <a:moveTo>
                    <a:pt x="0" y="0"/>
                  </a:moveTo>
                  <a:lnTo>
                    <a:pt x="0" y="298"/>
                  </a:lnTo>
                  <a:lnTo>
                    <a:pt x="333" y="298"/>
                  </a:lnTo>
                  <a:lnTo>
                    <a:pt x="0" y="0"/>
                  </a:lnTo>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57" name="Freeform 288"/>
            <p:cNvSpPr>
              <a:spLocks/>
            </p:cNvSpPr>
            <p:nvPr/>
          </p:nvSpPr>
          <p:spPr bwMode="auto">
            <a:xfrm>
              <a:off x="10870094" y="-1252905"/>
              <a:ext cx="146363" cy="235042"/>
            </a:xfrm>
            <a:custGeom>
              <a:avLst/>
              <a:gdLst>
                <a:gd name="T0" fmla="*/ 63 w 68"/>
                <a:gd name="T1" fmla="*/ 64 h 109"/>
                <a:gd name="T2" fmla="*/ 23 w 68"/>
                <a:gd name="T3" fmla="*/ 64 h 109"/>
                <a:gd name="T4" fmla="*/ 23 w 68"/>
                <a:gd name="T5" fmla="*/ 88 h 109"/>
                <a:gd name="T6" fmla="*/ 68 w 68"/>
                <a:gd name="T7" fmla="*/ 88 h 109"/>
                <a:gd name="T8" fmla="*/ 68 w 68"/>
                <a:gd name="T9" fmla="*/ 109 h 109"/>
                <a:gd name="T10" fmla="*/ 0 w 68"/>
                <a:gd name="T11" fmla="*/ 109 h 109"/>
                <a:gd name="T12" fmla="*/ 0 w 68"/>
                <a:gd name="T13" fmla="*/ 0 h 109"/>
                <a:gd name="T14" fmla="*/ 66 w 68"/>
                <a:gd name="T15" fmla="*/ 0 h 109"/>
                <a:gd name="T16" fmla="*/ 66 w 68"/>
                <a:gd name="T17" fmla="*/ 21 h 109"/>
                <a:gd name="T18" fmla="*/ 23 w 68"/>
                <a:gd name="T19" fmla="*/ 21 h 109"/>
                <a:gd name="T20" fmla="*/ 23 w 68"/>
                <a:gd name="T21" fmla="*/ 43 h 109"/>
                <a:gd name="T22" fmla="*/ 63 w 68"/>
                <a:gd name="T23" fmla="*/ 43 h 109"/>
                <a:gd name="T24" fmla="*/ 63 w 68"/>
                <a:gd name="T25" fmla="*/ 6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109">
                  <a:moveTo>
                    <a:pt x="63" y="64"/>
                  </a:moveTo>
                  <a:lnTo>
                    <a:pt x="23" y="64"/>
                  </a:lnTo>
                  <a:lnTo>
                    <a:pt x="23" y="88"/>
                  </a:lnTo>
                  <a:lnTo>
                    <a:pt x="68" y="88"/>
                  </a:lnTo>
                  <a:lnTo>
                    <a:pt x="68" y="109"/>
                  </a:lnTo>
                  <a:lnTo>
                    <a:pt x="0" y="109"/>
                  </a:lnTo>
                  <a:lnTo>
                    <a:pt x="0" y="0"/>
                  </a:lnTo>
                  <a:lnTo>
                    <a:pt x="66" y="0"/>
                  </a:lnTo>
                  <a:lnTo>
                    <a:pt x="66" y="21"/>
                  </a:lnTo>
                  <a:lnTo>
                    <a:pt x="23" y="21"/>
                  </a:lnTo>
                  <a:lnTo>
                    <a:pt x="23" y="43"/>
                  </a:lnTo>
                  <a:lnTo>
                    <a:pt x="63" y="43"/>
                  </a:lnTo>
                  <a:lnTo>
                    <a:pt x="63"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58" name="Freeform 289"/>
            <p:cNvSpPr>
              <a:spLocks/>
            </p:cNvSpPr>
            <p:nvPr/>
          </p:nvSpPr>
          <p:spPr bwMode="auto">
            <a:xfrm>
              <a:off x="11037981" y="-1252905"/>
              <a:ext cx="198021" cy="235042"/>
            </a:xfrm>
            <a:custGeom>
              <a:avLst/>
              <a:gdLst>
                <a:gd name="T0" fmla="*/ 27 w 39"/>
                <a:gd name="T1" fmla="*/ 46 h 46"/>
                <a:gd name="T2" fmla="*/ 23 w 39"/>
                <a:gd name="T3" fmla="*/ 37 h 46"/>
                <a:gd name="T4" fmla="*/ 19 w 39"/>
                <a:gd name="T5" fmla="*/ 29 h 46"/>
                <a:gd name="T6" fmla="*/ 19 w 39"/>
                <a:gd name="T7" fmla="*/ 29 h 46"/>
                <a:gd name="T8" fmla="*/ 15 w 39"/>
                <a:gd name="T9" fmla="*/ 37 h 46"/>
                <a:gd name="T10" fmla="*/ 11 w 39"/>
                <a:gd name="T11" fmla="*/ 46 h 46"/>
                <a:gd name="T12" fmla="*/ 0 w 39"/>
                <a:gd name="T13" fmla="*/ 46 h 46"/>
                <a:gd name="T14" fmla="*/ 13 w 39"/>
                <a:gd name="T15" fmla="*/ 23 h 46"/>
                <a:gd name="T16" fmla="*/ 0 w 39"/>
                <a:gd name="T17" fmla="*/ 0 h 46"/>
                <a:gd name="T18" fmla="*/ 12 w 39"/>
                <a:gd name="T19" fmla="*/ 0 h 46"/>
                <a:gd name="T20" fmla="*/ 16 w 39"/>
                <a:gd name="T21" fmla="*/ 9 h 46"/>
                <a:gd name="T22" fmla="*/ 19 w 39"/>
                <a:gd name="T23" fmla="*/ 16 h 46"/>
                <a:gd name="T24" fmla="*/ 19 w 39"/>
                <a:gd name="T25" fmla="*/ 16 h 46"/>
                <a:gd name="T26" fmla="*/ 22 w 39"/>
                <a:gd name="T27" fmla="*/ 9 h 46"/>
                <a:gd name="T28" fmla="*/ 26 w 39"/>
                <a:gd name="T29" fmla="*/ 0 h 46"/>
                <a:gd name="T30" fmla="*/ 38 w 39"/>
                <a:gd name="T31" fmla="*/ 0 h 46"/>
                <a:gd name="T32" fmla="*/ 25 w 39"/>
                <a:gd name="T33" fmla="*/ 23 h 46"/>
                <a:gd name="T34" fmla="*/ 39 w 39"/>
                <a:gd name="T35" fmla="*/ 46 h 46"/>
                <a:gd name="T36" fmla="*/ 27 w 39"/>
                <a:gd name="T3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6">
                  <a:moveTo>
                    <a:pt x="27" y="46"/>
                  </a:moveTo>
                  <a:cubicBezTo>
                    <a:pt x="23" y="37"/>
                    <a:pt x="23" y="37"/>
                    <a:pt x="23" y="37"/>
                  </a:cubicBezTo>
                  <a:cubicBezTo>
                    <a:pt x="21" y="34"/>
                    <a:pt x="20" y="32"/>
                    <a:pt x="19" y="29"/>
                  </a:cubicBezTo>
                  <a:cubicBezTo>
                    <a:pt x="19" y="29"/>
                    <a:pt x="19" y="29"/>
                    <a:pt x="19" y="29"/>
                  </a:cubicBezTo>
                  <a:cubicBezTo>
                    <a:pt x="18" y="32"/>
                    <a:pt x="16" y="34"/>
                    <a:pt x="15" y="37"/>
                  </a:cubicBezTo>
                  <a:cubicBezTo>
                    <a:pt x="11" y="46"/>
                    <a:pt x="11" y="46"/>
                    <a:pt x="11" y="46"/>
                  </a:cubicBezTo>
                  <a:cubicBezTo>
                    <a:pt x="0" y="46"/>
                    <a:pt x="0" y="46"/>
                    <a:pt x="0" y="46"/>
                  </a:cubicBezTo>
                  <a:cubicBezTo>
                    <a:pt x="13" y="23"/>
                    <a:pt x="13" y="23"/>
                    <a:pt x="13" y="23"/>
                  </a:cubicBezTo>
                  <a:cubicBezTo>
                    <a:pt x="0" y="0"/>
                    <a:pt x="0" y="0"/>
                    <a:pt x="0" y="0"/>
                  </a:cubicBezTo>
                  <a:cubicBezTo>
                    <a:pt x="12" y="0"/>
                    <a:pt x="12" y="0"/>
                    <a:pt x="12" y="0"/>
                  </a:cubicBezTo>
                  <a:cubicBezTo>
                    <a:pt x="16" y="9"/>
                    <a:pt x="16" y="9"/>
                    <a:pt x="16" y="9"/>
                  </a:cubicBezTo>
                  <a:cubicBezTo>
                    <a:pt x="17" y="11"/>
                    <a:pt x="18" y="14"/>
                    <a:pt x="19" y="16"/>
                  </a:cubicBezTo>
                  <a:cubicBezTo>
                    <a:pt x="19" y="16"/>
                    <a:pt x="19" y="16"/>
                    <a:pt x="19" y="16"/>
                  </a:cubicBezTo>
                  <a:cubicBezTo>
                    <a:pt x="20" y="13"/>
                    <a:pt x="21" y="11"/>
                    <a:pt x="22" y="9"/>
                  </a:cubicBezTo>
                  <a:cubicBezTo>
                    <a:pt x="26" y="0"/>
                    <a:pt x="26" y="0"/>
                    <a:pt x="26" y="0"/>
                  </a:cubicBezTo>
                  <a:cubicBezTo>
                    <a:pt x="38" y="0"/>
                    <a:pt x="38" y="0"/>
                    <a:pt x="38" y="0"/>
                  </a:cubicBezTo>
                  <a:cubicBezTo>
                    <a:pt x="25" y="23"/>
                    <a:pt x="25" y="23"/>
                    <a:pt x="25" y="23"/>
                  </a:cubicBezTo>
                  <a:cubicBezTo>
                    <a:pt x="39" y="46"/>
                    <a:pt x="39" y="46"/>
                    <a:pt x="39" y="46"/>
                  </a:cubicBezTo>
                  <a:lnTo>
                    <a:pt x="27"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59" name="Freeform 290"/>
            <p:cNvSpPr>
              <a:spLocks/>
            </p:cNvSpPr>
            <p:nvPr/>
          </p:nvSpPr>
          <p:spPr bwMode="auto">
            <a:xfrm>
              <a:off x="11259677" y="-1252905"/>
              <a:ext cx="148516" cy="235042"/>
            </a:xfrm>
            <a:custGeom>
              <a:avLst/>
              <a:gdLst>
                <a:gd name="T0" fmla="*/ 64 w 69"/>
                <a:gd name="T1" fmla="*/ 64 h 109"/>
                <a:gd name="T2" fmla="*/ 24 w 69"/>
                <a:gd name="T3" fmla="*/ 64 h 109"/>
                <a:gd name="T4" fmla="*/ 24 w 69"/>
                <a:gd name="T5" fmla="*/ 88 h 109"/>
                <a:gd name="T6" fmla="*/ 69 w 69"/>
                <a:gd name="T7" fmla="*/ 88 h 109"/>
                <a:gd name="T8" fmla="*/ 69 w 69"/>
                <a:gd name="T9" fmla="*/ 109 h 109"/>
                <a:gd name="T10" fmla="*/ 0 w 69"/>
                <a:gd name="T11" fmla="*/ 109 h 109"/>
                <a:gd name="T12" fmla="*/ 0 w 69"/>
                <a:gd name="T13" fmla="*/ 0 h 109"/>
                <a:gd name="T14" fmla="*/ 67 w 69"/>
                <a:gd name="T15" fmla="*/ 0 h 109"/>
                <a:gd name="T16" fmla="*/ 67 w 69"/>
                <a:gd name="T17" fmla="*/ 21 h 109"/>
                <a:gd name="T18" fmla="*/ 24 w 69"/>
                <a:gd name="T19" fmla="*/ 21 h 109"/>
                <a:gd name="T20" fmla="*/ 24 w 69"/>
                <a:gd name="T21" fmla="*/ 43 h 109"/>
                <a:gd name="T22" fmla="*/ 64 w 69"/>
                <a:gd name="T23" fmla="*/ 43 h 109"/>
                <a:gd name="T24" fmla="*/ 64 w 69"/>
                <a:gd name="T25" fmla="*/ 6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09">
                  <a:moveTo>
                    <a:pt x="64" y="64"/>
                  </a:moveTo>
                  <a:lnTo>
                    <a:pt x="24" y="64"/>
                  </a:lnTo>
                  <a:lnTo>
                    <a:pt x="24" y="88"/>
                  </a:lnTo>
                  <a:lnTo>
                    <a:pt x="69" y="88"/>
                  </a:lnTo>
                  <a:lnTo>
                    <a:pt x="69" y="109"/>
                  </a:lnTo>
                  <a:lnTo>
                    <a:pt x="0" y="109"/>
                  </a:lnTo>
                  <a:lnTo>
                    <a:pt x="0" y="0"/>
                  </a:lnTo>
                  <a:lnTo>
                    <a:pt x="67" y="0"/>
                  </a:lnTo>
                  <a:lnTo>
                    <a:pt x="67" y="21"/>
                  </a:lnTo>
                  <a:lnTo>
                    <a:pt x="24" y="21"/>
                  </a:lnTo>
                  <a:lnTo>
                    <a:pt x="24" y="43"/>
                  </a:lnTo>
                  <a:lnTo>
                    <a:pt x="64" y="43"/>
                  </a:lnTo>
                  <a:lnTo>
                    <a:pt x="64"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grpSp>
          <p:nvGrpSpPr>
            <p:cNvPr id="760" name="Group 759"/>
            <p:cNvGrpSpPr/>
            <p:nvPr/>
          </p:nvGrpSpPr>
          <p:grpSpPr>
            <a:xfrm>
              <a:off x="10925805" y="-469808"/>
              <a:ext cx="1324093" cy="1063149"/>
              <a:chOff x="10925805" y="-469808"/>
              <a:chExt cx="1324093" cy="1063149"/>
            </a:xfrm>
          </p:grpSpPr>
          <p:sp>
            <p:nvSpPr>
              <p:cNvPr id="761" name="Rectangle 118"/>
              <p:cNvSpPr>
                <a:spLocks noChangeArrowheads="1"/>
              </p:cNvSpPr>
              <p:nvPr/>
            </p:nvSpPr>
            <p:spPr bwMode="auto">
              <a:xfrm>
                <a:off x="11333384" y="-230438"/>
                <a:ext cx="269563"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62" name="Rectangle 119"/>
              <p:cNvSpPr>
                <a:spLocks noChangeArrowheads="1"/>
              </p:cNvSpPr>
              <p:nvPr/>
            </p:nvSpPr>
            <p:spPr bwMode="auto">
              <a:xfrm>
                <a:off x="11333384" y="476891"/>
                <a:ext cx="269563"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63" name="Rectangle 120"/>
              <p:cNvSpPr>
                <a:spLocks noChangeArrowheads="1"/>
              </p:cNvSpPr>
              <p:nvPr/>
            </p:nvSpPr>
            <p:spPr bwMode="auto">
              <a:xfrm>
                <a:off x="11665485" y="-53606"/>
                <a:ext cx="265250" cy="1186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64" name="Rectangle 121"/>
              <p:cNvSpPr>
                <a:spLocks noChangeArrowheads="1"/>
              </p:cNvSpPr>
              <p:nvPr/>
            </p:nvSpPr>
            <p:spPr bwMode="auto">
              <a:xfrm>
                <a:off x="11665485" y="-230438"/>
                <a:ext cx="26525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65" name="Rectangle 122"/>
              <p:cNvSpPr>
                <a:spLocks noChangeArrowheads="1"/>
              </p:cNvSpPr>
              <p:nvPr/>
            </p:nvSpPr>
            <p:spPr bwMode="auto">
              <a:xfrm>
                <a:off x="11665485" y="125383"/>
                <a:ext cx="26525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66" name="Rectangle 123"/>
              <p:cNvSpPr>
                <a:spLocks noChangeArrowheads="1"/>
              </p:cNvSpPr>
              <p:nvPr/>
            </p:nvSpPr>
            <p:spPr bwMode="auto">
              <a:xfrm>
                <a:off x="11333384" y="125383"/>
                <a:ext cx="269563"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67" name="Rectangle 124"/>
              <p:cNvSpPr>
                <a:spLocks noChangeArrowheads="1"/>
              </p:cNvSpPr>
              <p:nvPr/>
            </p:nvSpPr>
            <p:spPr bwMode="auto">
              <a:xfrm>
                <a:off x="11333384" y="-469808"/>
                <a:ext cx="916514" cy="176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68" name="Rectangle 125"/>
              <p:cNvSpPr>
                <a:spLocks noChangeArrowheads="1"/>
              </p:cNvSpPr>
              <p:nvPr/>
            </p:nvSpPr>
            <p:spPr bwMode="auto">
              <a:xfrm>
                <a:off x="11333384" y="-53606"/>
                <a:ext cx="269563" cy="1186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69" name="Rectangle 126"/>
              <p:cNvSpPr>
                <a:spLocks noChangeArrowheads="1"/>
              </p:cNvSpPr>
              <p:nvPr/>
            </p:nvSpPr>
            <p:spPr bwMode="auto">
              <a:xfrm>
                <a:off x="11333384" y="304371"/>
                <a:ext cx="269563" cy="112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70" name="Rectangle 127"/>
              <p:cNvSpPr>
                <a:spLocks noChangeArrowheads="1"/>
              </p:cNvSpPr>
              <p:nvPr/>
            </p:nvSpPr>
            <p:spPr bwMode="auto">
              <a:xfrm>
                <a:off x="10925805" y="-230438"/>
                <a:ext cx="347198" cy="8237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71" name="Rectangle 128"/>
              <p:cNvSpPr>
                <a:spLocks noChangeArrowheads="1"/>
              </p:cNvSpPr>
              <p:nvPr/>
            </p:nvSpPr>
            <p:spPr bwMode="auto">
              <a:xfrm>
                <a:off x="11991117" y="-230438"/>
                <a:ext cx="25878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72" name="Rectangle 129"/>
              <p:cNvSpPr>
                <a:spLocks noChangeArrowheads="1"/>
              </p:cNvSpPr>
              <p:nvPr/>
            </p:nvSpPr>
            <p:spPr bwMode="auto">
              <a:xfrm>
                <a:off x="10925805" y="-469808"/>
                <a:ext cx="347198" cy="176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73" name="Rectangle 130"/>
              <p:cNvSpPr>
                <a:spLocks noChangeArrowheads="1"/>
              </p:cNvSpPr>
              <p:nvPr/>
            </p:nvSpPr>
            <p:spPr bwMode="auto">
              <a:xfrm>
                <a:off x="11991117" y="476891"/>
                <a:ext cx="25878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74" name="Rectangle 131"/>
              <p:cNvSpPr>
                <a:spLocks noChangeArrowheads="1"/>
              </p:cNvSpPr>
              <p:nvPr/>
            </p:nvSpPr>
            <p:spPr bwMode="auto">
              <a:xfrm>
                <a:off x="11665485" y="304371"/>
                <a:ext cx="265250" cy="112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75" name="Rectangle 132"/>
              <p:cNvSpPr>
                <a:spLocks noChangeArrowheads="1"/>
              </p:cNvSpPr>
              <p:nvPr/>
            </p:nvSpPr>
            <p:spPr bwMode="auto">
              <a:xfrm>
                <a:off x="11665485" y="476891"/>
                <a:ext cx="26525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76" name="Rectangle 133"/>
              <p:cNvSpPr>
                <a:spLocks noChangeArrowheads="1"/>
              </p:cNvSpPr>
              <p:nvPr/>
            </p:nvSpPr>
            <p:spPr bwMode="auto">
              <a:xfrm>
                <a:off x="11991117" y="-53606"/>
                <a:ext cx="258780" cy="1186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77" name="Rectangle 134"/>
              <p:cNvSpPr>
                <a:spLocks noChangeArrowheads="1"/>
              </p:cNvSpPr>
              <p:nvPr/>
            </p:nvSpPr>
            <p:spPr bwMode="auto">
              <a:xfrm>
                <a:off x="11991117" y="304371"/>
                <a:ext cx="258780" cy="112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78" name="Rectangle 135"/>
              <p:cNvSpPr>
                <a:spLocks noChangeArrowheads="1"/>
              </p:cNvSpPr>
              <p:nvPr/>
            </p:nvSpPr>
            <p:spPr bwMode="auto">
              <a:xfrm>
                <a:off x="11991117" y="125383"/>
                <a:ext cx="25878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grpSp>
      </p:grpSp>
      <p:grpSp>
        <p:nvGrpSpPr>
          <p:cNvPr id="779" name="Group 778"/>
          <p:cNvGrpSpPr/>
          <p:nvPr/>
        </p:nvGrpSpPr>
        <p:grpSpPr>
          <a:xfrm>
            <a:off x="7226083" y="1841637"/>
            <a:ext cx="374651" cy="470365"/>
            <a:chOff x="10665615" y="-1477165"/>
            <a:chExt cx="1861826" cy="2337475"/>
          </a:xfrm>
        </p:grpSpPr>
        <p:sp>
          <p:nvSpPr>
            <p:cNvPr id="780" name="Freeform 283"/>
            <p:cNvSpPr>
              <a:spLocks/>
            </p:cNvSpPr>
            <p:nvPr/>
          </p:nvSpPr>
          <p:spPr bwMode="auto">
            <a:xfrm>
              <a:off x="10665615" y="-1477165"/>
              <a:ext cx="1861826" cy="2337475"/>
            </a:xfrm>
            <a:custGeom>
              <a:avLst/>
              <a:gdLst>
                <a:gd name="T0" fmla="*/ 225 w 366"/>
                <a:gd name="T1" fmla="*/ 0 h 459"/>
                <a:gd name="T2" fmla="*/ 31 w 366"/>
                <a:gd name="T3" fmla="*/ 0 h 459"/>
                <a:gd name="T4" fmla="*/ 0 w 366"/>
                <a:gd name="T5" fmla="*/ 31 h 459"/>
                <a:gd name="T6" fmla="*/ 0 w 366"/>
                <a:gd name="T7" fmla="*/ 428 h 459"/>
                <a:gd name="T8" fmla="*/ 31 w 366"/>
                <a:gd name="T9" fmla="*/ 459 h 459"/>
                <a:gd name="T10" fmla="*/ 335 w 366"/>
                <a:gd name="T11" fmla="*/ 459 h 459"/>
                <a:gd name="T12" fmla="*/ 366 w 366"/>
                <a:gd name="T13" fmla="*/ 428 h 459"/>
                <a:gd name="T14" fmla="*/ 366 w 366"/>
                <a:gd name="T15" fmla="*/ 126 h 459"/>
                <a:gd name="T16" fmla="*/ 225 w 366"/>
                <a:gd name="T17"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459">
                  <a:moveTo>
                    <a:pt x="225" y="0"/>
                  </a:moveTo>
                  <a:cubicBezTo>
                    <a:pt x="31" y="0"/>
                    <a:pt x="31" y="0"/>
                    <a:pt x="31" y="0"/>
                  </a:cubicBezTo>
                  <a:cubicBezTo>
                    <a:pt x="14" y="0"/>
                    <a:pt x="0" y="14"/>
                    <a:pt x="0" y="31"/>
                  </a:cubicBezTo>
                  <a:cubicBezTo>
                    <a:pt x="0" y="428"/>
                    <a:pt x="0" y="428"/>
                    <a:pt x="0" y="428"/>
                  </a:cubicBezTo>
                  <a:cubicBezTo>
                    <a:pt x="0" y="445"/>
                    <a:pt x="14" y="459"/>
                    <a:pt x="31" y="459"/>
                  </a:cubicBezTo>
                  <a:cubicBezTo>
                    <a:pt x="335" y="459"/>
                    <a:pt x="335" y="459"/>
                    <a:pt x="335" y="459"/>
                  </a:cubicBezTo>
                  <a:cubicBezTo>
                    <a:pt x="352" y="459"/>
                    <a:pt x="366" y="445"/>
                    <a:pt x="366" y="428"/>
                  </a:cubicBezTo>
                  <a:cubicBezTo>
                    <a:pt x="366" y="126"/>
                    <a:pt x="366" y="126"/>
                    <a:pt x="366" y="126"/>
                  </a:cubicBezTo>
                  <a:cubicBezTo>
                    <a:pt x="225" y="0"/>
                    <a:pt x="225" y="0"/>
                    <a:pt x="225" y="0"/>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81" name="Freeform 284"/>
            <p:cNvSpPr>
              <a:spLocks/>
            </p:cNvSpPr>
            <p:nvPr/>
          </p:nvSpPr>
          <p:spPr bwMode="auto">
            <a:xfrm>
              <a:off x="11810691" y="-834575"/>
              <a:ext cx="716750" cy="560649"/>
            </a:xfrm>
            <a:custGeom>
              <a:avLst/>
              <a:gdLst>
                <a:gd name="T0" fmla="*/ 333 w 333"/>
                <a:gd name="T1" fmla="*/ 0 h 260"/>
                <a:gd name="T2" fmla="*/ 0 w 333"/>
                <a:gd name="T3" fmla="*/ 0 h 260"/>
                <a:gd name="T4" fmla="*/ 333 w 333"/>
                <a:gd name="T5" fmla="*/ 260 h 260"/>
                <a:gd name="T6" fmla="*/ 333 w 333"/>
                <a:gd name="T7" fmla="*/ 0 h 260"/>
              </a:gdLst>
              <a:ahLst/>
              <a:cxnLst>
                <a:cxn ang="0">
                  <a:pos x="T0" y="T1"/>
                </a:cxn>
                <a:cxn ang="0">
                  <a:pos x="T2" y="T3"/>
                </a:cxn>
                <a:cxn ang="0">
                  <a:pos x="T4" y="T5"/>
                </a:cxn>
                <a:cxn ang="0">
                  <a:pos x="T6" y="T7"/>
                </a:cxn>
              </a:cxnLst>
              <a:rect l="0" t="0" r="r" b="b"/>
              <a:pathLst>
                <a:path w="333" h="260">
                  <a:moveTo>
                    <a:pt x="333" y="0"/>
                  </a:moveTo>
                  <a:lnTo>
                    <a:pt x="0" y="0"/>
                  </a:lnTo>
                  <a:lnTo>
                    <a:pt x="333" y="260"/>
                  </a:lnTo>
                  <a:lnTo>
                    <a:pt x="333" y="0"/>
                  </a:lnTo>
                  <a:close/>
                </a:path>
              </a:pathLst>
            </a:custGeom>
            <a:solidFill>
              <a:srgbClr val="A33B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82" name="Freeform 285"/>
            <p:cNvSpPr>
              <a:spLocks/>
            </p:cNvSpPr>
            <p:nvPr/>
          </p:nvSpPr>
          <p:spPr bwMode="auto">
            <a:xfrm>
              <a:off x="11810691" y="-834575"/>
              <a:ext cx="716750" cy="560649"/>
            </a:xfrm>
            <a:custGeom>
              <a:avLst/>
              <a:gdLst>
                <a:gd name="T0" fmla="*/ 333 w 333"/>
                <a:gd name="T1" fmla="*/ 0 h 260"/>
                <a:gd name="T2" fmla="*/ 0 w 333"/>
                <a:gd name="T3" fmla="*/ 0 h 260"/>
                <a:gd name="T4" fmla="*/ 333 w 333"/>
                <a:gd name="T5" fmla="*/ 260 h 260"/>
                <a:gd name="T6" fmla="*/ 333 w 333"/>
                <a:gd name="T7" fmla="*/ 0 h 260"/>
              </a:gdLst>
              <a:ahLst/>
              <a:cxnLst>
                <a:cxn ang="0">
                  <a:pos x="T0" y="T1"/>
                </a:cxn>
                <a:cxn ang="0">
                  <a:pos x="T2" y="T3"/>
                </a:cxn>
                <a:cxn ang="0">
                  <a:pos x="T4" y="T5"/>
                </a:cxn>
                <a:cxn ang="0">
                  <a:pos x="T6" y="T7"/>
                </a:cxn>
              </a:cxnLst>
              <a:rect l="0" t="0" r="r" b="b"/>
              <a:pathLst>
                <a:path w="333" h="260">
                  <a:moveTo>
                    <a:pt x="333" y="0"/>
                  </a:moveTo>
                  <a:lnTo>
                    <a:pt x="0" y="0"/>
                  </a:lnTo>
                  <a:lnTo>
                    <a:pt x="333" y="260"/>
                  </a:lnTo>
                  <a:lnTo>
                    <a:pt x="333" y="0"/>
                  </a:ln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83" name="Freeform 286"/>
            <p:cNvSpPr>
              <a:spLocks/>
            </p:cNvSpPr>
            <p:nvPr/>
          </p:nvSpPr>
          <p:spPr bwMode="auto">
            <a:xfrm>
              <a:off x="11810691" y="-1477165"/>
              <a:ext cx="716750" cy="642590"/>
            </a:xfrm>
            <a:custGeom>
              <a:avLst/>
              <a:gdLst>
                <a:gd name="T0" fmla="*/ 0 w 333"/>
                <a:gd name="T1" fmla="*/ 0 h 298"/>
                <a:gd name="T2" fmla="*/ 0 w 333"/>
                <a:gd name="T3" fmla="*/ 298 h 298"/>
                <a:gd name="T4" fmla="*/ 333 w 333"/>
                <a:gd name="T5" fmla="*/ 298 h 298"/>
                <a:gd name="T6" fmla="*/ 0 w 333"/>
                <a:gd name="T7" fmla="*/ 0 h 298"/>
              </a:gdLst>
              <a:ahLst/>
              <a:cxnLst>
                <a:cxn ang="0">
                  <a:pos x="T0" y="T1"/>
                </a:cxn>
                <a:cxn ang="0">
                  <a:pos x="T2" y="T3"/>
                </a:cxn>
                <a:cxn ang="0">
                  <a:pos x="T4" y="T5"/>
                </a:cxn>
                <a:cxn ang="0">
                  <a:pos x="T6" y="T7"/>
                </a:cxn>
              </a:cxnLst>
              <a:rect l="0" t="0" r="r" b="b"/>
              <a:pathLst>
                <a:path w="333" h="298">
                  <a:moveTo>
                    <a:pt x="0" y="0"/>
                  </a:moveTo>
                  <a:lnTo>
                    <a:pt x="0" y="298"/>
                  </a:lnTo>
                  <a:lnTo>
                    <a:pt x="333" y="298"/>
                  </a:lnTo>
                  <a:lnTo>
                    <a:pt x="0" y="0"/>
                  </a:lnTo>
                  <a:close/>
                </a:path>
              </a:pathLst>
            </a:custGeom>
            <a:solidFill>
              <a:srgbClr val="DC63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84" name="Freeform 287"/>
            <p:cNvSpPr>
              <a:spLocks/>
            </p:cNvSpPr>
            <p:nvPr/>
          </p:nvSpPr>
          <p:spPr bwMode="auto">
            <a:xfrm>
              <a:off x="11810691" y="-1477165"/>
              <a:ext cx="716750" cy="642590"/>
            </a:xfrm>
            <a:custGeom>
              <a:avLst/>
              <a:gdLst>
                <a:gd name="T0" fmla="*/ 0 w 333"/>
                <a:gd name="T1" fmla="*/ 0 h 298"/>
                <a:gd name="T2" fmla="*/ 0 w 333"/>
                <a:gd name="T3" fmla="*/ 298 h 298"/>
                <a:gd name="T4" fmla="*/ 333 w 333"/>
                <a:gd name="T5" fmla="*/ 298 h 298"/>
                <a:gd name="T6" fmla="*/ 0 w 333"/>
                <a:gd name="T7" fmla="*/ 0 h 298"/>
              </a:gdLst>
              <a:ahLst/>
              <a:cxnLst>
                <a:cxn ang="0">
                  <a:pos x="T0" y="T1"/>
                </a:cxn>
                <a:cxn ang="0">
                  <a:pos x="T2" y="T3"/>
                </a:cxn>
                <a:cxn ang="0">
                  <a:pos x="T4" y="T5"/>
                </a:cxn>
                <a:cxn ang="0">
                  <a:pos x="T6" y="T7"/>
                </a:cxn>
              </a:cxnLst>
              <a:rect l="0" t="0" r="r" b="b"/>
              <a:pathLst>
                <a:path w="333" h="298">
                  <a:moveTo>
                    <a:pt x="0" y="0"/>
                  </a:moveTo>
                  <a:lnTo>
                    <a:pt x="0" y="298"/>
                  </a:lnTo>
                  <a:lnTo>
                    <a:pt x="333" y="298"/>
                  </a:lnTo>
                  <a:lnTo>
                    <a:pt x="0" y="0"/>
                  </a:lnTo>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85" name="Freeform 288"/>
            <p:cNvSpPr>
              <a:spLocks/>
            </p:cNvSpPr>
            <p:nvPr/>
          </p:nvSpPr>
          <p:spPr bwMode="auto">
            <a:xfrm>
              <a:off x="10870094" y="-1252905"/>
              <a:ext cx="146363" cy="235042"/>
            </a:xfrm>
            <a:custGeom>
              <a:avLst/>
              <a:gdLst>
                <a:gd name="T0" fmla="*/ 63 w 68"/>
                <a:gd name="T1" fmla="*/ 64 h 109"/>
                <a:gd name="T2" fmla="*/ 23 w 68"/>
                <a:gd name="T3" fmla="*/ 64 h 109"/>
                <a:gd name="T4" fmla="*/ 23 w 68"/>
                <a:gd name="T5" fmla="*/ 88 h 109"/>
                <a:gd name="T6" fmla="*/ 68 w 68"/>
                <a:gd name="T7" fmla="*/ 88 h 109"/>
                <a:gd name="T8" fmla="*/ 68 w 68"/>
                <a:gd name="T9" fmla="*/ 109 h 109"/>
                <a:gd name="T10" fmla="*/ 0 w 68"/>
                <a:gd name="T11" fmla="*/ 109 h 109"/>
                <a:gd name="T12" fmla="*/ 0 w 68"/>
                <a:gd name="T13" fmla="*/ 0 h 109"/>
                <a:gd name="T14" fmla="*/ 66 w 68"/>
                <a:gd name="T15" fmla="*/ 0 h 109"/>
                <a:gd name="T16" fmla="*/ 66 w 68"/>
                <a:gd name="T17" fmla="*/ 21 h 109"/>
                <a:gd name="T18" fmla="*/ 23 w 68"/>
                <a:gd name="T19" fmla="*/ 21 h 109"/>
                <a:gd name="T20" fmla="*/ 23 w 68"/>
                <a:gd name="T21" fmla="*/ 43 h 109"/>
                <a:gd name="T22" fmla="*/ 63 w 68"/>
                <a:gd name="T23" fmla="*/ 43 h 109"/>
                <a:gd name="T24" fmla="*/ 63 w 68"/>
                <a:gd name="T25" fmla="*/ 6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109">
                  <a:moveTo>
                    <a:pt x="63" y="64"/>
                  </a:moveTo>
                  <a:lnTo>
                    <a:pt x="23" y="64"/>
                  </a:lnTo>
                  <a:lnTo>
                    <a:pt x="23" y="88"/>
                  </a:lnTo>
                  <a:lnTo>
                    <a:pt x="68" y="88"/>
                  </a:lnTo>
                  <a:lnTo>
                    <a:pt x="68" y="109"/>
                  </a:lnTo>
                  <a:lnTo>
                    <a:pt x="0" y="109"/>
                  </a:lnTo>
                  <a:lnTo>
                    <a:pt x="0" y="0"/>
                  </a:lnTo>
                  <a:lnTo>
                    <a:pt x="66" y="0"/>
                  </a:lnTo>
                  <a:lnTo>
                    <a:pt x="66" y="21"/>
                  </a:lnTo>
                  <a:lnTo>
                    <a:pt x="23" y="21"/>
                  </a:lnTo>
                  <a:lnTo>
                    <a:pt x="23" y="43"/>
                  </a:lnTo>
                  <a:lnTo>
                    <a:pt x="63" y="43"/>
                  </a:lnTo>
                  <a:lnTo>
                    <a:pt x="63"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86" name="Freeform 289"/>
            <p:cNvSpPr>
              <a:spLocks/>
            </p:cNvSpPr>
            <p:nvPr/>
          </p:nvSpPr>
          <p:spPr bwMode="auto">
            <a:xfrm>
              <a:off x="11037981" y="-1252905"/>
              <a:ext cx="198021" cy="235042"/>
            </a:xfrm>
            <a:custGeom>
              <a:avLst/>
              <a:gdLst>
                <a:gd name="T0" fmla="*/ 27 w 39"/>
                <a:gd name="T1" fmla="*/ 46 h 46"/>
                <a:gd name="T2" fmla="*/ 23 w 39"/>
                <a:gd name="T3" fmla="*/ 37 h 46"/>
                <a:gd name="T4" fmla="*/ 19 w 39"/>
                <a:gd name="T5" fmla="*/ 29 h 46"/>
                <a:gd name="T6" fmla="*/ 19 w 39"/>
                <a:gd name="T7" fmla="*/ 29 h 46"/>
                <a:gd name="T8" fmla="*/ 15 w 39"/>
                <a:gd name="T9" fmla="*/ 37 h 46"/>
                <a:gd name="T10" fmla="*/ 11 w 39"/>
                <a:gd name="T11" fmla="*/ 46 h 46"/>
                <a:gd name="T12" fmla="*/ 0 w 39"/>
                <a:gd name="T13" fmla="*/ 46 h 46"/>
                <a:gd name="T14" fmla="*/ 13 w 39"/>
                <a:gd name="T15" fmla="*/ 23 h 46"/>
                <a:gd name="T16" fmla="*/ 0 w 39"/>
                <a:gd name="T17" fmla="*/ 0 h 46"/>
                <a:gd name="T18" fmla="*/ 12 w 39"/>
                <a:gd name="T19" fmla="*/ 0 h 46"/>
                <a:gd name="T20" fmla="*/ 16 w 39"/>
                <a:gd name="T21" fmla="*/ 9 h 46"/>
                <a:gd name="T22" fmla="*/ 19 w 39"/>
                <a:gd name="T23" fmla="*/ 16 h 46"/>
                <a:gd name="T24" fmla="*/ 19 w 39"/>
                <a:gd name="T25" fmla="*/ 16 h 46"/>
                <a:gd name="T26" fmla="*/ 22 w 39"/>
                <a:gd name="T27" fmla="*/ 9 h 46"/>
                <a:gd name="T28" fmla="*/ 26 w 39"/>
                <a:gd name="T29" fmla="*/ 0 h 46"/>
                <a:gd name="T30" fmla="*/ 38 w 39"/>
                <a:gd name="T31" fmla="*/ 0 h 46"/>
                <a:gd name="T32" fmla="*/ 25 w 39"/>
                <a:gd name="T33" fmla="*/ 23 h 46"/>
                <a:gd name="T34" fmla="*/ 39 w 39"/>
                <a:gd name="T35" fmla="*/ 46 h 46"/>
                <a:gd name="T36" fmla="*/ 27 w 39"/>
                <a:gd name="T3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6">
                  <a:moveTo>
                    <a:pt x="27" y="46"/>
                  </a:moveTo>
                  <a:cubicBezTo>
                    <a:pt x="23" y="37"/>
                    <a:pt x="23" y="37"/>
                    <a:pt x="23" y="37"/>
                  </a:cubicBezTo>
                  <a:cubicBezTo>
                    <a:pt x="21" y="34"/>
                    <a:pt x="20" y="32"/>
                    <a:pt x="19" y="29"/>
                  </a:cubicBezTo>
                  <a:cubicBezTo>
                    <a:pt x="19" y="29"/>
                    <a:pt x="19" y="29"/>
                    <a:pt x="19" y="29"/>
                  </a:cubicBezTo>
                  <a:cubicBezTo>
                    <a:pt x="18" y="32"/>
                    <a:pt x="16" y="34"/>
                    <a:pt x="15" y="37"/>
                  </a:cubicBezTo>
                  <a:cubicBezTo>
                    <a:pt x="11" y="46"/>
                    <a:pt x="11" y="46"/>
                    <a:pt x="11" y="46"/>
                  </a:cubicBezTo>
                  <a:cubicBezTo>
                    <a:pt x="0" y="46"/>
                    <a:pt x="0" y="46"/>
                    <a:pt x="0" y="46"/>
                  </a:cubicBezTo>
                  <a:cubicBezTo>
                    <a:pt x="13" y="23"/>
                    <a:pt x="13" y="23"/>
                    <a:pt x="13" y="23"/>
                  </a:cubicBezTo>
                  <a:cubicBezTo>
                    <a:pt x="0" y="0"/>
                    <a:pt x="0" y="0"/>
                    <a:pt x="0" y="0"/>
                  </a:cubicBezTo>
                  <a:cubicBezTo>
                    <a:pt x="12" y="0"/>
                    <a:pt x="12" y="0"/>
                    <a:pt x="12" y="0"/>
                  </a:cubicBezTo>
                  <a:cubicBezTo>
                    <a:pt x="16" y="9"/>
                    <a:pt x="16" y="9"/>
                    <a:pt x="16" y="9"/>
                  </a:cubicBezTo>
                  <a:cubicBezTo>
                    <a:pt x="17" y="11"/>
                    <a:pt x="18" y="14"/>
                    <a:pt x="19" y="16"/>
                  </a:cubicBezTo>
                  <a:cubicBezTo>
                    <a:pt x="19" y="16"/>
                    <a:pt x="19" y="16"/>
                    <a:pt x="19" y="16"/>
                  </a:cubicBezTo>
                  <a:cubicBezTo>
                    <a:pt x="20" y="13"/>
                    <a:pt x="21" y="11"/>
                    <a:pt x="22" y="9"/>
                  </a:cubicBezTo>
                  <a:cubicBezTo>
                    <a:pt x="26" y="0"/>
                    <a:pt x="26" y="0"/>
                    <a:pt x="26" y="0"/>
                  </a:cubicBezTo>
                  <a:cubicBezTo>
                    <a:pt x="38" y="0"/>
                    <a:pt x="38" y="0"/>
                    <a:pt x="38" y="0"/>
                  </a:cubicBezTo>
                  <a:cubicBezTo>
                    <a:pt x="25" y="23"/>
                    <a:pt x="25" y="23"/>
                    <a:pt x="25" y="23"/>
                  </a:cubicBezTo>
                  <a:cubicBezTo>
                    <a:pt x="39" y="46"/>
                    <a:pt x="39" y="46"/>
                    <a:pt x="39" y="46"/>
                  </a:cubicBezTo>
                  <a:lnTo>
                    <a:pt x="27"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87" name="Freeform 290"/>
            <p:cNvSpPr>
              <a:spLocks/>
            </p:cNvSpPr>
            <p:nvPr/>
          </p:nvSpPr>
          <p:spPr bwMode="auto">
            <a:xfrm>
              <a:off x="11259677" y="-1252905"/>
              <a:ext cx="148516" cy="235042"/>
            </a:xfrm>
            <a:custGeom>
              <a:avLst/>
              <a:gdLst>
                <a:gd name="T0" fmla="*/ 64 w 69"/>
                <a:gd name="T1" fmla="*/ 64 h 109"/>
                <a:gd name="T2" fmla="*/ 24 w 69"/>
                <a:gd name="T3" fmla="*/ 64 h 109"/>
                <a:gd name="T4" fmla="*/ 24 w 69"/>
                <a:gd name="T5" fmla="*/ 88 h 109"/>
                <a:gd name="T6" fmla="*/ 69 w 69"/>
                <a:gd name="T7" fmla="*/ 88 h 109"/>
                <a:gd name="T8" fmla="*/ 69 w 69"/>
                <a:gd name="T9" fmla="*/ 109 h 109"/>
                <a:gd name="T10" fmla="*/ 0 w 69"/>
                <a:gd name="T11" fmla="*/ 109 h 109"/>
                <a:gd name="T12" fmla="*/ 0 w 69"/>
                <a:gd name="T13" fmla="*/ 0 h 109"/>
                <a:gd name="T14" fmla="*/ 67 w 69"/>
                <a:gd name="T15" fmla="*/ 0 h 109"/>
                <a:gd name="T16" fmla="*/ 67 w 69"/>
                <a:gd name="T17" fmla="*/ 21 h 109"/>
                <a:gd name="T18" fmla="*/ 24 w 69"/>
                <a:gd name="T19" fmla="*/ 21 h 109"/>
                <a:gd name="T20" fmla="*/ 24 w 69"/>
                <a:gd name="T21" fmla="*/ 43 h 109"/>
                <a:gd name="T22" fmla="*/ 64 w 69"/>
                <a:gd name="T23" fmla="*/ 43 h 109"/>
                <a:gd name="T24" fmla="*/ 64 w 69"/>
                <a:gd name="T25" fmla="*/ 6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09">
                  <a:moveTo>
                    <a:pt x="64" y="64"/>
                  </a:moveTo>
                  <a:lnTo>
                    <a:pt x="24" y="64"/>
                  </a:lnTo>
                  <a:lnTo>
                    <a:pt x="24" y="88"/>
                  </a:lnTo>
                  <a:lnTo>
                    <a:pt x="69" y="88"/>
                  </a:lnTo>
                  <a:lnTo>
                    <a:pt x="69" y="109"/>
                  </a:lnTo>
                  <a:lnTo>
                    <a:pt x="0" y="109"/>
                  </a:lnTo>
                  <a:lnTo>
                    <a:pt x="0" y="0"/>
                  </a:lnTo>
                  <a:lnTo>
                    <a:pt x="67" y="0"/>
                  </a:lnTo>
                  <a:lnTo>
                    <a:pt x="67" y="21"/>
                  </a:lnTo>
                  <a:lnTo>
                    <a:pt x="24" y="21"/>
                  </a:lnTo>
                  <a:lnTo>
                    <a:pt x="24" y="43"/>
                  </a:lnTo>
                  <a:lnTo>
                    <a:pt x="64" y="43"/>
                  </a:lnTo>
                  <a:lnTo>
                    <a:pt x="64"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dirty="0">
                <a:solidFill>
                  <a:srgbClr val="000000"/>
                </a:solidFill>
                <a:cs typeface="Arial" charset="0"/>
              </a:endParaRPr>
            </a:p>
          </p:txBody>
        </p:sp>
        <p:grpSp>
          <p:nvGrpSpPr>
            <p:cNvPr id="788" name="Group 787"/>
            <p:cNvGrpSpPr/>
            <p:nvPr/>
          </p:nvGrpSpPr>
          <p:grpSpPr>
            <a:xfrm>
              <a:off x="10925805" y="-469808"/>
              <a:ext cx="1324093" cy="1063149"/>
              <a:chOff x="10925805" y="-469808"/>
              <a:chExt cx="1324093" cy="1063149"/>
            </a:xfrm>
          </p:grpSpPr>
          <p:sp>
            <p:nvSpPr>
              <p:cNvPr id="789" name="Rectangle 118"/>
              <p:cNvSpPr>
                <a:spLocks noChangeArrowheads="1"/>
              </p:cNvSpPr>
              <p:nvPr/>
            </p:nvSpPr>
            <p:spPr bwMode="auto">
              <a:xfrm>
                <a:off x="11333384" y="-230438"/>
                <a:ext cx="269563"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90" name="Rectangle 119"/>
              <p:cNvSpPr>
                <a:spLocks noChangeArrowheads="1"/>
              </p:cNvSpPr>
              <p:nvPr/>
            </p:nvSpPr>
            <p:spPr bwMode="auto">
              <a:xfrm>
                <a:off x="11333384" y="476891"/>
                <a:ext cx="269563"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91" name="Rectangle 120"/>
              <p:cNvSpPr>
                <a:spLocks noChangeArrowheads="1"/>
              </p:cNvSpPr>
              <p:nvPr/>
            </p:nvSpPr>
            <p:spPr bwMode="auto">
              <a:xfrm>
                <a:off x="11665485" y="-53606"/>
                <a:ext cx="265250" cy="1186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92" name="Rectangle 121"/>
              <p:cNvSpPr>
                <a:spLocks noChangeArrowheads="1"/>
              </p:cNvSpPr>
              <p:nvPr/>
            </p:nvSpPr>
            <p:spPr bwMode="auto">
              <a:xfrm>
                <a:off x="11665485" y="-230438"/>
                <a:ext cx="26525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93" name="Rectangle 122"/>
              <p:cNvSpPr>
                <a:spLocks noChangeArrowheads="1"/>
              </p:cNvSpPr>
              <p:nvPr/>
            </p:nvSpPr>
            <p:spPr bwMode="auto">
              <a:xfrm>
                <a:off x="11665485" y="125383"/>
                <a:ext cx="26525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94" name="Rectangle 123"/>
              <p:cNvSpPr>
                <a:spLocks noChangeArrowheads="1"/>
              </p:cNvSpPr>
              <p:nvPr/>
            </p:nvSpPr>
            <p:spPr bwMode="auto">
              <a:xfrm>
                <a:off x="11333384" y="125383"/>
                <a:ext cx="269563"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95" name="Rectangle 124"/>
              <p:cNvSpPr>
                <a:spLocks noChangeArrowheads="1"/>
              </p:cNvSpPr>
              <p:nvPr/>
            </p:nvSpPr>
            <p:spPr bwMode="auto">
              <a:xfrm>
                <a:off x="11333384" y="-469808"/>
                <a:ext cx="916514" cy="176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96" name="Rectangle 125"/>
              <p:cNvSpPr>
                <a:spLocks noChangeArrowheads="1"/>
              </p:cNvSpPr>
              <p:nvPr/>
            </p:nvSpPr>
            <p:spPr bwMode="auto">
              <a:xfrm>
                <a:off x="11333384" y="-53606"/>
                <a:ext cx="269563" cy="1186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97" name="Rectangle 126"/>
              <p:cNvSpPr>
                <a:spLocks noChangeArrowheads="1"/>
              </p:cNvSpPr>
              <p:nvPr/>
            </p:nvSpPr>
            <p:spPr bwMode="auto">
              <a:xfrm>
                <a:off x="11333384" y="304371"/>
                <a:ext cx="269563" cy="112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98" name="Rectangle 127"/>
              <p:cNvSpPr>
                <a:spLocks noChangeArrowheads="1"/>
              </p:cNvSpPr>
              <p:nvPr/>
            </p:nvSpPr>
            <p:spPr bwMode="auto">
              <a:xfrm>
                <a:off x="10925805" y="-230438"/>
                <a:ext cx="347198" cy="8237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99" name="Rectangle 128"/>
              <p:cNvSpPr>
                <a:spLocks noChangeArrowheads="1"/>
              </p:cNvSpPr>
              <p:nvPr/>
            </p:nvSpPr>
            <p:spPr bwMode="auto">
              <a:xfrm>
                <a:off x="11991117" y="-230438"/>
                <a:ext cx="25878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00" name="Rectangle 129"/>
              <p:cNvSpPr>
                <a:spLocks noChangeArrowheads="1"/>
              </p:cNvSpPr>
              <p:nvPr/>
            </p:nvSpPr>
            <p:spPr bwMode="auto">
              <a:xfrm>
                <a:off x="10925805" y="-469808"/>
                <a:ext cx="347198" cy="176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01" name="Rectangle 130"/>
              <p:cNvSpPr>
                <a:spLocks noChangeArrowheads="1"/>
              </p:cNvSpPr>
              <p:nvPr/>
            </p:nvSpPr>
            <p:spPr bwMode="auto">
              <a:xfrm>
                <a:off x="11991117" y="476891"/>
                <a:ext cx="25878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02" name="Rectangle 131"/>
              <p:cNvSpPr>
                <a:spLocks noChangeArrowheads="1"/>
              </p:cNvSpPr>
              <p:nvPr/>
            </p:nvSpPr>
            <p:spPr bwMode="auto">
              <a:xfrm>
                <a:off x="11665485" y="304371"/>
                <a:ext cx="265250" cy="112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03" name="Rectangle 132"/>
              <p:cNvSpPr>
                <a:spLocks noChangeArrowheads="1"/>
              </p:cNvSpPr>
              <p:nvPr/>
            </p:nvSpPr>
            <p:spPr bwMode="auto">
              <a:xfrm>
                <a:off x="11665485" y="476891"/>
                <a:ext cx="26525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04" name="Rectangle 133"/>
              <p:cNvSpPr>
                <a:spLocks noChangeArrowheads="1"/>
              </p:cNvSpPr>
              <p:nvPr/>
            </p:nvSpPr>
            <p:spPr bwMode="auto">
              <a:xfrm>
                <a:off x="11991117" y="-53606"/>
                <a:ext cx="258780" cy="1186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05" name="Rectangle 134"/>
              <p:cNvSpPr>
                <a:spLocks noChangeArrowheads="1"/>
              </p:cNvSpPr>
              <p:nvPr/>
            </p:nvSpPr>
            <p:spPr bwMode="auto">
              <a:xfrm>
                <a:off x="11991117" y="304371"/>
                <a:ext cx="258780" cy="112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06" name="Rectangle 135"/>
              <p:cNvSpPr>
                <a:spLocks noChangeArrowheads="1"/>
              </p:cNvSpPr>
              <p:nvPr/>
            </p:nvSpPr>
            <p:spPr bwMode="auto">
              <a:xfrm>
                <a:off x="11991117" y="125383"/>
                <a:ext cx="25878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grpSp>
      </p:grpSp>
      <p:grpSp>
        <p:nvGrpSpPr>
          <p:cNvPr id="807" name="Group 806"/>
          <p:cNvGrpSpPr/>
          <p:nvPr/>
        </p:nvGrpSpPr>
        <p:grpSpPr>
          <a:xfrm>
            <a:off x="555245" y="1841637"/>
            <a:ext cx="374651" cy="470365"/>
            <a:chOff x="10665615" y="-1477165"/>
            <a:chExt cx="1861826" cy="2337475"/>
          </a:xfrm>
        </p:grpSpPr>
        <p:sp>
          <p:nvSpPr>
            <p:cNvPr id="808" name="Freeform 283"/>
            <p:cNvSpPr>
              <a:spLocks/>
            </p:cNvSpPr>
            <p:nvPr/>
          </p:nvSpPr>
          <p:spPr bwMode="auto">
            <a:xfrm>
              <a:off x="10665615" y="-1477165"/>
              <a:ext cx="1861826" cy="2337475"/>
            </a:xfrm>
            <a:custGeom>
              <a:avLst/>
              <a:gdLst>
                <a:gd name="T0" fmla="*/ 225 w 366"/>
                <a:gd name="T1" fmla="*/ 0 h 459"/>
                <a:gd name="T2" fmla="*/ 31 w 366"/>
                <a:gd name="T3" fmla="*/ 0 h 459"/>
                <a:gd name="T4" fmla="*/ 0 w 366"/>
                <a:gd name="T5" fmla="*/ 31 h 459"/>
                <a:gd name="T6" fmla="*/ 0 w 366"/>
                <a:gd name="T7" fmla="*/ 428 h 459"/>
                <a:gd name="T8" fmla="*/ 31 w 366"/>
                <a:gd name="T9" fmla="*/ 459 h 459"/>
                <a:gd name="T10" fmla="*/ 335 w 366"/>
                <a:gd name="T11" fmla="*/ 459 h 459"/>
                <a:gd name="T12" fmla="*/ 366 w 366"/>
                <a:gd name="T13" fmla="*/ 428 h 459"/>
                <a:gd name="T14" fmla="*/ 366 w 366"/>
                <a:gd name="T15" fmla="*/ 126 h 459"/>
                <a:gd name="T16" fmla="*/ 225 w 366"/>
                <a:gd name="T17"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459">
                  <a:moveTo>
                    <a:pt x="225" y="0"/>
                  </a:moveTo>
                  <a:cubicBezTo>
                    <a:pt x="31" y="0"/>
                    <a:pt x="31" y="0"/>
                    <a:pt x="31" y="0"/>
                  </a:cubicBezTo>
                  <a:cubicBezTo>
                    <a:pt x="14" y="0"/>
                    <a:pt x="0" y="14"/>
                    <a:pt x="0" y="31"/>
                  </a:cubicBezTo>
                  <a:cubicBezTo>
                    <a:pt x="0" y="428"/>
                    <a:pt x="0" y="428"/>
                    <a:pt x="0" y="428"/>
                  </a:cubicBezTo>
                  <a:cubicBezTo>
                    <a:pt x="0" y="445"/>
                    <a:pt x="14" y="459"/>
                    <a:pt x="31" y="459"/>
                  </a:cubicBezTo>
                  <a:cubicBezTo>
                    <a:pt x="335" y="459"/>
                    <a:pt x="335" y="459"/>
                    <a:pt x="335" y="459"/>
                  </a:cubicBezTo>
                  <a:cubicBezTo>
                    <a:pt x="352" y="459"/>
                    <a:pt x="366" y="445"/>
                    <a:pt x="366" y="428"/>
                  </a:cubicBezTo>
                  <a:cubicBezTo>
                    <a:pt x="366" y="126"/>
                    <a:pt x="366" y="126"/>
                    <a:pt x="366" y="126"/>
                  </a:cubicBezTo>
                  <a:cubicBezTo>
                    <a:pt x="225" y="0"/>
                    <a:pt x="225" y="0"/>
                    <a:pt x="225" y="0"/>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09" name="Freeform 284"/>
            <p:cNvSpPr>
              <a:spLocks/>
            </p:cNvSpPr>
            <p:nvPr/>
          </p:nvSpPr>
          <p:spPr bwMode="auto">
            <a:xfrm>
              <a:off x="11810691" y="-834575"/>
              <a:ext cx="716750" cy="560649"/>
            </a:xfrm>
            <a:custGeom>
              <a:avLst/>
              <a:gdLst>
                <a:gd name="T0" fmla="*/ 333 w 333"/>
                <a:gd name="T1" fmla="*/ 0 h 260"/>
                <a:gd name="T2" fmla="*/ 0 w 333"/>
                <a:gd name="T3" fmla="*/ 0 h 260"/>
                <a:gd name="T4" fmla="*/ 333 w 333"/>
                <a:gd name="T5" fmla="*/ 260 h 260"/>
                <a:gd name="T6" fmla="*/ 333 w 333"/>
                <a:gd name="T7" fmla="*/ 0 h 260"/>
              </a:gdLst>
              <a:ahLst/>
              <a:cxnLst>
                <a:cxn ang="0">
                  <a:pos x="T0" y="T1"/>
                </a:cxn>
                <a:cxn ang="0">
                  <a:pos x="T2" y="T3"/>
                </a:cxn>
                <a:cxn ang="0">
                  <a:pos x="T4" y="T5"/>
                </a:cxn>
                <a:cxn ang="0">
                  <a:pos x="T6" y="T7"/>
                </a:cxn>
              </a:cxnLst>
              <a:rect l="0" t="0" r="r" b="b"/>
              <a:pathLst>
                <a:path w="333" h="260">
                  <a:moveTo>
                    <a:pt x="333" y="0"/>
                  </a:moveTo>
                  <a:lnTo>
                    <a:pt x="0" y="0"/>
                  </a:lnTo>
                  <a:lnTo>
                    <a:pt x="333" y="260"/>
                  </a:lnTo>
                  <a:lnTo>
                    <a:pt x="333" y="0"/>
                  </a:lnTo>
                  <a:close/>
                </a:path>
              </a:pathLst>
            </a:custGeom>
            <a:solidFill>
              <a:srgbClr val="A33B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10" name="Freeform 285"/>
            <p:cNvSpPr>
              <a:spLocks/>
            </p:cNvSpPr>
            <p:nvPr/>
          </p:nvSpPr>
          <p:spPr bwMode="auto">
            <a:xfrm>
              <a:off x="11810691" y="-834575"/>
              <a:ext cx="716750" cy="560649"/>
            </a:xfrm>
            <a:custGeom>
              <a:avLst/>
              <a:gdLst>
                <a:gd name="T0" fmla="*/ 333 w 333"/>
                <a:gd name="T1" fmla="*/ 0 h 260"/>
                <a:gd name="T2" fmla="*/ 0 w 333"/>
                <a:gd name="T3" fmla="*/ 0 h 260"/>
                <a:gd name="T4" fmla="*/ 333 w 333"/>
                <a:gd name="T5" fmla="*/ 260 h 260"/>
                <a:gd name="T6" fmla="*/ 333 w 333"/>
                <a:gd name="T7" fmla="*/ 0 h 260"/>
              </a:gdLst>
              <a:ahLst/>
              <a:cxnLst>
                <a:cxn ang="0">
                  <a:pos x="T0" y="T1"/>
                </a:cxn>
                <a:cxn ang="0">
                  <a:pos x="T2" y="T3"/>
                </a:cxn>
                <a:cxn ang="0">
                  <a:pos x="T4" y="T5"/>
                </a:cxn>
                <a:cxn ang="0">
                  <a:pos x="T6" y="T7"/>
                </a:cxn>
              </a:cxnLst>
              <a:rect l="0" t="0" r="r" b="b"/>
              <a:pathLst>
                <a:path w="333" h="260">
                  <a:moveTo>
                    <a:pt x="333" y="0"/>
                  </a:moveTo>
                  <a:lnTo>
                    <a:pt x="0" y="0"/>
                  </a:lnTo>
                  <a:lnTo>
                    <a:pt x="333" y="260"/>
                  </a:lnTo>
                  <a:lnTo>
                    <a:pt x="333" y="0"/>
                  </a:ln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11" name="Freeform 286"/>
            <p:cNvSpPr>
              <a:spLocks/>
            </p:cNvSpPr>
            <p:nvPr/>
          </p:nvSpPr>
          <p:spPr bwMode="auto">
            <a:xfrm>
              <a:off x="11810691" y="-1477165"/>
              <a:ext cx="716750" cy="642590"/>
            </a:xfrm>
            <a:custGeom>
              <a:avLst/>
              <a:gdLst>
                <a:gd name="T0" fmla="*/ 0 w 333"/>
                <a:gd name="T1" fmla="*/ 0 h 298"/>
                <a:gd name="T2" fmla="*/ 0 w 333"/>
                <a:gd name="T3" fmla="*/ 298 h 298"/>
                <a:gd name="T4" fmla="*/ 333 w 333"/>
                <a:gd name="T5" fmla="*/ 298 h 298"/>
                <a:gd name="T6" fmla="*/ 0 w 333"/>
                <a:gd name="T7" fmla="*/ 0 h 298"/>
              </a:gdLst>
              <a:ahLst/>
              <a:cxnLst>
                <a:cxn ang="0">
                  <a:pos x="T0" y="T1"/>
                </a:cxn>
                <a:cxn ang="0">
                  <a:pos x="T2" y="T3"/>
                </a:cxn>
                <a:cxn ang="0">
                  <a:pos x="T4" y="T5"/>
                </a:cxn>
                <a:cxn ang="0">
                  <a:pos x="T6" y="T7"/>
                </a:cxn>
              </a:cxnLst>
              <a:rect l="0" t="0" r="r" b="b"/>
              <a:pathLst>
                <a:path w="333" h="298">
                  <a:moveTo>
                    <a:pt x="0" y="0"/>
                  </a:moveTo>
                  <a:lnTo>
                    <a:pt x="0" y="298"/>
                  </a:lnTo>
                  <a:lnTo>
                    <a:pt x="333" y="298"/>
                  </a:lnTo>
                  <a:lnTo>
                    <a:pt x="0" y="0"/>
                  </a:lnTo>
                  <a:close/>
                </a:path>
              </a:pathLst>
            </a:custGeom>
            <a:solidFill>
              <a:srgbClr val="DC63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12" name="Freeform 287"/>
            <p:cNvSpPr>
              <a:spLocks/>
            </p:cNvSpPr>
            <p:nvPr/>
          </p:nvSpPr>
          <p:spPr bwMode="auto">
            <a:xfrm>
              <a:off x="11810691" y="-1477165"/>
              <a:ext cx="716750" cy="642590"/>
            </a:xfrm>
            <a:custGeom>
              <a:avLst/>
              <a:gdLst>
                <a:gd name="T0" fmla="*/ 0 w 333"/>
                <a:gd name="T1" fmla="*/ 0 h 298"/>
                <a:gd name="T2" fmla="*/ 0 w 333"/>
                <a:gd name="T3" fmla="*/ 298 h 298"/>
                <a:gd name="T4" fmla="*/ 333 w 333"/>
                <a:gd name="T5" fmla="*/ 298 h 298"/>
                <a:gd name="T6" fmla="*/ 0 w 333"/>
                <a:gd name="T7" fmla="*/ 0 h 298"/>
              </a:gdLst>
              <a:ahLst/>
              <a:cxnLst>
                <a:cxn ang="0">
                  <a:pos x="T0" y="T1"/>
                </a:cxn>
                <a:cxn ang="0">
                  <a:pos x="T2" y="T3"/>
                </a:cxn>
                <a:cxn ang="0">
                  <a:pos x="T4" y="T5"/>
                </a:cxn>
                <a:cxn ang="0">
                  <a:pos x="T6" y="T7"/>
                </a:cxn>
              </a:cxnLst>
              <a:rect l="0" t="0" r="r" b="b"/>
              <a:pathLst>
                <a:path w="333" h="298">
                  <a:moveTo>
                    <a:pt x="0" y="0"/>
                  </a:moveTo>
                  <a:lnTo>
                    <a:pt x="0" y="298"/>
                  </a:lnTo>
                  <a:lnTo>
                    <a:pt x="333" y="298"/>
                  </a:lnTo>
                  <a:lnTo>
                    <a:pt x="0" y="0"/>
                  </a:lnTo>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13" name="Freeform 288"/>
            <p:cNvSpPr>
              <a:spLocks/>
            </p:cNvSpPr>
            <p:nvPr/>
          </p:nvSpPr>
          <p:spPr bwMode="auto">
            <a:xfrm>
              <a:off x="10870094" y="-1252905"/>
              <a:ext cx="146363" cy="235042"/>
            </a:xfrm>
            <a:custGeom>
              <a:avLst/>
              <a:gdLst>
                <a:gd name="T0" fmla="*/ 63 w 68"/>
                <a:gd name="T1" fmla="*/ 64 h 109"/>
                <a:gd name="T2" fmla="*/ 23 w 68"/>
                <a:gd name="T3" fmla="*/ 64 h 109"/>
                <a:gd name="T4" fmla="*/ 23 w 68"/>
                <a:gd name="T5" fmla="*/ 88 h 109"/>
                <a:gd name="T6" fmla="*/ 68 w 68"/>
                <a:gd name="T7" fmla="*/ 88 h 109"/>
                <a:gd name="T8" fmla="*/ 68 w 68"/>
                <a:gd name="T9" fmla="*/ 109 h 109"/>
                <a:gd name="T10" fmla="*/ 0 w 68"/>
                <a:gd name="T11" fmla="*/ 109 h 109"/>
                <a:gd name="T12" fmla="*/ 0 w 68"/>
                <a:gd name="T13" fmla="*/ 0 h 109"/>
                <a:gd name="T14" fmla="*/ 66 w 68"/>
                <a:gd name="T15" fmla="*/ 0 h 109"/>
                <a:gd name="T16" fmla="*/ 66 w 68"/>
                <a:gd name="T17" fmla="*/ 21 h 109"/>
                <a:gd name="T18" fmla="*/ 23 w 68"/>
                <a:gd name="T19" fmla="*/ 21 h 109"/>
                <a:gd name="T20" fmla="*/ 23 w 68"/>
                <a:gd name="T21" fmla="*/ 43 h 109"/>
                <a:gd name="T22" fmla="*/ 63 w 68"/>
                <a:gd name="T23" fmla="*/ 43 h 109"/>
                <a:gd name="T24" fmla="*/ 63 w 68"/>
                <a:gd name="T25" fmla="*/ 6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109">
                  <a:moveTo>
                    <a:pt x="63" y="64"/>
                  </a:moveTo>
                  <a:lnTo>
                    <a:pt x="23" y="64"/>
                  </a:lnTo>
                  <a:lnTo>
                    <a:pt x="23" y="88"/>
                  </a:lnTo>
                  <a:lnTo>
                    <a:pt x="68" y="88"/>
                  </a:lnTo>
                  <a:lnTo>
                    <a:pt x="68" y="109"/>
                  </a:lnTo>
                  <a:lnTo>
                    <a:pt x="0" y="109"/>
                  </a:lnTo>
                  <a:lnTo>
                    <a:pt x="0" y="0"/>
                  </a:lnTo>
                  <a:lnTo>
                    <a:pt x="66" y="0"/>
                  </a:lnTo>
                  <a:lnTo>
                    <a:pt x="66" y="21"/>
                  </a:lnTo>
                  <a:lnTo>
                    <a:pt x="23" y="21"/>
                  </a:lnTo>
                  <a:lnTo>
                    <a:pt x="23" y="43"/>
                  </a:lnTo>
                  <a:lnTo>
                    <a:pt x="63" y="43"/>
                  </a:lnTo>
                  <a:lnTo>
                    <a:pt x="63"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14" name="Freeform 289"/>
            <p:cNvSpPr>
              <a:spLocks/>
            </p:cNvSpPr>
            <p:nvPr/>
          </p:nvSpPr>
          <p:spPr bwMode="auto">
            <a:xfrm>
              <a:off x="11037981" y="-1252905"/>
              <a:ext cx="198021" cy="235042"/>
            </a:xfrm>
            <a:custGeom>
              <a:avLst/>
              <a:gdLst>
                <a:gd name="T0" fmla="*/ 27 w 39"/>
                <a:gd name="T1" fmla="*/ 46 h 46"/>
                <a:gd name="T2" fmla="*/ 23 w 39"/>
                <a:gd name="T3" fmla="*/ 37 h 46"/>
                <a:gd name="T4" fmla="*/ 19 w 39"/>
                <a:gd name="T5" fmla="*/ 29 h 46"/>
                <a:gd name="T6" fmla="*/ 19 w 39"/>
                <a:gd name="T7" fmla="*/ 29 h 46"/>
                <a:gd name="T8" fmla="*/ 15 w 39"/>
                <a:gd name="T9" fmla="*/ 37 h 46"/>
                <a:gd name="T10" fmla="*/ 11 w 39"/>
                <a:gd name="T11" fmla="*/ 46 h 46"/>
                <a:gd name="T12" fmla="*/ 0 w 39"/>
                <a:gd name="T13" fmla="*/ 46 h 46"/>
                <a:gd name="T14" fmla="*/ 13 w 39"/>
                <a:gd name="T15" fmla="*/ 23 h 46"/>
                <a:gd name="T16" fmla="*/ 0 w 39"/>
                <a:gd name="T17" fmla="*/ 0 h 46"/>
                <a:gd name="T18" fmla="*/ 12 w 39"/>
                <a:gd name="T19" fmla="*/ 0 h 46"/>
                <a:gd name="T20" fmla="*/ 16 w 39"/>
                <a:gd name="T21" fmla="*/ 9 h 46"/>
                <a:gd name="T22" fmla="*/ 19 w 39"/>
                <a:gd name="T23" fmla="*/ 16 h 46"/>
                <a:gd name="T24" fmla="*/ 19 w 39"/>
                <a:gd name="T25" fmla="*/ 16 h 46"/>
                <a:gd name="T26" fmla="*/ 22 w 39"/>
                <a:gd name="T27" fmla="*/ 9 h 46"/>
                <a:gd name="T28" fmla="*/ 26 w 39"/>
                <a:gd name="T29" fmla="*/ 0 h 46"/>
                <a:gd name="T30" fmla="*/ 38 w 39"/>
                <a:gd name="T31" fmla="*/ 0 h 46"/>
                <a:gd name="T32" fmla="*/ 25 w 39"/>
                <a:gd name="T33" fmla="*/ 23 h 46"/>
                <a:gd name="T34" fmla="*/ 39 w 39"/>
                <a:gd name="T35" fmla="*/ 46 h 46"/>
                <a:gd name="T36" fmla="*/ 27 w 39"/>
                <a:gd name="T3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6">
                  <a:moveTo>
                    <a:pt x="27" y="46"/>
                  </a:moveTo>
                  <a:cubicBezTo>
                    <a:pt x="23" y="37"/>
                    <a:pt x="23" y="37"/>
                    <a:pt x="23" y="37"/>
                  </a:cubicBezTo>
                  <a:cubicBezTo>
                    <a:pt x="21" y="34"/>
                    <a:pt x="20" y="32"/>
                    <a:pt x="19" y="29"/>
                  </a:cubicBezTo>
                  <a:cubicBezTo>
                    <a:pt x="19" y="29"/>
                    <a:pt x="19" y="29"/>
                    <a:pt x="19" y="29"/>
                  </a:cubicBezTo>
                  <a:cubicBezTo>
                    <a:pt x="18" y="32"/>
                    <a:pt x="16" y="34"/>
                    <a:pt x="15" y="37"/>
                  </a:cubicBezTo>
                  <a:cubicBezTo>
                    <a:pt x="11" y="46"/>
                    <a:pt x="11" y="46"/>
                    <a:pt x="11" y="46"/>
                  </a:cubicBezTo>
                  <a:cubicBezTo>
                    <a:pt x="0" y="46"/>
                    <a:pt x="0" y="46"/>
                    <a:pt x="0" y="46"/>
                  </a:cubicBezTo>
                  <a:cubicBezTo>
                    <a:pt x="13" y="23"/>
                    <a:pt x="13" y="23"/>
                    <a:pt x="13" y="23"/>
                  </a:cubicBezTo>
                  <a:cubicBezTo>
                    <a:pt x="0" y="0"/>
                    <a:pt x="0" y="0"/>
                    <a:pt x="0" y="0"/>
                  </a:cubicBezTo>
                  <a:cubicBezTo>
                    <a:pt x="12" y="0"/>
                    <a:pt x="12" y="0"/>
                    <a:pt x="12" y="0"/>
                  </a:cubicBezTo>
                  <a:cubicBezTo>
                    <a:pt x="16" y="9"/>
                    <a:pt x="16" y="9"/>
                    <a:pt x="16" y="9"/>
                  </a:cubicBezTo>
                  <a:cubicBezTo>
                    <a:pt x="17" y="11"/>
                    <a:pt x="18" y="14"/>
                    <a:pt x="19" y="16"/>
                  </a:cubicBezTo>
                  <a:cubicBezTo>
                    <a:pt x="19" y="16"/>
                    <a:pt x="19" y="16"/>
                    <a:pt x="19" y="16"/>
                  </a:cubicBezTo>
                  <a:cubicBezTo>
                    <a:pt x="20" y="13"/>
                    <a:pt x="21" y="11"/>
                    <a:pt x="22" y="9"/>
                  </a:cubicBezTo>
                  <a:cubicBezTo>
                    <a:pt x="26" y="0"/>
                    <a:pt x="26" y="0"/>
                    <a:pt x="26" y="0"/>
                  </a:cubicBezTo>
                  <a:cubicBezTo>
                    <a:pt x="38" y="0"/>
                    <a:pt x="38" y="0"/>
                    <a:pt x="38" y="0"/>
                  </a:cubicBezTo>
                  <a:cubicBezTo>
                    <a:pt x="25" y="23"/>
                    <a:pt x="25" y="23"/>
                    <a:pt x="25" y="23"/>
                  </a:cubicBezTo>
                  <a:cubicBezTo>
                    <a:pt x="39" y="46"/>
                    <a:pt x="39" y="46"/>
                    <a:pt x="39" y="46"/>
                  </a:cubicBezTo>
                  <a:lnTo>
                    <a:pt x="27"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15" name="Freeform 290"/>
            <p:cNvSpPr>
              <a:spLocks/>
            </p:cNvSpPr>
            <p:nvPr/>
          </p:nvSpPr>
          <p:spPr bwMode="auto">
            <a:xfrm>
              <a:off x="11259677" y="-1252905"/>
              <a:ext cx="148516" cy="235042"/>
            </a:xfrm>
            <a:custGeom>
              <a:avLst/>
              <a:gdLst>
                <a:gd name="T0" fmla="*/ 64 w 69"/>
                <a:gd name="T1" fmla="*/ 64 h 109"/>
                <a:gd name="T2" fmla="*/ 24 w 69"/>
                <a:gd name="T3" fmla="*/ 64 h 109"/>
                <a:gd name="T4" fmla="*/ 24 w 69"/>
                <a:gd name="T5" fmla="*/ 88 h 109"/>
                <a:gd name="T6" fmla="*/ 69 w 69"/>
                <a:gd name="T7" fmla="*/ 88 h 109"/>
                <a:gd name="T8" fmla="*/ 69 w 69"/>
                <a:gd name="T9" fmla="*/ 109 h 109"/>
                <a:gd name="T10" fmla="*/ 0 w 69"/>
                <a:gd name="T11" fmla="*/ 109 h 109"/>
                <a:gd name="T12" fmla="*/ 0 w 69"/>
                <a:gd name="T13" fmla="*/ 0 h 109"/>
                <a:gd name="T14" fmla="*/ 67 w 69"/>
                <a:gd name="T15" fmla="*/ 0 h 109"/>
                <a:gd name="T16" fmla="*/ 67 w 69"/>
                <a:gd name="T17" fmla="*/ 21 h 109"/>
                <a:gd name="T18" fmla="*/ 24 w 69"/>
                <a:gd name="T19" fmla="*/ 21 h 109"/>
                <a:gd name="T20" fmla="*/ 24 w 69"/>
                <a:gd name="T21" fmla="*/ 43 h 109"/>
                <a:gd name="T22" fmla="*/ 64 w 69"/>
                <a:gd name="T23" fmla="*/ 43 h 109"/>
                <a:gd name="T24" fmla="*/ 64 w 69"/>
                <a:gd name="T25" fmla="*/ 6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09">
                  <a:moveTo>
                    <a:pt x="64" y="64"/>
                  </a:moveTo>
                  <a:lnTo>
                    <a:pt x="24" y="64"/>
                  </a:lnTo>
                  <a:lnTo>
                    <a:pt x="24" y="88"/>
                  </a:lnTo>
                  <a:lnTo>
                    <a:pt x="69" y="88"/>
                  </a:lnTo>
                  <a:lnTo>
                    <a:pt x="69" y="109"/>
                  </a:lnTo>
                  <a:lnTo>
                    <a:pt x="0" y="109"/>
                  </a:lnTo>
                  <a:lnTo>
                    <a:pt x="0" y="0"/>
                  </a:lnTo>
                  <a:lnTo>
                    <a:pt x="67" y="0"/>
                  </a:lnTo>
                  <a:lnTo>
                    <a:pt x="67" y="21"/>
                  </a:lnTo>
                  <a:lnTo>
                    <a:pt x="24" y="21"/>
                  </a:lnTo>
                  <a:lnTo>
                    <a:pt x="24" y="43"/>
                  </a:lnTo>
                  <a:lnTo>
                    <a:pt x="64" y="43"/>
                  </a:lnTo>
                  <a:lnTo>
                    <a:pt x="64"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grpSp>
          <p:nvGrpSpPr>
            <p:cNvPr id="816" name="Group 815"/>
            <p:cNvGrpSpPr/>
            <p:nvPr/>
          </p:nvGrpSpPr>
          <p:grpSpPr>
            <a:xfrm>
              <a:off x="10925805" y="-469808"/>
              <a:ext cx="1324093" cy="1063149"/>
              <a:chOff x="10925805" y="-469808"/>
              <a:chExt cx="1324093" cy="1063149"/>
            </a:xfrm>
          </p:grpSpPr>
          <p:sp>
            <p:nvSpPr>
              <p:cNvPr id="817" name="Rectangle 118"/>
              <p:cNvSpPr>
                <a:spLocks noChangeArrowheads="1"/>
              </p:cNvSpPr>
              <p:nvPr/>
            </p:nvSpPr>
            <p:spPr bwMode="auto">
              <a:xfrm>
                <a:off x="11333384" y="-230438"/>
                <a:ext cx="269563"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18" name="Rectangle 119"/>
              <p:cNvSpPr>
                <a:spLocks noChangeArrowheads="1"/>
              </p:cNvSpPr>
              <p:nvPr/>
            </p:nvSpPr>
            <p:spPr bwMode="auto">
              <a:xfrm>
                <a:off x="11333384" y="476891"/>
                <a:ext cx="269563"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19" name="Rectangle 120"/>
              <p:cNvSpPr>
                <a:spLocks noChangeArrowheads="1"/>
              </p:cNvSpPr>
              <p:nvPr/>
            </p:nvSpPr>
            <p:spPr bwMode="auto">
              <a:xfrm>
                <a:off x="11665485" y="-53606"/>
                <a:ext cx="265250" cy="1186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20" name="Rectangle 121"/>
              <p:cNvSpPr>
                <a:spLocks noChangeArrowheads="1"/>
              </p:cNvSpPr>
              <p:nvPr/>
            </p:nvSpPr>
            <p:spPr bwMode="auto">
              <a:xfrm>
                <a:off x="11665485" y="-230438"/>
                <a:ext cx="26525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21" name="Rectangle 122"/>
              <p:cNvSpPr>
                <a:spLocks noChangeArrowheads="1"/>
              </p:cNvSpPr>
              <p:nvPr/>
            </p:nvSpPr>
            <p:spPr bwMode="auto">
              <a:xfrm>
                <a:off x="11665485" y="125383"/>
                <a:ext cx="26525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22" name="Rectangle 123"/>
              <p:cNvSpPr>
                <a:spLocks noChangeArrowheads="1"/>
              </p:cNvSpPr>
              <p:nvPr/>
            </p:nvSpPr>
            <p:spPr bwMode="auto">
              <a:xfrm>
                <a:off x="11333384" y="125383"/>
                <a:ext cx="269563"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23" name="Rectangle 124"/>
              <p:cNvSpPr>
                <a:spLocks noChangeArrowheads="1"/>
              </p:cNvSpPr>
              <p:nvPr/>
            </p:nvSpPr>
            <p:spPr bwMode="auto">
              <a:xfrm>
                <a:off x="11333384" y="-469808"/>
                <a:ext cx="916514" cy="176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24" name="Rectangle 125"/>
              <p:cNvSpPr>
                <a:spLocks noChangeArrowheads="1"/>
              </p:cNvSpPr>
              <p:nvPr/>
            </p:nvSpPr>
            <p:spPr bwMode="auto">
              <a:xfrm>
                <a:off x="11333384" y="-53606"/>
                <a:ext cx="269563" cy="1186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25" name="Rectangle 126"/>
              <p:cNvSpPr>
                <a:spLocks noChangeArrowheads="1"/>
              </p:cNvSpPr>
              <p:nvPr/>
            </p:nvSpPr>
            <p:spPr bwMode="auto">
              <a:xfrm>
                <a:off x="11333384" y="304371"/>
                <a:ext cx="269563" cy="112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26" name="Rectangle 127"/>
              <p:cNvSpPr>
                <a:spLocks noChangeArrowheads="1"/>
              </p:cNvSpPr>
              <p:nvPr/>
            </p:nvSpPr>
            <p:spPr bwMode="auto">
              <a:xfrm>
                <a:off x="10925805" y="-230438"/>
                <a:ext cx="347198" cy="8237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27" name="Rectangle 128"/>
              <p:cNvSpPr>
                <a:spLocks noChangeArrowheads="1"/>
              </p:cNvSpPr>
              <p:nvPr/>
            </p:nvSpPr>
            <p:spPr bwMode="auto">
              <a:xfrm>
                <a:off x="11991117" y="-230438"/>
                <a:ext cx="25878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28" name="Rectangle 129"/>
              <p:cNvSpPr>
                <a:spLocks noChangeArrowheads="1"/>
              </p:cNvSpPr>
              <p:nvPr/>
            </p:nvSpPr>
            <p:spPr bwMode="auto">
              <a:xfrm>
                <a:off x="10925805" y="-469808"/>
                <a:ext cx="347198" cy="176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29" name="Rectangle 130"/>
              <p:cNvSpPr>
                <a:spLocks noChangeArrowheads="1"/>
              </p:cNvSpPr>
              <p:nvPr/>
            </p:nvSpPr>
            <p:spPr bwMode="auto">
              <a:xfrm>
                <a:off x="11991117" y="476891"/>
                <a:ext cx="25878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30" name="Rectangle 131"/>
              <p:cNvSpPr>
                <a:spLocks noChangeArrowheads="1"/>
              </p:cNvSpPr>
              <p:nvPr/>
            </p:nvSpPr>
            <p:spPr bwMode="auto">
              <a:xfrm>
                <a:off x="11665485" y="304371"/>
                <a:ext cx="265250" cy="112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31" name="Rectangle 132"/>
              <p:cNvSpPr>
                <a:spLocks noChangeArrowheads="1"/>
              </p:cNvSpPr>
              <p:nvPr/>
            </p:nvSpPr>
            <p:spPr bwMode="auto">
              <a:xfrm>
                <a:off x="11665485" y="476891"/>
                <a:ext cx="26525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32" name="Rectangle 133"/>
              <p:cNvSpPr>
                <a:spLocks noChangeArrowheads="1"/>
              </p:cNvSpPr>
              <p:nvPr/>
            </p:nvSpPr>
            <p:spPr bwMode="auto">
              <a:xfrm>
                <a:off x="11991117" y="-53606"/>
                <a:ext cx="258780" cy="1186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33" name="Rectangle 134"/>
              <p:cNvSpPr>
                <a:spLocks noChangeArrowheads="1"/>
              </p:cNvSpPr>
              <p:nvPr/>
            </p:nvSpPr>
            <p:spPr bwMode="auto">
              <a:xfrm>
                <a:off x="11991117" y="304371"/>
                <a:ext cx="258780" cy="112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34" name="Rectangle 135"/>
              <p:cNvSpPr>
                <a:spLocks noChangeArrowheads="1"/>
              </p:cNvSpPr>
              <p:nvPr/>
            </p:nvSpPr>
            <p:spPr bwMode="auto">
              <a:xfrm>
                <a:off x="11991117" y="125383"/>
                <a:ext cx="25878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grpSp>
      </p:grpSp>
      <p:grpSp>
        <p:nvGrpSpPr>
          <p:cNvPr id="835" name="Group 834"/>
          <p:cNvGrpSpPr/>
          <p:nvPr/>
        </p:nvGrpSpPr>
        <p:grpSpPr>
          <a:xfrm>
            <a:off x="1050639" y="3155634"/>
            <a:ext cx="374651" cy="470365"/>
            <a:chOff x="10665615" y="-1477165"/>
            <a:chExt cx="1861826" cy="2337475"/>
          </a:xfrm>
        </p:grpSpPr>
        <p:sp>
          <p:nvSpPr>
            <p:cNvPr id="836" name="Freeform 283"/>
            <p:cNvSpPr>
              <a:spLocks/>
            </p:cNvSpPr>
            <p:nvPr/>
          </p:nvSpPr>
          <p:spPr bwMode="auto">
            <a:xfrm>
              <a:off x="10665615" y="-1477165"/>
              <a:ext cx="1861826" cy="2337475"/>
            </a:xfrm>
            <a:custGeom>
              <a:avLst/>
              <a:gdLst>
                <a:gd name="T0" fmla="*/ 225 w 366"/>
                <a:gd name="T1" fmla="*/ 0 h 459"/>
                <a:gd name="T2" fmla="*/ 31 w 366"/>
                <a:gd name="T3" fmla="*/ 0 h 459"/>
                <a:gd name="T4" fmla="*/ 0 w 366"/>
                <a:gd name="T5" fmla="*/ 31 h 459"/>
                <a:gd name="T6" fmla="*/ 0 w 366"/>
                <a:gd name="T7" fmla="*/ 428 h 459"/>
                <a:gd name="T8" fmla="*/ 31 w 366"/>
                <a:gd name="T9" fmla="*/ 459 h 459"/>
                <a:gd name="T10" fmla="*/ 335 w 366"/>
                <a:gd name="T11" fmla="*/ 459 h 459"/>
                <a:gd name="T12" fmla="*/ 366 w 366"/>
                <a:gd name="T13" fmla="*/ 428 h 459"/>
                <a:gd name="T14" fmla="*/ 366 w 366"/>
                <a:gd name="T15" fmla="*/ 126 h 459"/>
                <a:gd name="T16" fmla="*/ 225 w 366"/>
                <a:gd name="T17"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459">
                  <a:moveTo>
                    <a:pt x="225" y="0"/>
                  </a:moveTo>
                  <a:cubicBezTo>
                    <a:pt x="31" y="0"/>
                    <a:pt x="31" y="0"/>
                    <a:pt x="31" y="0"/>
                  </a:cubicBezTo>
                  <a:cubicBezTo>
                    <a:pt x="14" y="0"/>
                    <a:pt x="0" y="14"/>
                    <a:pt x="0" y="31"/>
                  </a:cubicBezTo>
                  <a:cubicBezTo>
                    <a:pt x="0" y="428"/>
                    <a:pt x="0" y="428"/>
                    <a:pt x="0" y="428"/>
                  </a:cubicBezTo>
                  <a:cubicBezTo>
                    <a:pt x="0" y="445"/>
                    <a:pt x="14" y="459"/>
                    <a:pt x="31" y="459"/>
                  </a:cubicBezTo>
                  <a:cubicBezTo>
                    <a:pt x="335" y="459"/>
                    <a:pt x="335" y="459"/>
                    <a:pt x="335" y="459"/>
                  </a:cubicBezTo>
                  <a:cubicBezTo>
                    <a:pt x="352" y="459"/>
                    <a:pt x="366" y="445"/>
                    <a:pt x="366" y="428"/>
                  </a:cubicBezTo>
                  <a:cubicBezTo>
                    <a:pt x="366" y="126"/>
                    <a:pt x="366" y="126"/>
                    <a:pt x="366" y="126"/>
                  </a:cubicBezTo>
                  <a:cubicBezTo>
                    <a:pt x="225" y="0"/>
                    <a:pt x="225" y="0"/>
                    <a:pt x="225" y="0"/>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37" name="Freeform 284"/>
            <p:cNvSpPr>
              <a:spLocks/>
            </p:cNvSpPr>
            <p:nvPr/>
          </p:nvSpPr>
          <p:spPr bwMode="auto">
            <a:xfrm>
              <a:off x="11810691" y="-834575"/>
              <a:ext cx="716750" cy="560649"/>
            </a:xfrm>
            <a:custGeom>
              <a:avLst/>
              <a:gdLst>
                <a:gd name="T0" fmla="*/ 333 w 333"/>
                <a:gd name="T1" fmla="*/ 0 h 260"/>
                <a:gd name="T2" fmla="*/ 0 w 333"/>
                <a:gd name="T3" fmla="*/ 0 h 260"/>
                <a:gd name="T4" fmla="*/ 333 w 333"/>
                <a:gd name="T5" fmla="*/ 260 h 260"/>
                <a:gd name="T6" fmla="*/ 333 w 333"/>
                <a:gd name="T7" fmla="*/ 0 h 260"/>
              </a:gdLst>
              <a:ahLst/>
              <a:cxnLst>
                <a:cxn ang="0">
                  <a:pos x="T0" y="T1"/>
                </a:cxn>
                <a:cxn ang="0">
                  <a:pos x="T2" y="T3"/>
                </a:cxn>
                <a:cxn ang="0">
                  <a:pos x="T4" y="T5"/>
                </a:cxn>
                <a:cxn ang="0">
                  <a:pos x="T6" y="T7"/>
                </a:cxn>
              </a:cxnLst>
              <a:rect l="0" t="0" r="r" b="b"/>
              <a:pathLst>
                <a:path w="333" h="260">
                  <a:moveTo>
                    <a:pt x="333" y="0"/>
                  </a:moveTo>
                  <a:lnTo>
                    <a:pt x="0" y="0"/>
                  </a:lnTo>
                  <a:lnTo>
                    <a:pt x="333" y="260"/>
                  </a:lnTo>
                  <a:lnTo>
                    <a:pt x="333" y="0"/>
                  </a:lnTo>
                  <a:close/>
                </a:path>
              </a:pathLst>
            </a:custGeom>
            <a:solidFill>
              <a:srgbClr val="A33B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38" name="Freeform 285"/>
            <p:cNvSpPr>
              <a:spLocks/>
            </p:cNvSpPr>
            <p:nvPr/>
          </p:nvSpPr>
          <p:spPr bwMode="auto">
            <a:xfrm>
              <a:off x="11810691" y="-834575"/>
              <a:ext cx="716750" cy="560649"/>
            </a:xfrm>
            <a:custGeom>
              <a:avLst/>
              <a:gdLst>
                <a:gd name="T0" fmla="*/ 333 w 333"/>
                <a:gd name="T1" fmla="*/ 0 h 260"/>
                <a:gd name="T2" fmla="*/ 0 w 333"/>
                <a:gd name="T3" fmla="*/ 0 h 260"/>
                <a:gd name="T4" fmla="*/ 333 w 333"/>
                <a:gd name="T5" fmla="*/ 260 h 260"/>
                <a:gd name="T6" fmla="*/ 333 w 333"/>
                <a:gd name="T7" fmla="*/ 0 h 260"/>
              </a:gdLst>
              <a:ahLst/>
              <a:cxnLst>
                <a:cxn ang="0">
                  <a:pos x="T0" y="T1"/>
                </a:cxn>
                <a:cxn ang="0">
                  <a:pos x="T2" y="T3"/>
                </a:cxn>
                <a:cxn ang="0">
                  <a:pos x="T4" y="T5"/>
                </a:cxn>
                <a:cxn ang="0">
                  <a:pos x="T6" y="T7"/>
                </a:cxn>
              </a:cxnLst>
              <a:rect l="0" t="0" r="r" b="b"/>
              <a:pathLst>
                <a:path w="333" h="260">
                  <a:moveTo>
                    <a:pt x="333" y="0"/>
                  </a:moveTo>
                  <a:lnTo>
                    <a:pt x="0" y="0"/>
                  </a:lnTo>
                  <a:lnTo>
                    <a:pt x="333" y="260"/>
                  </a:lnTo>
                  <a:lnTo>
                    <a:pt x="333" y="0"/>
                  </a:ln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39" name="Freeform 286"/>
            <p:cNvSpPr>
              <a:spLocks/>
            </p:cNvSpPr>
            <p:nvPr/>
          </p:nvSpPr>
          <p:spPr bwMode="auto">
            <a:xfrm>
              <a:off x="11810691" y="-1477165"/>
              <a:ext cx="716750" cy="642590"/>
            </a:xfrm>
            <a:custGeom>
              <a:avLst/>
              <a:gdLst>
                <a:gd name="T0" fmla="*/ 0 w 333"/>
                <a:gd name="T1" fmla="*/ 0 h 298"/>
                <a:gd name="T2" fmla="*/ 0 w 333"/>
                <a:gd name="T3" fmla="*/ 298 h 298"/>
                <a:gd name="T4" fmla="*/ 333 w 333"/>
                <a:gd name="T5" fmla="*/ 298 h 298"/>
                <a:gd name="T6" fmla="*/ 0 w 333"/>
                <a:gd name="T7" fmla="*/ 0 h 298"/>
              </a:gdLst>
              <a:ahLst/>
              <a:cxnLst>
                <a:cxn ang="0">
                  <a:pos x="T0" y="T1"/>
                </a:cxn>
                <a:cxn ang="0">
                  <a:pos x="T2" y="T3"/>
                </a:cxn>
                <a:cxn ang="0">
                  <a:pos x="T4" y="T5"/>
                </a:cxn>
                <a:cxn ang="0">
                  <a:pos x="T6" y="T7"/>
                </a:cxn>
              </a:cxnLst>
              <a:rect l="0" t="0" r="r" b="b"/>
              <a:pathLst>
                <a:path w="333" h="298">
                  <a:moveTo>
                    <a:pt x="0" y="0"/>
                  </a:moveTo>
                  <a:lnTo>
                    <a:pt x="0" y="298"/>
                  </a:lnTo>
                  <a:lnTo>
                    <a:pt x="333" y="298"/>
                  </a:lnTo>
                  <a:lnTo>
                    <a:pt x="0" y="0"/>
                  </a:lnTo>
                  <a:close/>
                </a:path>
              </a:pathLst>
            </a:custGeom>
            <a:solidFill>
              <a:srgbClr val="DC63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40" name="Freeform 287"/>
            <p:cNvSpPr>
              <a:spLocks/>
            </p:cNvSpPr>
            <p:nvPr/>
          </p:nvSpPr>
          <p:spPr bwMode="auto">
            <a:xfrm>
              <a:off x="11810691" y="-1477165"/>
              <a:ext cx="716750" cy="642590"/>
            </a:xfrm>
            <a:custGeom>
              <a:avLst/>
              <a:gdLst>
                <a:gd name="T0" fmla="*/ 0 w 333"/>
                <a:gd name="T1" fmla="*/ 0 h 298"/>
                <a:gd name="T2" fmla="*/ 0 w 333"/>
                <a:gd name="T3" fmla="*/ 298 h 298"/>
                <a:gd name="T4" fmla="*/ 333 w 333"/>
                <a:gd name="T5" fmla="*/ 298 h 298"/>
                <a:gd name="T6" fmla="*/ 0 w 333"/>
                <a:gd name="T7" fmla="*/ 0 h 298"/>
              </a:gdLst>
              <a:ahLst/>
              <a:cxnLst>
                <a:cxn ang="0">
                  <a:pos x="T0" y="T1"/>
                </a:cxn>
                <a:cxn ang="0">
                  <a:pos x="T2" y="T3"/>
                </a:cxn>
                <a:cxn ang="0">
                  <a:pos x="T4" y="T5"/>
                </a:cxn>
                <a:cxn ang="0">
                  <a:pos x="T6" y="T7"/>
                </a:cxn>
              </a:cxnLst>
              <a:rect l="0" t="0" r="r" b="b"/>
              <a:pathLst>
                <a:path w="333" h="298">
                  <a:moveTo>
                    <a:pt x="0" y="0"/>
                  </a:moveTo>
                  <a:lnTo>
                    <a:pt x="0" y="298"/>
                  </a:lnTo>
                  <a:lnTo>
                    <a:pt x="333" y="298"/>
                  </a:lnTo>
                  <a:lnTo>
                    <a:pt x="0" y="0"/>
                  </a:lnTo>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41" name="Freeform 288"/>
            <p:cNvSpPr>
              <a:spLocks/>
            </p:cNvSpPr>
            <p:nvPr/>
          </p:nvSpPr>
          <p:spPr bwMode="auto">
            <a:xfrm>
              <a:off x="10870094" y="-1252905"/>
              <a:ext cx="146363" cy="235042"/>
            </a:xfrm>
            <a:custGeom>
              <a:avLst/>
              <a:gdLst>
                <a:gd name="T0" fmla="*/ 63 w 68"/>
                <a:gd name="T1" fmla="*/ 64 h 109"/>
                <a:gd name="T2" fmla="*/ 23 w 68"/>
                <a:gd name="T3" fmla="*/ 64 h 109"/>
                <a:gd name="T4" fmla="*/ 23 w 68"/>
                <a:gd name="T5" fmla="*/ 88 h 109"/>
                <a:gd name="T6" fmla="*/ 68 w 68"/>
                <a:gd name="T7" fmla="*/ 88 h 109"/>
                <a:gd name="T8" fmla="*/ 68 w 68"/>
                <a:gd name="T9" fmla="*/ 109 h 109"/>
                <a:gd name="T10" fmla="*/ 0 w 68"/>
                <a:gd name="T11" fmla="*/ 109 h 109"/>
                <a:gd name="T12" fmla="*/ 0 w 68"/>
                <a:gd name="T13" fmla="*/ 0 h 109"/>
                <a:gd name="T14" fmla="*/ 66 w 68"/>
                <a:gd name="T15" fmla="*/ 0 h 109"/>
                <a:gd name="T16" fmla="*/ 66 w 68"/>
                <a:gd name="T17" fmla="*/ 21 h 109"/>
                <a:gd name="T18" fmla="*/ 23 w 68"/>
                <a:gd name="T19" fmla="*/ 21 h 109"/>
                <a:gd name="T20" fmla="*/ 23 w 68"/>
                <a:gd name="T21" fmla="*/ 43 h 109"/>
                <a:gd name="T22" fmla="*/ 63 w 68"/>
                <a:gd name="T23" fmla="*/ 43 h 109"/>
                <a:gd name="T24" fmla="*/ 63 w 68"/>
                <a:gd name="T25" fmla="*/ 6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109">
                  <a:moveTo>
                    <a:pt x="63" y="64"/>
                  </a:moveTo>
                  <a:lnTo>
                    <a:pt x="23" y="64"/>
                  </a:lnTo>
                  <a:lnTo>
                    <a:pt x="23" y="88"/>
                  </a:lnTo>
                  <a:lnTo>
                    <a:pt x="68" y="88"/>
                  </a:lnTo>
                  <a:lnTo>
                    <a:pt x="68" y="109"/>
                  </a:lnTo>
                  <a:lnTo>
                    <a:pt x="0" y="109"/>
                  </a:lnTo>
                  <a:lnTo>
                    <a:pt x="0" y="0"/>
                  </a:lnTo>
                  <a:lnTo>
                    <a:pt x="66" y="0"/>
                  </a:lnTo>
                  <a:lnTo>
                    <a:pt x="66" y="21"/>
                  </a:lnTo>
                  <a:lnTo>
                    <a:pt x="23" y="21"/>
                  </a:lnTo>
                  <a:lnTo>
                    <a:pt x="23" y="43"/>
                  </a:lnTo>
                  <a:lnTo>
                    <a:pt x="63" y="43"/>
                  </a:lnTo>
                  <a:lnTo>
                    <a:pt x="63"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42" name="Freeform 289"/>
            <p:cNvSpPr>
              <a:spLocks/>
            </p:cNvSpPr>
            <p:nvPr/>
          </p:nvSpPr>
          <p:spPr bwMode="auto">
            <a:xfrm>
              <a:off x="11037981" y="-1252905"/>
              <a:ext cx="198021" cy="235042"/>
            </a:xfrm>
            <a:custGeom>
              <a:avLst/>
              <a:gdLst>
                <a:gd name="T0" fmla="*/ 27 w 39"/>
                <a:gd name="T1" fmla="*/ 46 h 46"/>
                <a:gd name="T2" fmla="*/ 23 w 39"/>
                <a:gd name="T3" fmla="*/ 37 h 46"/>
                <a:gd name="T4" fmla="*/ 19 w 39"/>
                <a:gd name="T5" fmla="*/ 29 h 46"/>
                <a:gd name="T6" fmla="*/ 19 w 39"/>
                <a:gd name="T7" fmla="*/ 29 h 46"/>
                <a:gd name="T8" fmla="*/ 15 w 39"/>
                <a:gd name="T9" fmla="*/ 37 h 46"/>
                <a:gd name="T10" fmla="*/ 11 w 39"/>
                <a:gd name="T11" fmla="*/ 46 h 46"/>
                <a:gd name="T12" fmla="*/ 0 w 39"/>
                <a:gd name="T13" fmla="*/ 46 h 46"/>
                <a:gd name="T14" fmla="*/ 13 w 39"/>
                <a:gd name="T15" fmla="*/ 23 h 46"/>
                <a:gd name="T16" fmla="*/ 0 w 39"/>
                <a:gd name="T17" fmla="*/ 0 h 46"/>
                <a:gd name="T18" fmla="*/ 12 w 39"/>
                <a:gd name="T19" fmla="*/ 0 h 46"/>
                <a:gd name="T20" fmla="*/ 16 w 39"/>
                <a:gd name="T21" fmla="*/ 9 h 46"/>
                <a:gd name="T22" fmla="*/ 19 w 39"/>
                <a:gd name="T23" fmla="*/ 16 h 46"/>
                <a:gd name="T24" fmla="*/ 19 w 39"/>
                <a:gd name="T25" fmla="*/ 16 h 46"/>
                <a:gd name="T26" fmla="*/ 22 w 39"/>
                <a:gd name="T27" fmla="*/ 9 h 46"/>
                <a:gd name="T28" fmla="*/ 26 w 39"/>
                <a:gd name="T29" fmla="*/ 0 h 46"/>
                <a:gd name="T30" fmla="*/ 38 w 39"/>
                <a:gd name="T31" fmla="*/ 0 h 46"/>
                <a:gd name="T32" fmla="*/ 25 w 39"/>
                <a:gd name="T33" fmla="*/ 23 h 46"/>
                <a:gd name="T34" fmla="*/ 39 w 39"/>
                <a:gd name="T35" fmla="*/ 46 h 46"/>
                <a:gd name="T36" fmla="*/ 27 w 39"/>
                <a:gd name="T3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46">
                  <a:moveTo>
                    <a:pt x="27" y="46"/>
                  </a:moveTo>
                  <a:cubicBezTo>
                    <a:pt x="23" y="37"/>
                    <a:pt x="23" y="37"/>
                    <a:pt x="23" y="37"/>
                  </a:cubicBezTo>
                  <a:cubicBezTo>
                    <a:pt x="21" y="34"/>
                    <a:pt x="20" y="32"/>
                    <a:pt x="19" y="29"/>
                  </a:cubicBezTo>
                  <a:cubicBezTo>
                    <a:pt x="19" y="29"/>
                    <a:pt x="19" y="29"/>
                    <a:pt x="19" y="29"/>
                  </a:cubicBezTo>
                  <a:cubicBezTo>
                    <a:pt x="18" y="32"/>
                    <a:pt x="16" y="34"/>
                    <a:pt x="15" y="37"/>
                  </a:cubicBezTo>
                  <a:cubicBezTo>
                    <a:pt x="11" y="46"/>
                    <a:pt x="11" y="46"/>
                    <a:pt x="11" y="46"/>
                  </a:cubicBezTo>
                  <a:cubicBezTo>
                    <a:pt x="0" y="46"/>
                    <a:pt x="0" y="46"/>
                    <a:pt x="0" y="46"/>
                  </a:cubicBezTo>
                  <a:cubicBezTo>
                    <a:pt x="13" y="23"/>
                    <a:pt x="13" y="23"/>
                    <a:pt x="13" y="23"/>
                  </a:cubicBezTo>
                  <a:cubicBezTo>
                    <a:pt x="0" y="0"/>
                    <a:pt x="0" y="0"/>
                    <a:pt x="0" y="0"/>
                  </a:cubicBezTo>
                  <a:cubicBezTo>
                    <a:pt x="12" y="0"/>
                    <a:pt x="12" y="0"/>
                    <a:pt x="12" y="0"/>
                  </a:cubicBezTo>
                  <a:cubicBezTo>
                    <a:pt x="16" y="9"/>
                    <a:pt x="16" y="9"/>
                    <a:pt x="16" y="9"/>
                  </a:cubicBezTo>
                  <a:cubicBezTo>
                    <a:pt x="17" y="11"/>
                    <a:pt x="18" y="14"/>
                    <a:pt x="19" y="16"/>
                  </a:cubicBezTo>
                  <a:cubicBezTo>
                    <a:pt x="19" y="16"/>
                    <a:pt x="19" y="16"/>
                    <a:pt x="19" y="16"/>
                  </a:cubicBezTo>
                  <a:cubicBezTo>
                    <a:pt x="20" y="13"/>
                    <a:pt x="21" y="11"/>
                    <a:pt x="22" y="9"/>
                  </a:cubicBezTo>
                  <a:cubicBezTo>
                    <a:pt x="26" y="0"/>
                    <a:pt x="26" y="0"/>
                    <a:pt x="26" y="0"/>
                  </a:cubicBezTo>
                  <a:cubicBezTo>
                    <a:pt x="38" y="0"/>
                    <a:pt x="38" y="0"/>
                    <a:pt x="38" y="0"/>
                  </a:cubicBezTo>
                  <a:cubicBezTo>
                    <a:pt x="25" y="23"/>
                    <a:pt x="25" y="23"/>
                    <a:pt x="25" y="23"/>
                  </a:cubicBezTo>
                  <a:cubicBezTo>
                    <a:pt x="39" y="46"/>
                    <a:pt x="39" y="46"/>
                    <a:pt x="39" y="46"/>
                  </a:cubicBezTo>
                  <a:lnTo>
                    <a:pt x="27"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43" name="Freeform 290"/>
            <p:cNvSpPr>
              <a:spLocks/>
            </p:cNvSpPr>
            <p:nvPr/>
          </p:nvSpPr>
          <p:spPr bwMode="auto">
            <a:xfrm>
              <a:off x="11259677" y="-1252905"/>
              <a:ext cx="148516" cy="235042"/>
            </a:xfrm>
            <a:custGeom>
              <a:avLst/>
              <a:gdLst>
                <a:gd name="T0" fmla="*/ 64 w 69"/>
                <a:gd name="T1" fmla="*/ 64 h 109"/>
                <a:gd name="T2" fmla="*/ 24 w 69"/>
                <a:gd name="T3" fmla="*/ 64 h 109"/>
                <a:gd name="T4" fmla="*/ 24 w 69"/>
                <a:gd name="T5" fmla="*/ 88 h 109"/>
                <a:gd name="T6" fmla="*/ 69 w 69"/>
                <a:gd name="T7" fmla="*/ 88 h 109"/>
                <a:gd name="T8" fmla="*/ 69 w 69"/>
                <a:gd name="T9" fmla="*/ 109 h 109"/>
                <a:gd name="T10" fmla="*/ 0 w 69"/>
                <a:gd name="T11" fmla="*/ 109 h 109"/>
                <a:gd name="T12" fmla="*/ 0 w 69"/>
                <a:gd name="T13" fmla="*/ 0 h 109"/>
                <a:gd name="T14" fmla="*/ 67 w 69"/>
                <a:gd name="T15" fmla="*/ 0 h 109"/>
                <a:gd name="T16" fmla="*/ 67 w 69"/>
                <a:gd name="T17" fmla="*/ 21 h 109"/>
                <a:gd name="T18" fmla="*/ 24 w 69"/>
                <a:gd name="T19" fmla="*/ 21 h 109"/>
                <a:gd name="T20" fmla="*/ 24 w 69"/>
                <a:gd name="T21" fmla="*/ 43 h 109"/>
                <a:gd name="T22" fmla="*/ 64 w 69"/>
                <a:gd name="T23" fmla="*/ 43 h 109"/>
                <a:gd name="T24" fmla="*/ 64 w 69"/>
                <a:gd name="T25" fmla="*/ 6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109">
                  <a:moveTo>
                    <a:pt x="64" y="64"/>
                  </a:moveTo>
                  <a:lnTo>
                    <a:pt x="24" y="64"/>
                  </a:lnTo>
                  <a:lnTo>
                    <a:pt x="24" y="88"/>
                  </a:lnTo>
                  <a:lnTo>
                    <a:pt x="69" y="88"/>
                  </a:lnTo>
                  <a:lnTo>
                    <a:pt x="69" y="109"/>
                  </a:lnTo>
                  <a:lnTo>
                    <a:pt x="0" y="109"/>
                  </a:lnTo>
                  <a:lnTo>
                    <a:pt x="0" y="0"/>
                  </a:lnTo>
                  <a:lnTo>
                    <a:pt x="67" y="0"/>
                  </a:lnTo>
                  <a:lnTo>
                    <a:pt x="67" y="21"/>
                  </a:lnTo>
                  <a:lnTo>
                    <a:pt x="24" y="21"/>
                  </a:lnTo>
                  <a:lnTo>
                    <a:pt x="24" y="43"/>
                  </a:lnTo>
                  <a:lnTo>
                    <a:pt x="64" y="43"/>
                  </a:lnTo>
                  <a:lnTo>
                    <a:pt x="64"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grpSp>
          <p:nvGrpSpPr>
            <p:cNvPr id="844" name="Group 843"/>
            <p:cNvGrpSpPr/>
            <p:nvPr/>
          </p:nvGrpSpPr>
          <p:grpSpPr>
            <a:xfrm>
              <a:off x="10925805" y="-469808"/>
              <a:ext cx="1324093" cy="1063149"/>
              <a:chOff x="10925805" y="-469808"/>
              <a:chExt cx="1324093" cy="1063149"/>
            </a:xfrm>
          </p:grpSpPr>
          <p:sp>
            <p:nvSpPr>
              <p:cNvPr id="845" name="Rectangle 118"/>
              <p:cNvSpPr>
                <a:spLocks noChangeArrowheads="1"/>
              </p:cNvSpPr>
              <p:nvPr/>
            </p:nvSpPr>
            <p:spPr bwMode="auto">
              <a:xfrm>
                <a:off x="11333384" y="-230438"/>
                <a:ext cx="269563"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46" name="Rectangle 119"/>
              <p:cNvSpPr>
                <a:spLocks noChangeArrowheads="1"/>
              </p:cNvSpPr>
              <p:nvPr/>
            </p:nvSpPr>
            <p:spPr bwMode="auto">
              <a:xfrm>
                <a:off x="11333384" y="476891"/>
                <a:ext cx="269563"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47" name="Rectangle 120"/>
              <p:cNvSpPr>
                <a:spLocks noChangeArrowheads="1"/>
              </p:cNvSpPr>
              <p:nvPr/>
            </p:nvSpPr>
            <p:spPr bwMode="auto">
              <a:xfrm>
                <a:off x="11665485" y="-53606"/>
                <a:ext cx="265250" cy="1186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48" name="Rectangle 121"/>
              <p:cNvSpPr>
                <a:spLocks noChangeArrowheads="1"/>
              </p:cNvSpPr>
              <p:nvPr/>
            </p:nvSpPr>
            <p:spPr bwMode="auto">
              <a:xfrm>
                <a:off x="11665485" y="-230438"/>
                <a:ext cx="26525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49" name="Rectangle 122"/>
              <p:cNvSpPr>
                <a:spLocks noChangeArrowheads="1"/>
              </p:cNvSpPr>
              <p:nvPr/>
            </p:nvSpPr>
            <p:spPr bwMode="auto">
              <a:xfrm>
                <a:off x="11665485" y="125383"/>
                <a:ext cx="26525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50" name="Rectangle 123"/>
              <p:cNvSpPr>
                <a:spLocks noChangeArrowheads="1"/>
              </p:cNvSpPr>
              <p:nvPr/>
            </p:nvSpPr>
            <p:spPr bwMode="auto">
              <a:xfrm>
                <a:off x="11333384" y="125383"/>
                <a:ext cx="269563"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51" name="Rectangle 124"/>
              <p:cNvSpPr>
                <a:spLocks noChangeArrowheads="1"/>
              </p:cNvSpPr>
              <p:nvPr/>
            </p:nvSpPr>
            <p:spPr bwMode="auto">
              <a:xfrm>
                <a:off x="11333384" y="-469808"/>
                <a:ext cx="916514" cy="176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52" name="Rectangle 125"/>
              <p:cNvSpPr>
                <a:spLocks noChangeArrowheads="1"/>
              </p:cNvSpPr>
              <p:nvPr/>
            </p:nvSpPr>
            <p:spPr bwMode="auto">
              <a:xfrm>
                <a:off x="11333384" y="-53606"/>
                <a:ext cx="269563" cy="1186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53" name="Rectangle 126"/>
              <p:cNvSpPr>
                <a:spLocks noChangeArrowheads="1"/>
              </p:cNvSpPr>
              <p:nvPr/>
            </p:nvSpPr>
            <p:spPr bwMode="auto">
              <a:xfrm>
                <a:off x="11333384" y="304371"/>
                <a:ext cx="269563" cy="112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54" name="Rectangle 127"/>
              <p:cNvSpPr>
                <a:spLocks noChangeArrowheads="1"/>
              </p:cNvSpPr>
              <p:nvPr/>
            </p:nvSpPr>
            <p:spPr bwMode="auto">
              <a:xfrm>
                <a:off x="10925805" y="-230438"/>
                <a:ext cx="347198" cy="8237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55" name="Rectangle 128"/>
              <p:cNvSpPr>
                <a:spLocks noChangeArrowheads="1"/>
              </p:cNvSpPr>
              <p:nvPr/>
            </p:nvSpPr>
            <p:spPr bwMode="auto">
              <a:xfrm>
                <a:off x="11991117" y="-230438"/>
                <a:ext cx="25878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56" name="Rectangle 129"/>
              <p:cNvSpPr>
                <a:spLocks noChangeArrowheads="1"/>
              </p:cNvSpPr>
              <p:nvPr/>
            </p:nvSpPr>
            <p:spPr bwMode="auto">
              <a:xfrm>
                <a:off x="10925805" y="-469808"/>
                <a:ext cx="347198" cy="176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57" name="Rectangle 130"/>
              <p:cNvSpPr>
                <a:spLocks noChangeArrowheads="1"/>
              </p:cNvSpPr>
              <p:nvPr/>
            </p:nvSpPr>
            <p:spPr bwMode="auto">
              <a:xfrm>
                <a:off x="11991117" y="476891"/>
                <a:ext cx="25878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58" name="Rectangle 131"/>
              <p:cNvSpPr>
                <a:spLocks noChangeArrowheads="1"/>
              </p:cNvSpPr>
              <p:nvPr/>
            </p:nvSpPr>
            <p:spPr bwMode="auto">
              <a:xfrm>
                <a:off x="11665485" y="304371"/>
                <a:ext cx="265250" cy="112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59" name="Rectangle 132"/>
              <p:cNvSpPr>
                <a:spLocks noChangeArrowheads="1"/>
              </p:cNvSpPr>
              <p:nvPr/>
            </p:nvSpPr>
            <p:spPr bwMode="auto">
              <a:xfrm>
                <a:off x="11665485" y="476891"/>
                <a:ext cx="26525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60" name="Rectangle 133"/>
              <p:cNvSpPr>
                <a:spLocks noChangeArrowheads="1"/>
              </p:cNvSpPr>
              <p:nvPr/>
            </p:nvSpPr>
            <p:spPr bwMode="auto">
              <a:xfrm>
                <a:off x="11991117" y="-53606"/>
                <a:ext cx="258780" cy="1186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61" name="Rectangle 134"/>
              <p:cNvSpPr>
                <a:spLocks noChangeArrowheads="1"/>
              </p:cNvSpPr>
              <p:nvPr/>
            </p:nvSpPr>
            <p:spPr bwMode="auto">
              <a:xfrm>
                <a:off x="11991117" y="304371"/>
                <a:ext cx="258780" cy="112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862" name="Rectangle 135"/>
              <p:cNvSpPr>
                <a:spLocks noChangeArrowheads="1"/>
              </p:cNvSpPr>
              <p:nvPr/>
            </p:nvSpPr>
            <p:spPr bwMode="auto">
              <a:xfrm>
                <a:off x="11991117" y="125383"/>
                <a:ext cx="258780" cy="116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grpSp>
      </p:grpSp>
      <p:grpSp>
        <p:nvGrpSpPr>
          <p:cNvPr id="696" name="Group 695"/>
          <p:cNvGrpSpPr/>
          <p:nvPr/>
        </p:nvGrpSpPr>
        <p:grpSpPr>
          <a:xfrm>
            <a:off x="1165415" y="3261261"/>
            <a:ext cx="375364" cy="470397"/>
            <a:chOff x="10620375" y="-2849563"/>
            <a:chExt cx="1373188" cy="1720850"/>
          </a:xfrm>
        </p:grpSpPr>
        <p:sp>
          <p:nvSpPr>
            <p:cNvPr id="697" name="Freeform 31"/>
            <p:cNvSpPr>
              <a:spLocks/>
            </p:cNvSpPr>
            <p:nvPr/>
          </p:nvSpPr>
          <p:spPr bwMode="auto">
            <a:xfrm>
              <a:off x="10620375" y="-2849563"/>
              <a:ext cx="1373188" cy="1720850"/>
            </a:xfrm>
            <a:custGeom>
              <a:avLst/>
              <a:gdLst>
                <a:gd name="T0" fmla="*/ 225 w 366"/>
                <a:gd name="T1" fmla="*/ 0 h 459"/>
                <a:gd name="T2" fmla="*/ 31 w 366"/>
                <a:gd name="T3" fmla="*/ 0 h 459"/>
                <a:gd name="T4" fmla="*/ 0 w 366"/>
                <a:gd name="T5" fmla="*/ 31 h 459"/>
                <a:gd name="T6" fmla="*/ 0 w 366"/>
                <a:gd name="T7" fmla="*/ 428 h 459"/>
                <a:gd name="T8" fmla="*/ 31 w 366"/>
                <a:gd name="T9" fmla="*/ 459 h 459"/>
                <a:gd name="T10" fmla="*/ 335 w 366"/>
                <a:gd name="T11" fmla="*/ 459 h 459"/>
                <a:gd name="T12" fmla="*/ 366 w 366"/>
                <a:gd name="T13" fmla="*/ 428 h 459"/>
                <a:gd name="T14" fmla="*/ 366 w 366"/>
                <a:gd name="T15" fmla="*/ 126 h 459"/>
                <a:gd name="T16" fmla="*/ 225 w 366"/>
                <a:gd name="T17"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459">
                  <a:moveTo>
                    <a:pt x="225" y="0"/>
                  </a:moveTo>
                  <a:cubicBezTo>
                    <a:pt x="31" y="0"/>
                    <a:pt x="31" y="0"/>
                    <a:pt x="31" y="0"/>
                  </a:cubicBezTo>
                  <a:cubicBezTo>
                    <a:pt x="14" y="0"/>
                    <a:pt x="0" y="14"/>
                    <a:pt x="0" y="31"/>
                  </a:cubicBezTo>
                  <a:cubicBezTo>
                    <a:pt x="0" y="428"/>
                    <a:pt x="0" y="428"/>
                    <a:pt x="0" y="428"/>
                  </a:cubicBezTo>
                  <a:cubicBezTo>
                    <a:pt x="0" y="445"/>
                    <a:pt x="14" y="459"/>
                    <a:pt x="31" y="459"/>
                  </a:cubicBezTo>
                  <a:cubicBezTo>
                    <a:pt x="335" y="459"/>
                    <a:pt x="335" y="459"/>
                    <a:pt x="335" y="459"/>
                  </a:cubicBezTo>
                  <a:cubicBezTo>
                    <a:pt x="352" y="459"/>
                    <a:pt x="366" y="445"/>
                    <a:pt x="366" y="428"/>
                  </a:cubicBezTo>
                  <a:cubicBezTo>
                    <a:pt x="366" y="126"/>
                    <a:pt x="366" y="126"/>
                    <a:pt x="366" y="126"/>
                  </a:cubicBezTo>
                  <a:cubicBezTo>
                    <a:pt x="225" y="0"/>
                    <a:pt x="225" y="0"/>
                    <a:pt x="225"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98" name="Freeform 32"/>
            <p:cNvSpPr>
              <a:spLocks/>
            </p:cNvSpPr>
            <p:nvPr/>
          </p:nvSpPr>
          <p:spPr bwMode="auto">
            <a:xfrm>
              <a:off x="11463338" y="-2376488"/>
              <a:ext cx="530225" cy="411163"/>
            </a:xfrm>
            <a:custGeom>
              <a:avLst/>
              <a:gdLst>
                <a:gd name="T0" fmla="*/ 334 w 334"/>
                <a:gd name="T1" fmla="*/ 0 h 259"/>
                <a:gd name="T2" fmla="*/ 0 w 334"/>
                <a:gd name="T3" fmla="*/ 0 h 259"/>
                <a:gd name="T4" fmla="*/ 334 w 334"/>
                <a:gd name="T5" fmla="*/ 259 h 259"/>
                <a:gd name="T6" fmla="*/ 334 w 334"/>
                <a:gd name="T7" fmla="*/ 0 h 259"/>
              </a:gdLst>
              <a:ahLst/>
              <a:cxnLst>
                <a:cxn ang="0">
                  <a:pos x="T0" y="T1"/>
                </a:cxn>
                <a:cxn ang="0">
                  <a:pos x="T2" y="T3"/>
                </a:cxn>
                <a:cxn ang="0">
                  <a:pos x="T4" y="T5"/>
                </a:cxn>
                <a:cxn ang="0">
                  <a:pos x="T6" y="T7"/>
                </a:cxn>
              </a:cxnLst>
              <a:rect l="0" t="0" r="r" b="b"/>
              <a:pathLst>
                <a:path w="334" h="259">
                  <a:moveTo>
                    <a:pt x="334" y="0"/>
                  </a:moveTo>
                  <a:lnTo>
                    <a:pt x="0" y="0"/>
                  </a:lnTo>
                  <a:lnTo>
                    <a:pt x="334" y="259"/>
                  </a:lnTo>
                  <a:lnTo>
                    <a:pt x="334" y="0"/>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699" name="Freeform 33"/>
            <p:cNvSpPr>
              <a:spLocks/>
            </p:cNvSpPr>
            <p:nvPr/>
          </p:nvSpPr>
          <p:spPr bwMode="auto">
            <a:xfrm>
              <a:off x="11463338" y="-2376488"/>
              <a:ext cx="530225" cy="411163"/>
            </a:xfrm>
            <a:custGeom>
              <a:avLst/>
              <a:gdLst>
                <a:gd name="T0" fmla="*/ 334 w 334"/>
                <a:gd name="T1" fmla="*/ 0 h 259"/>
                <a:gd name="T2" fmla="*/ 0 w 334"/>
                <a:gd name="T3" fmla="*/ 0 h 259"/>
                <a:gd name="T4" fmla="*/ 334 w 334"/>
                <a:gd name="T5" fmla="*/ 259 h 259"/>
                <a:gd name="T6" fmla="*/ 334 w 334"/>
                <a:gd name="T7" fmla="*/ 0 h 259"/>
              </a:gdLst>
              <a:ahLst/>
              <a:cxnLst>
                <a:cxn ang="0">
                  <a:pos x="T0" y="T1"/>
                </a:cxn>
                <a:cxn ang="0">
                  <a:pos x="T2" y="T3"/>
                </a:cxn>
                <a:cxn ang="0">
                  <a:pos x="T4" y="T5"/>
                </a:cxn>
                <a:cxn ang="0">
                  <a:pos x="T6" y="T7"/>
                </a:cxn>
              </a:cxnLst>
              <a:rect l="0" t="0" r="r" b="b"/>
              <a:pathLst>
                <a:path w="334" h="259">
                  <a:moveTo>
                    <a:pt x="334" y="0"/>
                  </a:moveTo>
                  <a:lnTo>
                    <a:pt x="0" y="0"/>
                  </a:lnTo>
                  <a:lnTo>
                    <a:pt x="334" y="259"/>
                  </a:lnTo>
                  <a:lnTo>
                    <a:pt x="334" y="0"/>
                  </a:ln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00" name="Freeform 34"/>
            <p:cNvSpPr>
              <a:spLocks/>
            </p:cNvSpPr>
            <p:nvPr/>
          </p:nvSpPr>
          <p:spPr bwMode="auto">
            <a:xfrm>
              <a:off x="11463338" y="-2849563"/>
              <a:ext cx="530225" cy="473075"/>
            </a:xfrm>
            <a:custGeom>
              <a:avLst/>
              <a:gdLst>
                <a:gd name="T0" fmla="*/ 0 w 334"/>
                <a:gd name="T1" fmla="*/ 0 h 298"/>
                <a:gd name="T2" fmla="*/ 0 w 334"/>
                <a:gd name="T3" fmla="*/ 298 h 298"/>
                <a:gd name="T4" fmla="*/ 334 w 334"/>
                <a:gd name="T5" fmla="*/ 298 h 298"/>
                <a:gd name="T6" fmla="*/ 0 w 334"/>
                <a:gd name="T7" fmla="*/ 0 h 298"/>
              </a:gdLst>
              <a:ahLst/>
              <a:cxnLst>
                <a:cxn ang="0">
                  <a:pos x="T0" y="T1"/>
                </a:cxn>
                <a:cxn ang="0">
                  <a:pos x="T2" y="T3"/>
                </a:cxn>
                <a:cxn ang="0">
                  <a:pos x="T4" y="T5"/>
                </a:cxn>
                <a:cxn ang="0">
                  <a:pos x="T6" y="T7"/>
                </a:cxn>
              </a:cxnLst>
              <a:rect l="0" t="0" r="r" b="b"/>
              <a:pathLst>
                <a:path w="334" h="298">
                  <a:moveTo>
                    <a:pt x="0" y="0"/>
                  </a:moveTo>
                  <a:lnTo>
                    <a:pt x="0" y="298"/>
                  </a:lnTo>
                  <a:lnTo>
                    <a:pt x="334" y="298"/>
                  </a:ln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01" name="Freeform 35"/>
            <p:cNvSpPr>
              <a:spLocks/>
            </p:cNvSpPr>
            <p:nvPr/>
          </p:nvSpPr>
          <p:spPr bwMode="auto">
            <a:xfrm>
              <a:off x="11463338" y="-2849563"/>
              <a:ext cx="530225" cy="473075"/>
            </a:xfrm>
            <a:custGeom>
              <a:avLst/>
              <a:gdLst>
                <a:gd name="T0" fmla="*/ 0 w 334"/>
                <a:gd name="T1" fmla="*/ 0 h 298"/>
                <a:gd name="T2" fmla="*/ 0 w 334"/>
                <a:gd name="T3" fmla="*/ 298 h 298"/>
                <a:gd name="T4" fmla="*/ 334 w 334"/>
                <a:gd name="T5" fmla="*/ 298 h 298"/>
                <a:gd name="T6" fmla="*/ 0 w 334"/>
                <a:gd name="T7" fmla="*/ 0 h 298"/>
              </a:gdLst>
              <a:ahLst/>
              <a:cxnLst>
                <a:cxn ang="0">
                  <a:pos x="T0" y="T1"/>
                </a:cxn>
                <a:cxn ang="0">
                  <a:pos x="T2" y="T3"/>
                </a:cxn>
                <a:cxn ang="0">
                  <a:pos x="T4" y="T5"/>
                </a:cxn>
                <a:cxn ang="0">
                  <a:pos x="T6" y="T7"/>
                </a:cxn>
              </a:cxnLst>
              <a:rect l="0" t="0" r="r" b="b"/>
              <a:pathLst>
                <a:path w="334" h="298">
                  <a:moveTo>
                    <a:pt x="0" y="0"/>
                  </a:moveTo>
                  <a:lnTo>
                    <a:pt x="0" y="298"/>
                  </a:lnTo>
                  <a:lnTo>
                    <a:pt x="334" y="298"/>
                  </a:lnTo>
                  <a:lnTo>
                    <a:pt x="0" y="0"/>
                  </a:ln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02" name="Freeform 36"/>
            <p:cNvSpPr>
              <a:spLocks noEditPoints="1"/>
            </p:cNvSpPr>
            <p:nvPr/>
          </p:nvSpPr>
          <p:spPr bwMode="auto">
            <a:xfrm>
              <a:off x="10771188" y="-2700338"/>
              <a:ext cx="149225" cy="173038"/>
            </a:xfrm>
            <a:custGeom>
              <a:avLst/>
              <a:gdLst>
                <a:gd name="T0" fmla="*/ 0 w 40"/>
                <a:gd name="T1" fmla="*/ 0 h 46"/>
                <a:gd name="T2" fmla="*/ 14 w 40"/>
                <a:gd name="T3" fmla="*/ 0 h 46"/>
                <a:gd name="T4" fmla="*/ 32 w 40"/>
                <a:gd name="T5" fmla="*/ 4 h 46"/>
                <a:gd name="T6" fmla="*/ 40 w 40"/>
                <a:gd name="T7" fmla="*/ 21 h 46"/>
                <a:gd name="T8" fmla="*/ 32 w 40"/>
                <a:gd name="T9" fmla="*/ 40 h 46"/>
                <a:gd name="T10" fmla="*/ 12 w 40"/>
                <a:gd name="T11" fmla="*/ 46 h 46"/>
                <a:gd name="T12" fmla="*/ 0 w 40"/>
                <a:gd name="T13" fmla="*/ 45 h 46"/>
                <a:gd name="T14" fmla="*/ 0 w 40"/>
                <a:gd name="T15" fmla="*/ 0 h 46"/>
                <a:gd name="T16" fmla="*/ 10 w 40"/>
                <a:gd name="T17" fmla="*/ 37 h 46"/>
                <a:gd name="T18" fmla="*/ 14 w 40"/>
                <a:gd name="T19" fmla="*/ 38 h 46"/>
                <a:gd name="T20" fmla="*/ 29 w 40"/>
                <a:gd name="T21" fmla="*/ 22 h 46"/>
                <a:gd name="T22" fmla="*/ 15 w 40"/>
                <a:gd name="T23" fmla="*/ 7 h 46"/>
                <a:gd name="T24" fmla="*/ 10 w 40"/>
                <a:gd name="T25" fmla="*/ 8 h 46"/>
                <a:gd name="T26" fmla="*/ 10 w 40"/>
                <a:gd name="T27" fmla="*/ 3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6">
                  <a:moveTo>
                    <a:pt x="0" y="0"/>
                  </a:moveTo>
                  <a:cubicBezTo>
                    <a:pt x="4" y="0"/>
                    <a:pt x="9" y="0"/>
                    <a:pt x="14" y="0"/>
                  </a:cubicBezTo>
                  <a:cubicBezTo>
                    <a:pt x="22" y="0"/>
                    <a:pt x="28" y="1"/>
                    <a:pt x="32" y="4"/>
                  </a:cubicBezTo>
                  <a:cubicBezTo>
                    <a:pt x="37" y="8"/>
                    <a:pt x="40" y="13"/>
                    <a:pt x="40" y="21"/>
                  </a:cubicBezTo>
                  <a:cubicBezTo>
                    <a:pt x="40" y="30"/>
                    <a:pt x="37" y="36"/>
                    <a:pt x="32" y="40"/>
                  </a:cubicBezTo>
                  <a:cubicBezTo>
                    <a:pt x="28" y="44"/>
                    <a:pt x="20" y="46"/>
                    <a:pt x="12" y="46"/>
                  </a:cubicBezTo>
                  <a:cubicBezTo>
                    <a:pt x="6" y="46"/>
                    <a:pt x="2" y="45"/>
                    <a:pt x="0" y="45"/>
                  </a:cubicBezTo>
                  <a:lnTo>
                    <a:pt x="0" y="0"/>
                  </a:lnTo>
                  <a:close/>
                  <a:moveTo>
                    <a:pt x="10" y="37"/>
                  </a:moveTo>
                  <a:cubicBezTo>
                    <a:pt x="11" y="38"/>
                    <a:pt x="12" y="38"/>
                    <a:pt x="14" y="38"/>
                  </a:cubicBezTo>
                  <a:cubicBezTo>
                    <a:pt x="23" y="38"/>
                    <a:pt x="29" y="33"/>
                    <a:pt x="29" y="22"/>
                  </a:cubicBezTo>
                  <a:cubicBezTo>
                    <a:pt x="29" y="12"/>
                    <a:pt x="24" y="7"/>
                    <a:pt x="15" y="7"/>
                  </a:cubicBezTo>
                  <a:cubicBezTo>
                    <a:pt x="13" y="7"/>
                    <a:pt x="11" y="8"/>
                    <a:pt x="10" y="8"/>
                  </a:cubicBezTo>
                  <a:lnTo>
                    <a:pt x="10"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03" name="Freeform 37"/>
            <p:cNvSpPr>
              <a:spLocks noEditPoints="1"/>
            </p:cNvSpPr>
            <p:nvPr/>
          </p:nvSpPr>
          <p:spPr bwMode="auto">
            <a:xfrm>
              <a:off x="10939463" y="-2703513"/>
              <a:ext cx="160338" cy="176213"/>
            </a:xfrm>
            <a:custGeom>
              <a:avLst/>
              <a:gdLst>
                <a:gd name="T0" fmla="*/ 43 w 43"/>
                <a:gd name="T1" fmla="*/ 23 h 47"/>
                <a:gd name="T2" fmla="*/ 21 w 43"/>
                <a:gd name="T3" fmla="*/ 47 h 47"/>
                <a:gd name="T4" fmla="*/ 0 w 43"/>
                <a:gd name="T5" fmla="*/ 24 h 47"/>
                <a:gd name="T6" fmla="*/ 22 w 43"/>
                <a:gd name="T7" fmla="*/ 0 h 47"/>
                <a:gd name="T8" fmla="*/ 43 w 43"/>
                <a:gd name="T9" fmla="*/ 23 h 47"/>
                <a:gd name="T10" fmla="*/ 10 w 43"/>
                <a:gd name="T11" fmla="*/ 24 h 47"/>
                <a:gd name="T12" fmla="*/ 21 w 43"/>
                <a:gd name="T13" fmla="*/ 39 h 47"/>
                <a:gd name="T14" fmla="*/ 32 w 43"/>
                <a:gd name="T15" fmla="*/ 23 h 47"/>
                <a:gd name="T16" fmla="*/ 21 w 43"/>
                <a:gd name="T17" fmla="*/ 8 h 47"/>
                <a:gd name="T18" fmla="*/ 10 w 43"/>
                <a:gd name="T19"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7">
                  <a:moveTo>
                    <a:pt x="43" y="23"/>
                  </a:moveTo>
                  <a:cubicBezTo>
                    <a:pt x="43" y="38"/>
                    <a:pt x="34" y="47"/>
                    <a:pt x="21" y="47"/>
                  </a:cubicBezTo>
                  <a:cubicBezTo>
                    <a:pt x="7" y="47"/>
                    <a:pt x="0" y="37"/>
                    <a:pt x="0" y="24"/>
                  </a:cubicBezTo>
                  <a:cubicBezTo>
                    <a:pt x="0" y="10"/>
                    <a:pt x="8" y="0"/>
                    <a:pt x="22" y="0"/>
                  </a:cubicBezTo>
                  <a:cubicBezTo>
                    <a:pt x="36" y="0"/>
                    <a:pt x="43" y="11"/>
                    <a:pt x="43" y="23"/>
                  </a:cubicBezTo>
                  <a:close/>
                  <a:moveTo>
                    <a:pt x="10" y="24"/>
                  </a:moveTo>
                  <a:cubicBezTo>
                    <a:pt x="10" y="32"/>
                    <a:pt x="15" y="39"/>
                    <a:pt x="21" y="39"/>
                  </a:cubicBezTo>
                  <a:cubicBezTo>
                    <a:pt x="28" y="39"/>
                    <a:pt x="32" y="32"/>
                    <a:pt x="32" y="23"/>
                  </a:cubicBezTo>
                  <a:cubicBezTo>
                    <a:pt x="32" y="15"/>
                    <a:pt x="28" y="8"/>
                    <a:pt x="21" y="8"/>
                  </a:cubicBezTo>
                  <a:cubicBezTo>
                    <a:pt x="14" y="8"/>
                    <a:pt x="10" y="15"/>
                    <a:pt x="10"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04" name="Freeform 38"/>
            <p:cNvSpPr>
              <a:spLocks/>
            </p:cNvSpPr>
            <p:nvPr/>
          </p:nvSpPr>
          <p:spPr bwMode="auto">
            <a:xfrm>
              <a:off x="11118850" y="-2703513"/>
              <a:ext cx="134938" cy="176213"/>
            </a:xfrm>
            <a:custGeom>
              <a:avLst/>
              <a:gdLst>
                <a:gd name="T0" fmla="*/ 35 w 36"/>
                <a:gd name="T1" fmla="*/ 45 h 47"/>
                <a:gd name="T2" fmla="*/ 23 w 36"/>
                <a:gd name="T3" fmla="*/ 47 h 47"/>
                <a:gd name="T4" fmla="*/ 0 w 36"/>
                <a:gd name="T5" fmla="*/ 24 h 47"/>
                <a:gd name="T6" fmla="*/ 24 w 36"/>
                <a:gd name="T7" fmla="*/ 0 h 47"/>
                <a:gd name="T8" fmla="*/ 36 w 36"/>
                <a:gd name="T9" fmla="*/ 2 h 47"/>
                <a:gd name="T10" fmla="*/ 34 w 36"/>
                <a:gd name="T11" fmla="*/ 10 h 47"/>
                <a:gd name="T12" fmla="*/ 25 w 36"/>
                <a:gd name="T13" fmla="*/ 9 h 47"/>
                <a:gd name="T14" fmla="*/ 10 w 36"/>
                <a:gd name="T15" fmla="*/ 24 h 47"/>
                <a:gd name="T16" fmla="*/ 25 w 36"/>
                <a:gd name="T17" fmla="*/ 38 h 47"/>
                <a:gd name="T18" fmla="*/ 34 w 36"/>
                <a:gd name="T19" fmla="*/ 37 h 47"/>
                <a:gd name="T20" fmla="*/ 35 w 36"/>
                <a:gd name="T21" fmla="*/ 4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47">
                  <a:moveTo>
                    <a:pt x="35" y="45"/>
                  </a:moveTo>
                  <a:cubicBezTo>
                    <a:pt x="33" y="46"/>
                    <a:pt x="29" y="47"/>
                    <a:pt x="23" y="47"/>
                  </a:cubicBezTo>
                  <a:cubicBezTo>
                    <a:pt x="8" y="47"/>
                    <a:pt x="0" y="37"/>
                    <a:pt x="0" y="24"/>
                  </a:cubicBezTo>
                  <a:cubicBezTo>
                    <a:pt x="0" y="9"/>
                    <a:pt x="11" y="0"/>
                    <a:pt x="24" y="0"/>
                  </a:cubicBezTo>
                  <a:cubicBezTo>
                    <a:pt x="30" y="0"/>
                    <a:pt x="34" y="1"/>
                    <a:pt x="36" y="2"/>
                  </a:cubicBezTo>
                  <a:cubicBezTo>
                    <a:pt x="34" y="10"/>
                    <a:pt x="34" y="10"/>
                    <a:pt x="34" y="10"/>
                  </a:cubicBezTo>
                  <a:cubicBezTo>
                    <a:pt x="31" y="9"/>
                    <a:pt x="29" y="9"/>
                    <a:pt x="25" y="9"/>
                  </a:cubicBezTo>
                  <a:cubicBezTo>
                    <a:pt x="17" y="9"/>
                    <a:pt x="10" y="13"/>
                    <a:pt x="10" y="24"/>
                  </a:cubicBezTo>
                  <a:cubicBezTo>
                    <a:pt x="10" y="33"/>
                    <a:pt x="16" y="38"/>
                    <a:pt x="25" y="38"/>
                  </a:cubicBezTo>
                  <a:cubicBezTo>
                    <a:pt x="28" y="38"/>
                    <a:pt x="32" y="38"/>
                    <a:pt x="34" y="37"/>
                  </a:cubicBezTo>
                  <a:lnTo>
                    <a:pt x="35"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05" name="Rectangle 39"/>
            <p:cNvSpPr>
              <a:spLocks noChangeArrowheads="1"/>
            </p:cNvSpPr>
            <p:nvPr/>
          </p:nvSpPr>
          <p:spPr bwMode="auto">
            <a:xfrm>
              <a:off x="10818813" y="-2117725"/>
              <a:ext cx="974725" cy="44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06" name="Rectangle 40"/>
            <p:cNvSpPr>
              <a:spLocks noChangeArrowheads="1"/>
            </p:cNvSpPr>
            <p:nvPr/>
          </p:nvSpPr>
          <p:spPr bwMode="auto">
            <a:xfrm>
              <a:off x="10818813" y="-1935163"/>
              <a:ext cx="974725" cy="46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07" name="Rectangle 41"/>
            <p:cNvSpPr>
              <a:spLocks noChangeArrowheads="1"/>
            </p:cNvSpPr>
            <p:nvPr/>
          </p:nvSpPr>
          <p:spPr bwMode="auto">
            <a:xfrm>
              <a:off x="10818813" y="-1751013"/>
              <a:ext cx="974725" cy="44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08" name="Rectangle 42"/>
            <p:cNvSpPr>
              <a:spLocks noChangeArrowheads="1"/>
            </p:cNvSpPr>
            <p:nvPr/>
          </p:nvSpPr>
          <p:spPr bwMode="auto">
            <a:xfrm>
              <a:off x="10818813" y="-1566863"/>
              <a:ext cx="525463" cy="44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09" name="Rectangle 43"/>
            <p:cNvSpPr>
              <a:spLocks noChangeArrowheads="1"/>
            </p:cNvSpPr>
            <p:nvPr/>
          </p:nvSpPr>
          <p:spPr bwMode="auto">
            <a:xfrm>
              <a:off x="10818813" y="-1384300"/>
              <a:ext cx="525463" cy="46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710" name="Freeform 44"/>
            <p:cNvSpPr>
              <a:spLocks/>
            </p:cNvSpPr>
            <p:nvPr/>
          </p:nvSpPr>
          <p:spPr bwMode="auto">
            <a:xfrm>
              <a:off x="11449050" y="-1612900"/>
              <a:ext cx="344488" cy="269875"/>
            </a:xfrm>
            <a:custGeom>
              <a:avLst/>
              <a:gdLst>
                <a:gd name="T0" fmla="*/ 17 w 92"/>
                <a:gd name="T1" fmla="*/ 72 h 72"/>
                <a:gd name="T2" fmla="*/ 0 w 92"/>
                <a:gd name="T3" fmla="*/ 0 h 72"/>
                <a:gd name="T4" fmla="*/ 17 w 92"/>
                <a:gd name="T5" fmla="*/ 0 h 72"/>
                <a:gd name="T6" fmla="*/ 23 w 92"/>
                <a:gd name="T7" fmla="*/ 30 h 72"/>
                <a:gd name="T8" fmla="*/ 27 w 92"/>
                <a:gd name="T9" fmla="*/ 55 h 72"/>
                <a:gd name="T10" fmla="*/ 27 w 92"/>
                <a:gd name="T11" fmla="*/ 55 h 72"/>
                <a:gd name="T12" fmla="*/ 32 w 92"/>
                <a:gd name="T13" fmla="*/ 30 h 72"/>
                <a:gd name="T14" fmla="*/ 38 w 92"/>
                <a:gd name="T15" fmla="*/ 0 h 72"/>
                <a:gd name="T16" fmla="*/ 56 w 92"/>
                <a:gd name="T17" fmla="*/ 0 h 72"/>
                <a:gd name="T18" fmla="*/ 62 w 92"/>
                <a:gd name="T19" fmla="*/ 30 h 72"/>
                <a:gd name="T20" fmla="*/ 65 w 92"/>
                <a:gd name="T21" fmla="*/ 55 h 72"/>
                <a:gd name="T22" fmla="*/ 66 w 92"/>
                <a:gd name="T23" fmla="*/ 55 h 72"/>
                <a:gd name="T24" fmla="*/ 70 w 92"/>
                <a:gd name="T25" fmla="*/ 30 h 72"/>
                <a:gd name="T26" fmla="*/ 76 w 92"/>
                <a:gd name="T27" fmla="*/ 0 h 72"/>
                <a:gd name="T28" fmla="*/ 92 w 92"/>
                <a:gd name="T29" fmla="*/ 0 h 72"/>
                <a:gd name="T30" fmla="*/ 74 w 92"/>
                <a:gd name="T31" fmla="*/ 72 h 72"/>
                <a:gd name="T32" fmla="*/ 56 w 92"/>
                <a:gd name="T33" fmla="*/ 72 h 72"/>
                <a:gd name="T34" fmla="*/ 50 w 92"/>
                <a:gd name="T35" fmla="*/ 41 h 72"/>
                <a:gd name="T36" fmla="*/ 46 w 92"/>
                <a:gd name="T37" fmla="*/ 19 h 72"/>
                <a:gd name="T38" fmla="*/ 46 w 92"/>
                <a:gd name="T39" fmla="*/ 19 h 72"/>
                <a:gd name="T40" fmla="*/ 42 w 92"/>
                <a:gd name="T41" fmla="*/ 41 h 72"/>
                <a:gd name="T42" fmla="*/ 35 w 92"/>
                <a:gd name="T43" fmla="*/ 72 h 72"/>
                <a:gd name="T44" fmla="*/ 17 w 92"/>
                <a:gd name="T4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2" h="72">
                  <a:moveTo>
                    <a:pt x="17" y="72"/>
                  </a:moveTo>
                  <a:cubicBezTo>
                    <a:pt x="0" y="0"/>
                    <a:pt x="0" y="0"/>
                    <a:pt x="0" y="0"/>
                  </a:cubicBezTo>
                  <a:cubicBezTo>
                    <a:pt x="17" y="0"/>
                    <a:pt x="17" y="0"/>
                    <a:pt x="17" y="0"/>
                  </a:cubicBezTo>
                  <a:cubicBezTo>
                    <a:pt x="23" y="30"/>
                    <a:pt x="23" y="30"/>
                    <a:pt x="23" y="30"/>
                  </a:cubicBezTo>
                  <a:cubicBezTo>
                    <a:pt x="25" y="38"/>
                    <a:pt x="26" y="48"/>
                    <a:pt x="27" y="55"/>
                  </a:cubicBezTo>
                  <a:cubicBezTo>
                    <a:pt x="27" y="55"/>
                    <a:pt x="27" y="55"/>
                    <a:pt x="27" y="55"/>
                  </a:cubicBezTo>
                  <a:cubicBezTo>
                    <a:pt x="29" y="47"/>
                    <a:pt x="30" y="38"/>
                    <a:pt x="32" y="30"/>
                  </a:cubicBezTo>
                  <a:cubicBezTo>
                    <a:pt x="38" y="0"/>
                    <a:pt x="38" y="0"/>
                    <a:pt x="38" y="0"/>
                  </a:cubicBezTo>
                  <a:cubicBezTo>
                    <a:pt x="56" y="0"/>
                    <a:pt x="56" y="0"/>
                    <a:pt x="56" y="0"/>
                  </a:cubicBezTo>
                  <a:cubicBezTo>
                    <a:pt x="62" y="30"/>
                    <a:pt x="62" y="30"/>
                    <a:pt x="62" y="30"/>
                  </a:cubicBezTo>
                  <a:cubicBezTo>
                    <a:pt x="63" y="39"/>
                    <a:pt x="64" y="47"/>
                    <a:pt x="65" y="55"/>
                  </a:cubicBezTo>
                  <a:cubicBezTo>
                    <a:pt x="66" y="55"/>
                    <a:pt x="66" y="55"/>
                    <a:pt x="66" y="55"/>
                  </a:cubicBezTo>
                  <a:cubicBezTo>
                    <a:pt x="67" y="47"/>
                    <a:pt x="68" y="38"/>
                    <a:pt x="70" y="30"/>
                  </a:cubicBezTo>
                  <a:cubicBezTo>
                    <a:pt x="76" y="0"/>
                    <a:pt x="76" y="0"/>
                    <a:pt x="76" y="0"/>
                  </a:cubicBezTo>
                  <a:cubicBezTo>
                    <a:pt x="92" y="0"/>
                    <a:pt x="92" y="0"/>
                    <a:pt x="92" y="0"/>
                  </a:cubicBezTo>
                  <a:cubicBezTo>
                    <a:pt x="74" y="72"/>
                    <a:pt x="74" y="72"/>
                    <a:pt x="74" y="72"/>
                  </a:cubicBezTo>
                  <a:cubicBezTo>
                    <a:pt x="56" y="72"/>
                    <a:pt x="56" y="72"/>
                    <a:pt x="56" y="72"/>
                  </a:cubicBezTo>
                  <a:cubicBezTo>
                    <a:pt x="50" y="41"/>
                    <a:pt x="50" y="41"/>
                    <a:pt x="50" y="41"/>
                  </a:cubicBezTo>
                  <a:cubicBezTo>
                    <a:pt x="48" y="34"/>
                    <a:pt x="47" y="27"/>
                    <a:pt x="46" y="19"/>
                  </a:cubicBezTo>
                  <a:cubicBezTo>
                    <a:pt x="46" y="19"/>
                    <a:pt x="46" y="19"/>
                    <a:pt x="46" y="19"/>
                  </a:cubicBezTo>
                  <a:cubicBezTo>
                    <a:pt x="45" y="27"/>
                    <a:pt x="44" y="34"/>
                    <a:pt x="42" y="41"/>
                  </a:cubicBezTo>
                  <a:cubicBezTo>
                    <a:pt x="35" y="72"/>
                    <a:pt x="35" y="72"/>
                    <a:pt x="35" y="72"/>
                  </a:cubicBezTo>
                  <a:lnTo>
                    <a:pt x="17"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grpSp>
      <p:sp>
        <p:nvSpPr>
          <p:cNvPr id="13" name="Text Placeholder 12"/>
          <p:cNvSpPr>
            <a:spLocks noGrp="1"/>
          </p:cNvSpPr>
          <p:nvPr>
            <p:ph type="body" sz="quarter" idx="4294967295"/>
          </p:nvPr>
        </p:nvSpPr>
        <p:spPr>
          <a:xfrm>
            <a:off x="0" y="60325"/>
            <a:ext cx="7519988" cy="581025"/>
          </a:xfrm>
        </p:spPr>
        <p:txBody>
          <a:bodyPr/>
          <a:lstStyle/>
          <a:p>
            <a:pPr marL="0" indent="0">
              <a:buNone/>
            </a:pPr>
            <a:r>
              <a:rPr lang="en-US" dirty="0"/>
              <a:t>Disconnected Systems &amp; Manual Processes </a:t>
            </a:r>
          </a:p>
        </p:txBody>
      </p:sp>
      <p:sp>
        <p:nvSpPr>
          <p:cNvPr id="474" name="Rectangle 473"/>
          <p:cNvSpPr/>
          <p:nvPr/>
        </p:nvSpPr>
        <p:spPr bwMode="auto">
          <a:xfrm>
            <a:off x="2923785" y="2880717"/>
            <a:ext cx="3276600" cy="474919"/>
          </a:xfrm>
          <a:prstGeom prst="rect">
            <a:avLst/>
          </a:prstGeom>
          <a:solidFill>
            <a:schemeClr val="accent1"/>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FFFFFF"/>
                </a:solidFill>
                <a:effectLst>
                  <a:outerShdw blurRad="165100" algn="ctr" rotWithShape="0">
                    <a:prstClr val="black"/>
                  </a:outerShdw>
                </a:effectLst>
                <a:latin typeface="+mj-lt"/>
                <a:cs typeface="Arial" pitchFamily="34" charset="0"/>
              </a:rPr>
              <a:t>Mistakes</a:t>
            </a:r>
          </a:p>
        </p:txBody>
      </p:sp>
      <p:sp>
        <p:nvSpPr>
          <p:cNvPr id="475" name="Rectangle 474"/>
          <p:cNvSpPr/>
          <p:nvPr/>
        </p:nvSpPr>
        <p:spPr bwMode="auto">
          <a:xfrm>
            <a:off x="2923785" y="3613607"/>
            <a:ext cx="3276600" cy="474919"/>
          </a:xfrm>
          <a:prstGeom prst="rect">
            <a:avLst/>
          </a:prstGeom>
          <a:solidFill>
            <a:schemeClr val="accent1"/>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FFFFFF"/>
                </a:solidFill>
                <a:effectLst>
                  <a:outerShdw blurRad="165100" algn="ctr" rotWithShape="0">
                    <a:prstClr val="black"/>
                  </a:outerShdw>
                </a:effectLst>
                <a:latin typeface="+mj-lt"/>
                <a:cs typeface="Arial" pitchFamily="34" charset="0"/>
              </a:rPr>
              <a:t>Version Control</a:t>
            </a:r>
          </a:p>
        </p:txBody>
      </p:sp>
      <p:sp>
        <p:nvSpPr>
          <p:cNvPr id="476" name="Rectangle 475"/>
          <p:cNvSpPr/>
          <p:nvPr/>
        </p:nvSpPr>
        <p:spPr bwMode="auto">
          <a:xfrm>
            <a:off x="2923785" y="2147827"/>
            <a:ext cx="3276600" cy="474919"/>
          </a:xfrm>
          <a:prstGeom prst="rect">
            <a:avLst/>
          </a:prstGeom>
          <a:solidFill>
            <a:schemeClr val="accent1"/>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FFFFFF"/>
                </a:solidFill>
                <a:effectLst>
                  <a:outerShdw blurRad="165100" algn="ctr" rotWithShape="0">
                    <a:prstClr val="black"/>
                  </a:outerShdw>
                </a:effectLst>
                <a:latin typeface="+mj-lt"/>
                <a:cs typeface="Arial" pitchFamily="34" charset="0"/>
              </a:rPr>
              <a:t>Tedious </a:t>
            </a:r>
            <a:r>
              <a:rPr lang="en-GB" sz="2400" dirty="0" err="1">
                <a:solidFill>
                  <a:srgbClr val="FFFFFF"/>
                </a:solidFill>
                <a:effectLst>
                  <a:outerShdw blurRad="165100" algn="ctr" rotWithShape="0">
                    <a:prstClr val="black"/>
                  </a:outerShdw>
                </a:effectLst>
                <a:latin typeface="+mj-lt"/>
                <a:cs typeface="Arial" pitchFamily="34" charset="0"/>
              </a:rPr>
              <a:t>Labor</a:t>
            </a:r>
            <a:endParaRPr lang="en-GB" sz="2400" dirty="0">
              <a:solidFill>
                <a:srgbClr val="FFFFFF"/>
              </a:solidFill>
              <a:effectLst>
                <a:outerShdw blurRad="165100" algn="ctr" rotWithShape="0">
                  <a:prstClr val="black"/>
                </a:outerShdw>
              </a:effectLst>
              <a:latin typeface="+mj-lt"/>
              <a:cs typeface="Arial" pitchFamily="34" charset="0"/>
            </a:endParaRPr>
          </a:p>
        </p:txBody>
      </p:sp>
      <p:sp>
        <p:nvSpPr>
          <p:cNvPr id="477" name="Footer Placeholder 3"/>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478" name="Slide Number Placeholder 4"/>
          <p:cNvSpPr>
            <a:spLocks noGrp="1"/>
          </p:cNvSpPr>
          <p:nvPr>
            <p:ph type="sldNum" sz="quarter" idx="12"/>
          </p:nvPr>
        </p:nvSpPr>
        <p:spPr>
          <a:xfrm>
            <a:off x="7857066" y="6356351"/>
            <a:ext cx="658283" cy="365125"/>
          </a:xfrm>
        </p:spPr>
        <p:txBody>
          <a:bodyPr/>
          <a:lstStyle/>
          <a:p>
            <a:fld id="{D34C24A4-3ACA-4A7E-A723-41D3A274CF63}" type="slidenum">
              <a:rPr lang="en-US" smtClean="0"/>
              <a:t>19</a:t>
            </a:fld>
            <a:endParaRPr lang="en-US"/>
          </a:p>
        </p:txBody>
      </p:sp>
    </p:spTree>
    <p:extLst>
      <p:ext uri="{BB962C8B-B14F-4D97-AF65-F5344CB8AC3E}">
        <p14:creationId xmlns:p14="http://schemas.microsoft.com/office/powerpoint/2010/main" val="13978985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100"/>
                                      </p:stCondLst>
                                      <p:childTnLst>
                                        <p:set>
                                          <p:cBhvr>
                                            <p:cTn id="6" dur="1" fill="hold">
                                              <p:stCondLst>
                                                <p:cond delay="0"/>
                                              </p:stCondLst>
                                            </p:cTn>
                                            <p:tgtEl>
                                              <p:spTgt spid="163"/>
                                            </p:tgtEl>
                                            <p:attrNameLst>
                                              <p:attrName>style.visibility</p:attrName>
                                            </p:attrNameLst>
                                          </p:cBhvr>
                                          <p:to>
                                            <p:strVal val="visible"/>
                                          </p:to>
                                        </p:set>
                                        <p:anim calcmode="lin" valueType="num">
                                          <p:cBhvr>
                                            <p:cTn id="7" dur="200" fill="hold"/>
                                            <p:tgtEl>
                                              <p:spTgt spid="163"/>
                                            </p:tgtEl>
                                            <p:attrNameLst>
                                              <p:attrName>ppt_w</p:attrName>
                                            </p:attrNameLst>
                                          </p:cBhvr>
                                          <p:tavLst>
                                            <p:tav tm="0">
                                              <p:val>
                                                <p:fltVal val="0"/>
                                              </p:val>
                                            </p:tav>
                                            <p:tav tm="100000">
                                              <p:val>
                                                <p:strVal val="#ppt_w"/>
                                              </p:val>
                                            </p:tav>
                                          </p:tavLst>
                                        </p:anim>
                                        <p:anim calcmode="lin" valueType="num">
                                          <p:cBhvr>
                                            <p:cTn id="8" dur="200" fill="hold"/>
                                            <p:tgtEl>
                                              <p:spTgt spid="163"/>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100"/>
                                      </p:stCondLst>
                                      <p:childTnLst>
                                        <p:animScale p14:bounceEnd="99000">
                                          <p:cBhvr>
                                            <p:cTn id="10" dur="1000" fill="hold"/>
                                            <p:tgtEl>
                                              <p:spTgt spid="163"/>
                                            </p:tgtEl>
                                          </p:cBhvr>
                                          <p:by x="110000" y="110000"/>
                                        </p:animScale>
                                      </p:childTnLst>
                                    </p:cTn>
                                  </p:par>
                                  <p:par>
                                    <p:cTn id="11" presetID="6" presetClass="emph" presetSubtype="0" accel="50000" decel="50000" fill="hold" nodeType="withEffect">
                                      <p:stCondLst>
                                        <p:cond delay="100"/>
                                      </p:stCondLst>
                                      <p:childTnLst>
                                        <p:animScale>
                                          <p:cBhvr>
                                            <p:cTn id="12" dur="250" fill="hold"/>
                                            <p:tgtEl>
                                              <p:spTgt spid="163"/>
                                            </p:tgtEl>
                                          </p:cBhvr>
                                          <p:by x="91000" y="91000"/>
                                        </p:animScale>
                                      </p:childTnLst>
                                    </p:cTn>
                                  </p:par>
                                  <p:par>
                                    <p:cTn id="13" presetID="23" presetClass="entr" presetSubtype="16" fill="hold" nodeType="withEffect">
                                      <p:stCondLst>
                                        <p:cond delay="200"/>
                                      </p:stCondLst>
                                      <p:childTnLst>
                                        <p:set>
                                          <p:cBhvr>
                                            <p:cTn id="14" dur="1" fill="hold">
                                              <p:stCondLst>
                                                <p:cond delay="0"/>
                                              </p:stCondLst>
                                            </p:cTn>
                                            <p:tgtEl>
                                              <p:spTgt spid="242"/>
                                            </p:tgtEl>
                                            <p:attrNameLst>
                                              <p:attrName>style.visibility</p:attrName>
                                            </p:attrNameLst>
                                          </p:cBhvr>
                                          <p:to>
                                            <p:strVal val="visible"/>
                                          </p:to>
                                        </p:set>
                                        <p:anim calcmode="lin" valueType="num">
                                          <p:cBhvr>
                                            <p:cTn id="15" dur="200" fill="hold"/>
                                            <p:tgtEl>
                                              <p:spTgt spid="242"/>
                                            </p:tgtEl>
                                            <p:attrNameLst>
                                              <p:attrName>ppt_w</p:attrName>
                                            </p:attrNameLst>
                                          </p:cBhvr>
                                          <p:tavLst>
                                            <p:tav tm="0">
                                              <p:val>
                                                <p:fltVal val="0"/>
                                              </p:val>
                                            </p:tav>
                                            <p:tav tm="100000">
                                              <p:val>
                                                <p:strVal val="#ppt_w"/>
                                              </p:val>
                                            </p:tav>
                                          </p:tavLst>
                                        </p:anim>
                                        <p:anim calcmode="lin" valueType="num">
                                          <p:cBhvr>
                                            <p:cTn id="16" dur="200" fill="hold"/>
                                            <p:tgtEl>
                                              <p:spTgt spid="242"/>
                                            </p:tgtEl>
                                            <p:attrNameLst>
                                              <p:attrName>ppt_h</p:attrName>
                                            </p:attrNameLst>
                                          </p:cBhvr>
                                          <p:tavLst>
                                            <p:tav tm="0">
                                              <p:val>
                                                <p:fltVal val="0"/>
                                              </p:val>
                                            </p:tav>
                                            <p:tav tm="100000">
                                              <p:val>
                                                <p:strVal val="#ppt_h"/>
                                              </p:val>
                                            </p:tav>
                                          </p:tavLst>
                                        </p:anim>
                                      </p:childTnLst>
                                    </p:cTn>
                                  </p:par>
                                  <p:par>
                                    <p:cTn id="17" presetID="6" presetClass="emph" presetSubtype="0" fill="hold" nodeType="withEffect" p14:presetBounceEnd="99000">
                                      <p:stCondLst>
                                        <p:cond delay="200"/>
                                      </p:stCondLst>
                                      <p:childTnLst>
                                        <p:animScale p14:bounceEnd="99000">
                                          <p:cBhvr>
                                            <p:cTn id="18" dur="1000" fill="hold"/>
                                            <p:tgtEl>
                                              <p:spTgt spid="242"/>
                                            </p:tgtEl>
                                          </p:cBhvr>
                                          <p:by x="110000" y="110000"/>
                                        </p:animScale>
                                      </p:childTnLst>
                                    </p:cTn>
                                  </p:par>
                                  <p:par>
                                    <p:cTn id="19" presetID="6" presetClass="emph" presetSubtype="0" accel="50000" decel="50000" fill="hold" nodeType="withEffect">
                                      <p:stCondLst>
                                        <p:cond delay="200"/>
                                      </p:stCondLst>
                                      <p:childTnLst>
                                        <p:animScale>
                                          <p:cBhvr>
                                            <p:cTn id="20" dur="250" fill="hold"/>
                                            <p:tgtEl>
                                              <p:spTgt spid="242"/>
                                            </p:tgtEl>
                                          </p:cBhvr>
                                          <p:by x="91000" y="91000"/>
                                        </p:animScale>
                                      </p:childTnLst>
                                    </p:cTn>
                                  </p:par>
                                  <p:par>
                                    <p:cTn id="21" presetID="23" presetClass="entr" presetSubtype="16" fill="hold" nodeType="withEffect">
                                      <p:stCondLst>
                                        <p:cond delay="300"/>
                                      </p:stCondLst>
                                      <p:childTnLst>
                                        <p:set>
                                          <p:cBhvr>
                                            <p:cTn id="22" dur="1" fill="hold">
                                              <p:stCondLst>
                                                <p:cond delay="0"/>
                                              </p:stCondLst>
                                            </p:cTn>
                                            <p:tgtEl>
                                              <p:spTgt spid="339"/>
                                            </p:tgtEl>
                                            <p:attrNameLst>
                                              <p:attrName>style.visibility</p:attrName>
                                            </p:attrNameLst>
                                          </p:cBhvr>
                                          <p:to>
                                            <p:strVal val="visible"/>
                                          </p:to>
                                        </p:set>
                                        <p:anim calcmode="lin" valueType="num">
                                          <p:cBhvr>
                                            <p:cTn id="23" dur="200" fill="hold"/>
                                            <p:tgtEl>
                                              <p:spTgt spid="339"/>
                                            </p:tgtEl>
                                            <p:attrNameLst>
                                              <p:attrName>ppt_w</p:attrName>
                                            </p:attrNameLst>
                                          </p:cBhvr>
                                          <p:tavLst>
                                            <p:tav tm="0">
                                              <p:val>
                                                <p:fltVal val="0"/>
                                              </p:val>
                                            </p:tav>
                                            <p:tav tm="100000">
                                              <p:val>
                                                <p:strVal val="#ppt_w"/>
                                              </p:val>
                                            </p:tav>
                                          </p:tavLst>
                                        </p:anim>
                                        <p:anim calcmode="lin" valueType="num">
                                          <p:cBhvr>
                                            <p:cTn id="24" dur="200" fill="hold"/>
                                            <p:tgtEl>
                                              <p:spTgt spid="339"/>
                                            </p:tgtEl>
                                            <p:attrNameLst>
                                              <p:attrName>ppt_h</p:attrName>
                                            </p:attrNameLst>
                                          </p:cBhvr>
                                          <p:tavLst>
                                            <p:tav tm="0">
                                              <p:val>
                                                <p:fltVal val="0"/>
                                              </p:val>
                                            </p:tav>
                                            <p:tav tm="100000">
                                              <p:val>
                                                <p:strVal val="#ppt_h"/>
                                              </p:val>
                                            </p:tav>
                                          </p:tavLst>
                                        </p:anim>
                                      </p:childTnLst>
                                    </p:cTn>
                                  </p:par>
                                  <p:par>
                                    <p:cTn id="25" presetID="6" presetClass="emph" presetSubtype="0" fill="hold" nodeType="withEffect" p14:presetBounceEnd="99000">
                                      <p:stCondLst>
                                        <p:cond delay="300"/>
                                      </p:stCondLst>
                                      <p:childTnLst>
                                        <p:animScale p14:bounceEnd="99000">
                                          <p:cBhvr>
                                            <p:cTn id="26" dur="1000" fill="hold"/>
                                            <p:tgtEl>
                                              <p:spTgt spid="339"/>
                                            </p:tgtEl>
                                          </p:cBhvr>
                                          <p:by x="110000" y="110000"/>
                                        </p:animScale>
                                      </p:childTnLst>
                                    </p:cTn>
                                  </p:par>
                                  <p:par>
                                    <p:cTn id="27" presetID="6" presetClass="emph" presetSubtype="0" accel="50000" decel="50000" fill="hold" nodeType="withEffect">
                                      <p:stCondLst>
                                        <p:cond delay="300"/>
                                      </p:stCondLst>
                                      <p:childTnLst>
                                        <p:animScale>
                                          <p:cBhvr>
                                            <p:cTn id="28" dur="250" fill="hold"/>
                                            <p:tgtEl>
                                              <p:spTgt spid="339"/>
                                            </p:tgtEl>
                                          </p:cBhvr>
                                          <p:by x="91000" y="91000"/>
                                        </p:animScale>
                                      </p:childTnLst>
                                    </p:cTn>
                                  </p:par>
                                  <p:par>
                                    <p:cTn id="29" presetID="23" presetClass="entr" presetSubtype="16" fill="hold" nodeType="withEffect">
                                      <p:stCondLst>
                                        <p:cond delay="400"/>
                                      </p:stCondLst>
                                      <p:childTnLst>
                                        <p:set>
                                          <p:cBhvr>
                                            <p:cTn id="30" dur="1" fill="hold">
                                              <p:stCondLst>
                                                <p:cond delay="0"/>
                                              </p:stCondLst>
                                            </p:cTn>
                                            <p:tgtEl>
                                              <p:spTgt spid="360"/>
                                            </p:tgtEl>
                                            <p:attrNameLst>
                                              <p:attrName>style.visibility</p:attrName>
                                            </p:attrNameLst>
                                          </p:cBhvr>
                                          <p:to>
                                            <p:strVal val="visible"/>
                                          </p:to>
                                        </p:set>
                                        <p:anim calcmode="lin" valueType="num">
                                          <p:cBhvr>
                                            <p:cTn id="31" dur="200" fill="hold"/>
                                            <p:tgtEl>
                                              <p:spTgt spid="360"/>
                                            </p:tgtEl>
                                            <p:attrNameLst>
                                              <p:attrName>ppt_w</p:attrName>
                                            </p:attrNameLst>
                                          </p:cBhvr>
                                          <p:tavLst>
                                            <p:tav tm="0">
                                              <p:val>
                                                <p:fltVal val="0"/>
                                              </p:val>
                                            </p:tav>
                                            <p:tav tm="100000">
                                              <p:val>
                                                <p:strVal val="#ppt_w"/>
                                              </p:val>
                                            </p:tav>
                                          </p:tavLst>
                                        </p:anim>
                                        <p:anim calcmode="lin" valueType="num">
                                          <p:cBhvr>
                                            <p:cTn id="32" dur="200" fill="hold"/>
                                            <p:tgtEl>
                                              <p:spTgt spid="360"/>
                                            </p:tgtEl>
                                            <p:attrNameLst>
                                              <p:attrName>ppt_h</p:attrName>
                                            </p:attrNameLst>
                                          </p:cBhvr>
                                          <p:tavLst>
                                            <p:tav tm="0">
                                              <p:val>
                                                <p:fltVal val="0"/>
                                              </p:val>
                                            </p:tav>
                                            <p:tav tm="100000">
                                              <p:val>
                                                <p:strVal val="#ppt_h"/>
                                              </p:val>
                                            </p:tav>
                                          </p:tavLst>
                                        </p:anim>
                                      </p:childTnLst>
                                    </p:cTn>
                                  </p:par>
                                  <p:par>
                                    <p:cTn id="33" presetID="6" presetClass="emph" presetSubtype="0" fill="hold" nodeType="withEffect" p14:presetBounceEnd="99000">
                                      <p:stCondLst>
                                        <p:cond delay="400"/>
                                      </p:stCondLst>
                                      <p:childTnLst>
                                        <p:animScale p14:bounceEnd="99000">
                                          <p:cBhvr>
                                            <p:cTn id="34" dur="1000" fill="hold"/>
                                            <p:tgtEl>
                                              <p:spTgt spid="360"/>
                                            </p:tgtEl>
                                          </p:cBhvr>
                                          <p:by x="110000" y="110000"/>
                                        </p:animScale>
                                      </p:childTnLst>
                                    </p:cTn>
                                  </p:par>
                                  <p:par>
                                    <p:cTn id="35" presetID="6" presetClass="emph" presetSubtype="0" accel="50000" decel="50000" fill="hold" nodeType="withEffect">
                                      <p:stCondLst>
                                        <p:cond delay="400"/>
                                      </p:stCondLst>
                                      <p:childTnLst>
                                        <p:animScale>
                                          <p:cBhvr>
                                            <p:cTn id="36" dur="250" fill="hold"/>
                                            <p:tgtEl>
                                              <p:spTgt spid="360"/>
                                            </p:tgtEl>
                                          </p:cBhvr>
                                          <p:by x="91000" y="91000"/>
                                        </p:animScale>
                                      </p:childTnLst>
                                    </p:cTn>
                                  </p:par>
                                  <p:par>
                                    <p:cTn id="37" presetID="23" presetClass="entr" presetSubtype="16" fill="hold" nodeType="withEffect">
                                      <p:stCondLst>
                                        <p:cond delay="500"/>
                                      </p:stCondLst>
                                      <p:childTnLst>
                                        <p:set>
                                          <p:cBhvr>
                                            <p:cTn id="38" dur="1" fill="hold">
                                              <p:stCondLst>
                                                <p:cond delay="0"/>
                                              </p:stCondLst>
                                            </p:cTn>
                                            <p:tgtEl>
                                              <p:spTgt spid="392"/>
                                            </p:tgtEl>
                                            <p:attrNameLst>
                                              <p:attrName>style.visibility</p:attrName>
                                            </p:attrNameLst>
                                          </p:cBhvr>
                                          <p:to>
                                            <p:strVal val="visible"/>
                                          </p:to>
                                        </p:set>
                                        <p:anim calcmode="lin" valueType="num">
                                          <p:cBhvr>
                                            <p:cTn id="39" dur="200" fill="hold"/>
                                            <p:tgtEl>
                                              <p:spTgt spid="392"/>
                                            </p:tgtEl>
                                            <p:attrNameLst>
                                              <p:attrName>ppt_w</p:attrName>
                                            </p:attrNameLst>
                                          </p:cBhvr>
                                          <p:tavLst>
                                            <p:tav tm="0">
                                              <p:val>
                                                <p:fltVal val="0"/>
                                              </p:val>
                                            </p:tav>
                                            <p:tav tm="100000">
                                              <p:val>
                                                <p:strVal val="#ppt_w"/>
                                              </p:val>
                                            </p:tav>
                                          </p:tavLst>
                                        </p:anim>
                                        <p:anim calcmode="lin" valueType="num">
                                          <p:cBhvr>
                                            <p:cTn id="40" dur="200" fill="hold"/>
                                            <p:tgtEl>
                                              <p:spTgt spid="392"/>
                                            </p:tgtEl>
                                            <p:attrNameLst>
                                              <p:attrName>ppt_h</p:attrName>
                                            </p:attrNameLst>
                                          </p:cBhvr>
                                          <p:tavLst>
                                            <p:tav tm="0">
                                              <p:val>
                                                <p:fltVal val="0"/>
                                              </p:val>
                                            </p:tav>
                                            <p:tav tm="100000">
                                              <p:val>
                                                <p:strVal val="#ppt_h"/>
                                              </p:val>
                                            </p:tav>
                                          </p:tavLst>
                                        </p:anim>
                                      </p:childTnLst>
                                    </p:cTn>
                                  </p:par>
                                  <p:par>
                                    <p:cTn id="41" presetID="6" presetClass="emph" presetSubtype="0" fill="hold" nodeType="withEffect" p14:presetBounceEnd="99000">
                                      <p:stCondLst>
                                        <p:cond delay="500"/>
                                      </p:stCondLst>
                                      <p:childTnLst>
                                        <p:animScale p14:bounceEnd="99000">
                                          <p:cBhvr>
                                            <p:cTn id="42" dur="1000" fill="hold"/>
                                            <p:tgtEl>
                                              <p:spTgt spid="392"/>
                                            </p:tgtEl>
                                          </p:cBhvr>
                                          <p:by x="110000" y="110000"/>
                                        </p:animScale>
                                      </p:childTnLst>
                                    </p:cTn>
                                  </p:par>
                                  <p:par>
                                    <p:cTn id="43" presetID="6" presetClass="emph" presetSubtype="0" accel="50000" decel="50000" fill="hold" nodeType="withEffect">
                                      <p:stCondLst>
                                        <p:cond delay="500"/>
                                      </p:stCondLst>
                                      <p:childTnLst>
                                        <p:animScale>
                                          <p:cBhvr>
                                            <p:cTn id="44" dur="250" fill="hold"/>
                                            <p:tgtEl>
                                              <p:spTgt spid="392"/>
                                            </p:tgtEl>
                                          </p:cBhvr>
                                          <p:by x="91000" y="91000"/>
                                        </p:animScale>
                                      </p:childTnLst>
                                    </p:cTn>
                                  </p:par>
                                  <p:par>
                                    <p:cTn id="45" presetID="23" presetClass="entr" presetSubtype="16" fill="hold" nodeType="withEffect">
                                      <p:stCondLst>
                                        <p:cond delay="600"/>
                                      </p:stCondLst>
                                      <p:childTnLst>
                                        <p:set>
                                          <p:cBhvr>
                                            <p:cTn id="46" dur="1" fill="hold">
                                              <p:stCondLst>
                                                <p:cond delay="0"/>
                                              </p:stCondLst>
                                            </p:cTn>
                                            <p:tgtEl>
                                              <p:spTgt spid="376"/>
                                            </p:tgtEl>
                                            <p:attrNameLst>
                                              <p:attrName>style.visibility</p:attrName>
                                            </p:attrNameLst>
                                          </p:cBhvr>
                                          <p:to>
                                            <p:strVal val="visible"/>
                                          </p:to>
                                        </p:set>
                                        <p:anim calcmode="lin" valueType="num">
                                          <p:cBhvr>
                                            <p:cTn id="47" dur="200" fill="hold"/>
                                            <p:tgtEl>
                                              <p:spTgt spid="376"/>
                                            </p:tgtEl>
                                            <p:attrNameLst>
                                              <p:attrName>ppt_w</p:attrName>
                                            </p:attrNameLst>
                                          </p:cBhvr>
                                          <p:tavLst>
                                            <p:tav tm="0">
                                              <p:val>
                                                <p:fltVal val="0"/>
                                              </p:val>
                                            </p:tav>
                                            <p:tav tm="100000">
                                              <p:val>
                                                <p:strVal val="#ppt_w"/>
                                              </p:val>
                                            </p:tav>
                                          </p:tavLst>
                                        </p:anim>
                                        <p:anim calcmode="lin" valueType="num">
                                          <p:cBhvr>
                                            <p:cTn id="48" dur="200" fill="hold"/>
                                            <p:tgtEl>
                                              <p:spTgt spid="376"/>
                                            </p:tgtEl>
                                            <p:attrNameLst>
                                              <p:attrName>ppt_h</p:attrName>
                                            </p:attrNameLst>
                                          </p:cBhvr>
                                          <p:tavLst>
                                            <p:tav tm="0">
                                              <p:val>
                                                <p:fltVal val="0"/>
                                              </p:val>
                                            </p:tav>
                                            <p:tav tm="100000">
                                              <p:val>
                                                <p:strVal val="#ppt_h"/>
                                              </p:val>
                                            </p:tav>
                                          </p:tavLst>
                                        </p:anim>
                                      </p:childTnLst>
                                    </p:cTn>
                                  </p:par>
                                  <p:par>
                                    <p:cTn id="49" presetID="6" presetClass="emph" presetSubtype="0" fill="hold" nodeType="withEffect" p14:presetBounceEnd="99000">
                                      <p:stCondLst>
                                        <p:cond delay="600"/>
                                      </p:stCondLst>
                                      <p:childTnLst>
                                        <p:animScale p14:bounceEnd="99000">
                                          <p:cBhvr>
                                            <p:cTn id="50" dur="1000" fill="hold"/>
                                            <p:tgtEl>
                                              <p:spTgt spid="376"/>
                                            </p:tgtEl>
                                          </p:cBhvr>
                                          <p:by x="110000" y="110000"/>
                                        </p:animScale>
                                      </p:childTnLst>
                                    </p:cTn>
                                  </p:par>
                                  <p:par>
                                    <p:cTn id="51" presetID="6" presetClass="emph" presetSubtype="0" accel="50000" decel="50000" fill="hold" nodeType="withEffect">
                                      <p:stCondLst>
                                        <p:cond delay="600"/>
                                      </p:stCondLst>
                                      <p:childTnLst>
                                        <p:animScale>
                                          <p:cBhvr>
                                            <p:cTn id="52" dur="250" fill="hold"/>
                                            <p:tgtEl>
                                              <p:spTgt spid="376"/>
                                            </p:tgtEl>
                                          </p:cBhvr>
                                          <p:by x="91000" y="91000"/>
                                        </p:animScale>
                                      </p:childTnLst>
                                    </p:cTn>
                                  </p:par>
                                  <p:par>
                                    <p:cTn id="53" presetID="23" presetClass="entr" presetSubtype="16" fill="hold" nodeType="withEffect">
                                      <p:stCondLst>
                                        <p:cond delay="700"/>
                                      </p:stCondLst>
                                      <p:childTnLst>
                                        <p:set>
                                          <p:cBhvr>
                                            <p:cTn id="54" dur="1" fill="hold">
                                              <p:stCondLst>
                                                <p:cond delay="0"/>
                                              </p:stCondLst>
                                            </p:cTn>
                                            <p:tgtEl>
                                              <p:spTgt spid="444"/>
                                            </p:tgtEl>
                                            <p:attrNameLst>
                                              <p:attrName>style.visibility</p:attrName>
                                            </p:attrNameLst>
                                          </p:cBhvr>
                                          <p:to>
                                            <p:strVal val="visible"/>
                                          </p:to>
                                        </p:set>
                                        <p:anim calcmode="lin" valueType="num">
                                          <p:cBhvr>
                                            <p:cTn id="55" dur="200" fill="hold"/>
                                            <p:tgtEl>
                                              <p:spTgt spid="444"/>
                                            </p:tgtEl>
                                            <p:attrNameLst>
                                              <p:attrName>ppt_w</p:attrName>
                                            </p:attrNameLst>
                                          </p:cBhvr>
                                          <p:tavLst>
                                            <p:tav tm="0">
                                              <p:val>
                                                <p:fltVal val="0"/>
                                              </p:val>
                                            </p:tav>
                                            <p:tav tm="100000">
                                              <p:val>
                                                <p:strVal val="#ppt_w"/>
                                              </p:val>
                                            </p:tav>
                                          </p:tavLst>
                                        </p:anim>
                                        <p:anim calcmode="lin" valueType="num">
                                          <p:cBhvr>
                                            <p:cTn id="56" dur="200" fill="hold"/>
                                            <p:tgtEl>
                                              <p:spTgt spid="444"/>
                                            </p:tgtEl>
                                            <p:attrNameLst>
                                              <p:attrName>ppt_h</p:attrName>
                                            </p:attrNameLst>
                                          </p:cBhvr>
                                          <p:tavLst>
                                            <p:tav tm="0">
                                              <p:val>
                                                <p:fltVal val="0"/>
                                              </p:val>
                                            </p:tav>
                                            <p:tav tm="100000">
                                              <p:val>
                                                <p:strVal val="#ppt_h"/>
                                              </p:val>
                                            </p:tav>
                                          </p:tavLst>
                                        </p:anim>
                                      </p:childTnLst>
                                    </p:cTn>
                                  </p:par>
                                  <p:par>
                                    <p:cTn id="57" presetID="6" presetClass="emph" presetSubtype="0" fill="hold" nodeType="withEffect" p14:presetBounceEnd="99000">
                                      <p:stCondLst>
                                        <p:cond delay="700"/>
                                      </p:stCondLst>
                                      <p:childTnLst>
                                        <p:animScale p14:bounceEnd="99000">
                                          <p:cBhvr>
                                            <p:cTn id="58" dur="1000" fill="hold"/>
                                            <p:tgtEl>
                                              <p:spTgt spid="444"/>
                                            </p:tgtEl>
                                          </p:cBhvr>
                                          <p:by x="110000" y="110000"/>
                                        </p:animScale>
                                      </p:childTnLst>
                                    </p:cTn>
                                  </p:par>
                                  <p:par>
                                    <p:cTn id="59" presetID="6" presetClass="emph" presetSubtype="0" accel="50000" decel="50000" fill="hold" nodeType="withEffect">
                                      <p:stCondLst>
                                        <p:cond delay="700"/>
                                      </p:stCondLst>
                                      <p:childTnLst>
                                        <p:animScale>
                                          <p:cBhvr>
                                            <p:cTn id="60" dur="250" fill="hold"/>
                                            <p:tgtEl>
                                              <p:spTgt spid="444"/>
                                            </p:tgtEl>
                                          </p:cBhvr>
                                          <p:by x="91000" y="91000"/>
                                        </p:animScale>
                                      </p:childTnLst>
                                    </p:cTn>
                                  </p:par>
                                  <p:par>
                                    <p:cTn id="61" presetID="23" presetClass="entr" presetSubtype="16" fill="hold" nodeType="withEffect">
                                      <p:stCondLst>
                                        <p:cond delay="800"/>
                                      </p:stCondLst>
                                      <p:childTnLst>
                                        <p:set>
                                          <p:cBhvr>
                                            <p:cTn id="62" dur="1" fill="hold">
                                              <p:stCondLst>
                                                <p:cond delay="0"/>
                                              </p:stCondLst>
                                            </p:cTn>
                                            <p:tgtEl>
                                              <p:spTgt spid="428"/>
                                            </p:tgtEl>
                                            <p:attrNameLst>
                                              <p:attrName>style.visibility</p:attrName>
                                            </p:attrNameLst>
                                          </p:cBhvr>
                                          <p:to>
                                            <p:strVal val="visible"/>
                                          </p:to>
                                        </p:set>
                                        <p:anim calcmode="lin" valueType="num">
                                          <p:cBhvr>
                                            <p:cTn id="63" dur="200" fill="hold"/>
                                            <p:tgtEl>
                                              <p:spTgt spid="428"/>
                                            </p:tgtEl>
                                            <p:attrNameLst>
                                              <p:attrName>ppt_w</p:attrName>
                                            </p:attrNameLst>
                                          </p:cBhvr>
                                          <p:tavLst>
                                            <p:tav tm="0">
                                              <p:val>
                                                <p:fltVal val="0"/>
                                              </p:val>
                                            </p:tav>
                                            <p:tav tm="100000">
                                              <p:val>
                                                <p:strVal val="#ppt_w"/>
                                              </p:val>
                                            </p:tav>
                                          </p:tavLst>
                                        </p:anim>
                                        <p:anim calcmode="lin" valueType="num">
                                          <p:cBhvr>
                                            <p:cTn id="64" dur="200" fill="hold"/>
                                            <p:tgtEl>
                                              <p:spTgt spid="428"/>
                                            </p:tgtEl>
                                            <p:attrNameLst>
                                              <p:attrName>ppt_h</p:attrName>
                                            </p:attrNameLst>
                                          </p:cBhvr>
                                          <p:tavLst>
                                            <p:tav tm="0">
                                              <p:val>
                                                <p:fltVal val="0"/>
                                              </p:val>
                                            </p:tav>
                                            <p:tav tm="100000">
                                              <p:val>
                                                <p:strVal val="#ppt_h"/>
                                              </p:val>
                                            </p:tav>
                                          </p:tavLst>
                                        </p:anim>
                                      </p:childTnLst>
                                    </p:cTn>
                                  </p:par>
                                  <p:par>
                                    <p:cTn id="65" presetID="6" presetClass="emph" presetSubtype="0" fill="hold" nodeType="withEffect" p14:presetBounceEnd="99000">
                                      <p:stCondLst>
                                        <p:cond delay="800"/>
                                      </p:stCondLst>
                                      <p:childTnLst>
                                        <p:animScale p14:bounceEnd="99000">
                                          <p:cBhvr>
                                            <p:cTn id="66" dur="1000" fill="hold"/>
                                            <p:tgtEl>
                                              <p:spTgt spid="428"/>
                                            </p:tgtEl>
                                          </p:cBhvr>
                                          <p:by x="110000" y="110000"/>
                                        </p:animScale>
                                      </p:childTnLst>
                                    </p:cTn>
                                  </p:par>
                                  <p:par>
                                    <p:cTn id="67" presetID="6" presetClass="emph" presetSubtype="0" accel="50000" decel="50000" fill="hold" nodeType="withEffect">
                                      <p:stCondLst>
                                        <p:cond delay="800"/>
                                      </p:stCondLst>
                                      <p:childTnLst>
                                        <p:animScale>
                                          <p:cBhvr>
                                            <p:cTn id="68" dur="250" fill="hold"/>
                                            <p:tgtEl>
                                              <p:spTgt spid="428"/>
                                            </p:tgtEl>
                                          </p:cBhvr>
                                          <p:by x="91000" y="91000"/>
                                        </p:animScale>
                                      </p:childTnLst>
                                    </p:cTn>
                                  </p:par>
                                  <p:par>
                                    <p:cTn id="69" presetID="23" presetClass="entr" presetSubtype="16" fill="hold" nodeType="withEffect">
                                      <p:stCondLst>
                                        <p:cond delay="100"/>
                                      </p:stCondLst>
                                      <p:childTnLst>
                                        <p:set>
                                          <p:cBhvr>
                                            <p:cTn id="70" dur="1" fill="hold">
                                              <p:stCondLst>
                                                <p:cond delay="0"/>
                                              </p:stCondLst>
                                            </p:cTn>
                                            <p:tgtEl>
                                              <p:spTgt spid="12"/>
                                            </p:tgtEl>
                                            <p:attrNameLst>
                                              <p:attrName>style.visibility</p:attrName>
                                            </p:attrNameLst>
                                          </p:cBhvr>
                                          <p:to>
                                            <p:strVal val="visible"/>
                                          </p:to>
                                        </p:set>
                                        <p:anim calcmode="lin" valueType="num">
                                          <p:cBhvr>
                                            <p:cTn id="71" dur="200" fill="hold"/>
                                            <p:tgtEl>
                                              <p:spTgt spid="12"/>
                                            </p:tgtEl>
                                            <p:attrNameLst>
                                              <p:attrName>ppt_w</p:attrName>
                                            </p:attrNameLst>
                                          </p:cBhvr>
                                          <p:tavLst>
                                            <p:tav tm="0">
                                              <p:val>
                                                <p:fltVal val="0"/>
                                              </p:val>
                                            </p:tav>
                                            <p:tav tm="100000">
                                              <p:val>
                                                <p:strVal val="#ppt_w"/>
                                              </p:val>
                                            </p:tav>
                                          </p:tavLst>
                                        </p:anim>
                                        <p:anim calcmode="lin" valueType="num">
                                          <p:cBhvr>
                                            <p:cTn id="72" dur="200" fill="hold"/>
                                            <p:tgtEl>
                                              <p:spTgt spid="12"/>
                                            </p:tgtEl>
                                            <p:attrNameLst>
                                              <p:attrName>ppt_h</p:attrName>
                                            </p:attrNameLst>
                                          </p:cBhvr>
                                          <p:tavLst>
                                            <p:tav tm="0">
                                              <p:val>
                                                <p:fltVal val="0"/>
                                              </p:val>
                                            </p:tav>
                                            <p:tav tm="100000">
                                              <p:val>
                                                <p:strVal val="#ppt_h"/>
                                              </p:val>
                                            </p:tav>
                                          </p:tavLst>
                                        </p:anim>
                                      </p:childTnLst>
                                    </p:cTn>
                                  </p:par>
                                  <p:par>
                                    <p:cTn id="73" presetID="6" presetClass="emph" presetSubtype="0" fill="hold" nodeType="withEffect" p14:presetBounceEnd="99000">
                                      <p:stCondLst>
                                        <p:cond delay="100"/>
                                      </p:stCondLst>
                                      <p:childTnLst>
                                        <p:animScale p14:bounceEnd="99000">
                                          <p:cBhvr>
                                            <p:cTn id="74" dur="1000" fill="hold"/>
                                            <p:tgtEl>
                                              <p:spTgt spid="12"/>
                                            </p:tgtEl>
                                          </p:cBhvr>
                                          <p:by x="110000" y="110000"/>
                                        </p:animScale>
                                      </p:childTnLst>
                                    </p:cTn>
                                  </p:par>
                                  <p:par>
                                    <p:cTn id="75" presetID="6" presetClass="emph" presetSubtype="0" accel="50000" decel="50000" fill="hold" nodeType="withEffect">
                                      <p:stCondLst>
                                        <p:cond delay="100"/>
                                      </p:stCondLst>
                                      <p:childTnLst>
                                        <p:animScale>
                                          <p:cBhvr>
                                            <p:cTn id="76" dur="250" fill="hold"/>
                                            <p:tgtEl>
                                              <p:spTgt spid="12"/>
                                            </p:tgtEl>
                                          </p:cBhvr>
                                          <p:by x="91000" y="91000"/>
                                        </p:animScale>
                                      </p:childTnLst>
                                    </p:cTn>
                                  </p:par>
                                  <p:par>
                                    <p:cTn id="77" presetID="23" presetClass="entr" presetSubtype="16" fill="hold" nodeType="withEffect">
                                      <p:stCondLst>
                                        <p:cond delay="200"/>
                                      </p:stCondLst>
                                      <p:childTnLst>
                                        <p:set>
                                          <p:cBhvr>
                                            <p:cTn id="78" dur="1" fill="hold">
                                              <p:stCondLst>
                                                <p:cond delay="0"/>
                                              </p:stCondLst>
                                            </p:cTn>
                                            <p:tgtEl>
                                              <p:spTgt spid="14"/>
                                            </p:tgtEl>
                                            <p:attrNameLst>
                                              <p:attrName>style.visibility</p:attrName>
                                            </p:attrNameLst>
                                          </p:cBhvr>
                                          <p:to>
                                            <p:strVal val="visible"/>
                                          </p:to>
                                        </p:set>
                                        <p:anim calcmode="lin" valueType="num">
                                          <p:cBhvr>
                                            <p:cTn id="79" dur="200" fill="hold"/>
                                            <p:tgtEl>
                                              <p:spTgt spid="14"/>
                                            </p:tgtEl>
                                            <p:attrNameLst>
                                              <p:attrName>ppt_w</p:attrName>
                                            </p:attrNameLst>
                                          </p:cBhvr>
                                          <p:tavLst>
                                            <p:tav tm="0">
                                              <p:val>
                                                <p:fltVal val="0"/>
                                              </p:val>
                                            </p:tav>
                                            <p:tav tm="100000">
                                              <p:val>
                                                <p:strVal val="#ppt_w"/>
                                              </p:val>
                                            </p:tav>
                                          </p:tavLst>
                                        </p:anim>
                                        <p:anim calcmode="lin" valueType="num">
                                          <p:cBhvr>
                                            <p:cTn id="80" dur="200" fill="hold"/>
                                            <p:tgtEl>
                                              <p:spTgt spid="14"/>
                                            </p:tgtEl>
                                            <p:attrNameLst>
                                              <p:attrName>ppt_h</p:attrName>
                                            </p:attrNameLst>
                                          </p:cBhvr>
                                          <p:tavLst>
                                            <p:tav tm="0">
                                              <p:val>
                                                <p:fltVal val="0"/>
                                              </p:val>
                                            </p:tav>
                                            <p:tav tm="100000">
                                              <p:val>
                                                <p:strVal val="#ppt_h"/>
                                              </p:val>
                                            </p:tav>
                                          </p:tavLst>
                                        </p:anim>
                                      </p:childTnLst>
                                    </p:cTn>
                                  </p:par>
                                  <p:par>
                                    <p:cTn id="81" presetID="6" presetClass="emph" presetSubtype="0" fill="hold" nodeType="withEffect" p14:presetBounceEnd="99000">
                                      <p:stCondLst>
                                        <p:cond delay="200"/>
                                      </p:stCondLst>
                                      <p:childTnLst>
                                        <p:animScale p14:bounceEnd="99000">
                                          <p:cBhvr>
                                            <p:cTn id="82" dur="1000" fill="hold"/>
                                            <p:tgtEl>
                                              <p:spTgt spid="14"/>
                                            </p:tgtEl>
                                          </p:cBhvr>
                                          <p:by x="110000" y="110000"/>
                                        </p:animScale>
                                      </p:childTnLst>
                                    </p:cTn>
                                  </p:par>
                                  <p:par>
                                    <p:cTn id="83" presetID="6" presetClass="emph" presetSubtype="0" accel="50000" decel="50000" fill="hold" nodeType="withEffect">
                                      <p:stCondLst>
                                        <p:cond delay="200"/>
                                      </p:stCondLst>
                                      <p:childTnLst>
                                        <p:animScale>
                                          <p:cBhvr>
                                            <p:cTn id="84" dur="250" fill="hold"/>
                                            <p:tgtEl>
                                              <p:spTgt spid="14"/>
                                            </p:tgtEl>
                                          </p:cBhvr>
                                          <p:by x="91000" y="91000"/>
                                        </p:animScale>
                                      </p:childTnLst>
                                    </p:cTn>
                                  </p:par>
                                  <p:par>
                                    <p:cTn id="85" presetID="23" presetClass="entr" presetSubtype="16" fill="hold" nodeType="withEffect">
                                      <p:stCondLst>
                                        <p:cond delay="300"/>
                                      </p:stCondLst>
                                      <p:childTnLst>
                                        <p:set>
                                          <p:cBhvr>
                                            <p:cTn id="86" dur="1" fill="hold">
                                              <p:stCondLst>
                                                <p:cond delay="0"/>
                                              </p:stCondLst>
                                            </p:cTn>
                                            <p:tgtEl>
                                              <p:spTgt spid="17"/>
                                            </p:tgtEl>
                                            <p:attrNameLst>
                                              <p:attrName>style.visibility</p:attrName>
                                            </p:attrNameLst>
                                          </p:cBhvr>
                                          <p:to>
                                            <p:strVal val="visible"/>
                                          </p:to>
                                        </p:set>
                                        <p:anim calcmode="lin" valueType="num">
                                          <p:cBhvr>
                                            <p:cTn id="87" dur="200" fill="hold"/>
                                            <p:tgtEl>
                                              <p:spTgt spid="17"/>
                                            </p:tgtEl>
                                            <p:attrNameLst>
                                              <p:attrName>ppt_w</p:attrName>
                                            </p:attrNameLst>
                                          </p:cBhvr>
                                          <p:tavLst>
                                            <p:tav tm="0">
                                              <p:val>
                                                <p:fltVal val="0"/>
                                              </p:val>
                                            </p:tav>
                                            <p:tav tm="100000">
                                              <p:val>
                                                <p:strVal val="#ppt_w"/>
                                              </p:val>
                                            </p:tav>
                                          </p:tavLst>
                                        </p:anim>
                                        <p:anim calcmode="lin" valueType="num">
                                          <p:cBhvr>
                                            <p:cTn id="88" dur="200" fill="hold"/>
                                            <p:tgtEl>
                                              <p:spTgt spid="17"/>
                                            </p:tgtEl>
                                            <p:attrNameLst>
                                              <p:attrName>ppt_h</p:attrName>
                                            </p:attrNameLst>
                                          </p:cBhvr>
                                          <p:tavLst>
                                            <p:tav tm="0">
                                              <p:val>
                                                <p:fltVal val="0"/>
                                              </p:val>
                                            </p:tav>
                                            <p:tav tm="100000">
                                              <p:val>
                                                <p:strVal val="#ppt_h"/>
                                              </p:val>
                                            </p:tav>
                                          </p:tavLst>
                                        </p:anim>
                                      </p:childTnLst>
                                    </p:cTn>
                                  </p:par>
                                  <p:par>
                                    <p:cTn id="89" presetID="6" presetClass="emph" presetSubtype="0" fill="hold" nodeType="withEffect" p14:presetBounceEnd="99000">
                                      <p:stCondLst>
                                        <p:cond delay="300"/>
                                      </p:stCondLst>
                                      <p:childTnLst>
                                        <p:animScale p14:bounceEnd="99000">
                                          <p:cBhvr>
                                            <p:cTn id="90" dur="1000" fill="hold"/>
                                            <p:tgtEl>
                                              <p:spTgt spid="17"/>
                                            </p:tgtEl>
                                          </p:cBhvr>
                                          <p:by x="110000" y="110000"/>
                                        </p:animScale>
                                      </p:childTnLst>
                                    </p:cTn>
                                  </p:par>
                                  <p:par>
                                    <p:cTn id="91" presetID="6" presetClass="emph" presetSubtype="0" accel="50000" decel="50000" fill="hold" nodeType="withEffect">
                                      <p:stCondLst>
                                        <p:cond delay="300"/>
                                      </p:stCondLst>
                                      <p:childTnLst>
                                        <p:animScale>
                                          <p:cBhvr>
                                            <p:cTn id="92" dur="250" fill="hold"/>
                                            <p:tgtEl>
                                              <p:spTgt spid="17"/>
                                            </p:tgtEl>
                                          </p:cBhvr>
                                          <p:by x="91000" y="91000"/>
                                        </p:animScale>
                                      </p:childTnLst>
                                    </p:cTn>
                                  </p:par>
                                  <p:par>
                                    <p:cTn id="93" presetID="23" presetClass="entr" presetSubtype="16" fill="hold" nodeType="withEffect">
                                      <p:stCondLst>
                                        <p:cond delay="400"/>
                                      </p:stCondLst>
                                      <p:childTnLst>
                                        <p:set>
                                          <p:cBhvr>
                                            <p:cTn id="94" dur="1" fill="hold">
                                              <p:stCondLst>
                                                <p:cond delay="0"/>
                                              </p:stCondLst>
                                            </p:cTn>
                                            <p:tgtEl>
                                              <p:spTgt spid="18"/>
                                            </p:tgtEl>
                                            <p:attrNameLst>
                                              <p:attrName>style.visibility</p:attrName>
                                            </p:attrNameLst>
                                          </p:cBhvr>
                                          <p:to>
                                            <p:strVal val="visible"/>
                                          </p:to>
                                        </p:set>
                                        <p:anim calcmode="lin" valueType="num">
                                          <p:cBhvr>
                                            <p:cTn id="95" dur="200" fill="hold"/>
                                            <p:tgtEl>
                                              <p:spTgt spid="18"/>
                                            </p:tgtEl>
                                            <p:attrNameLst>
                                              <p:attrName>ppt_w</p:attrName>
                                            </p:attrNameLst>
                                          </p:cBhvr>
                                          <p:tavLst>
                                            <p:tav tm="0">
                                              <p:val>
                                                <p:fltVal val="0"/>
                                              </p:val>
                                            </p:tav>
                                            <p:tav tm="100000">
                                              <p:val>
                                                <p:strVal val="#ppt_w"/>
                                              </p:val>
                                            </p:tav>
                                          </p:tavLst>
                                        </p:anim>
                                        <p:anim calcmode="lin" valueType="num">
                                          <p:cBhvr>
                                            <p:cTn id="96" dur="200" fill="hold"/>
                                            <p:tgtEl>
                                              <p:spTgt spid="18"/>
                                            </p:tgtEl>
                                            <p:attrNameLst>
                                              <p:attrName>ppt_h</p:attrName>
                                            </p:attrNameLst>
                                          </p:cBhvr>
                                          <p:tavLst>
                                            <p:tav tm="0">
                                              <p:val>
                                                <p:fltVal val="0"/>
                                              </p:val>
                                            </p:tav>
                                            <p:tav tm="100000">
                                              <p:val>
                                                <p:strVal val="#ppt_h"/>
                                              </p:val>
                                            </p:tav>
                                          </p:tavLst>
                                        </p:anim>
                                      </p:childTnLst>
                                    </p:cTn>
                                  </p:par>
                                  <p:par>
                                    <p:cTn id="97" presetID="6" presetClass="emph" presetSubtype="0" fill="hold" nodeType="withEffect" p14:presetBounceEnd="99000">
                                      <p:stCondLst>
                                        <p:cond delay="400"/>
                                      </p:stCondLst>
                                      <p:childTnLst>
                                        <p:animScale p14:bounceEnd="99000">
                                          <p:cBhvr>
                                            <p:cTn id="98" dur="1000" fill="hold"/>
                                            <p:tgtEl>
                                              <p:spTgt spid="18"/>
                                            </p:tgtEl>
                                          </p:cBhvr>
                                          <p:by x="110000" y="110000"/>
                                        </p:animScale>
                                      </p:childTnLst>
                                    </p:cTn>
                                  </p:par>
                                  <p:par>
                                    <p:cTn id="99" presetID="6" presetClass="emph" presetSubtype="0" accel="50000" decel="50000" fill="hold" nodeType="withEffect">
                                      <p:stCondLst>
                                        <p:cond delay="400"/>
                                      </p:stCondLst>
                                      <p:childTnLst>
                                        <p:animScale>
                                          <p:cBhvr>
                                            <p:cTn id="100" dur="250" fill="hold"/>
                                            <p:tgtEl>
                                              <p:spTgt spid="18"/>
                                            </p:tgtEl>
                                          </p:cBhvr>
                                          <p:by x="91000" y="91000"/>
                                        </p:animScale>
                                      </p:childTnLst>
                                    </p:cTn>
                                  </p:par>
                                  <p:par>
                                    <p:cTn id="101" presetID="23" presetClass="entr" presetSubtype="16" fill="hold" nodeType="withEffect">
                                      <p:stCondLst>
                                        <p:cond delay="500"/>
                                      </p:stCondLst>
                                      <p:childTnLst>
                                        <p:set>
                                          <p:cBhvr>
                                            <p:cTn id="102" dur="1" fill="hold">
                                              <p:stCondLst>
                                                <p:cond delay="0"/>
                                              </p:stCondLst>
                                            </p:cTn>
                                            <p:tgtEl>
                                              <p:spTgt spid="19"/>
                                            </p:tgtEl>
                                            <p:attrNameLst>
                                              <p:attrName>style.visibility</p:attrName>
                                            </p:attrNameLst>
                                          </p:cBhvr>
                                          <p:to>
                                            <p:strVal val="visible"/>
                                          </p:to>
                                        </p:set>
                                        <p:anim calcmode="lin" valueType="num">
                                          <p:cBhvr>
                                            <p:cTn id="103" dur="200" fill="hold"/>
                                            <p:tgtEl>
                                              <p:spTgt spid="19"/>
                                            </p:tgtEl>
                                            <p:attrNameLst>
                                              <p:attrName>ppt_w</p:attrName>
                                            </p:attrNameLst>
                                          </p:cBhvr>
                                          <p:tavLst>
                                            <p:tav tm="0">
                                              <p:val>
                                                <p:fltVal val="0"/>
                                              </p:val>
                                            </p:tav>
                                            <p:tav tm="100000">
                                              <p:val>
                                                <p:strVal val="#ppt_w"/>
                                              </p:val>
                                            </p:tav>
                                          </p:tavLst>
                                        </p:anim>
                                        <p:anim calcmode="lin" valueType="num">
                                          <p:cBhvr>
                                            <p:cTn id="104" dur="200" fill="hold"/>
                                            <p:tgtEl>
                                              <p:spTgt spid="19"/>
                                            </p:tgtEl>
                                            <p:attrNameLst>
                                              <p:attrName>ppt_h</p:attrName>
                                            </p:attrNameLst>
                                          </p:cBhvr>
                                          <p:tavLst>
                                            <p:tav tm="0">
                                              <p:val>
                                                <p:fltVal val="0"/>
                                              </p:val>
                                            </p:tav>
                                            <p:tav tm="100000">
                                              <p:val>
                                                <p:strVal val="#ppt_h"/>
                                              </p:val>
                                            </p:tav>
                                          </p:tavLst>
                                        </p:anim>
                                      </p:childTnLst>
                                    </p:cTn>
                                  </p:par>
                                  <p:par>
                                    <p:cTn id="105" presetID="6" presetClass="emph" presetSubtype="0" fill="hold" nodeType="withEffect" p14:presetBounceEnd="99000">
                                      <p:stCondLst>
                                        <p:cond delay="500"/>
                                      </p:stCondLst>
                                      <p:childTnLst>
                                        <p:animScale p14:bounceEnd="99000">
                                          <p:cBhvr>
                                            <p:cTn id="106" dur="1000" fill="hold"/>
                                            <p:tgtEl>
                                              <p:spTgt spid="19"/>
                                            </p:tgtEl>
                                          </p:cBhvr>
                                          <p:by x="110000" y="110000"/>
                                        </p:animScale>
                                      </p:childTnLst>
                                    </p:cTn>
                                  </p:par>
                                  <p:par>
                                    <p:cTn id="107" presetID="6" presetClass="emph" presetSubtype="0" accel="50000" decel="50000" fill="hold" nodeType="withEffect">
                                      <p:stCondLst>
                                        <p:cond delay="500"/>
                                      </p:stCondLst>
                                      <p:childTnLst>
                                        <p:animScale>
                                          <p:cBhvr>
                                            <p:cTn id="108" dur="250" fill="hold"/>
                                            <p:tgtEl>
                                              <p:spTgt spid="19"/>
                                            </p:tgtEl>
                                          </p:cBhvr>
                                          <p:by x="91000" y="91000"/>
                                        </p:animScale>
                                      </p:childTnLst>
                                    </p:cTn>
                                  </p:par>
                                  <p:par>
                                    <p:cTn id="109" presetID="23" presetClass="entr" presetSubtype="16" fill="hold" nodeType="withEffect">
                                      <p:stCondLst>
                                        <p:cond delay="600"/>
                                      </p:stCondLst>
                                      <p:childTnLst>
                                        <p:set>
                                          <p:cBhvr>
                                            <p:cTn id="110" dur="1" fill="hold">
                                              <p:stCondLst>
                                                <p:cond delay="0"/>
                                              </p:stCondLst>
                                            </p:cTn>
                                            <p:tgtEl>
                                              <p:spTgt spid="20"/>
                                            </p:tgtEl>
                                            <p:attrNameLst>
                                              <p:attrName>style.visibility</p:attrName>
                                            </p:attrNameLst>
                                          </p:cBhvr>
                                          <p:to>
                                            <p:strVal val="visible"/>
                                          </p:to>
                                        </p:set>
                                        <p:anim calcmode="lin" valueType="num">
                                          <p:cBhvr>
                                            <p:cTn id="111" dur="200" fill="hold"/>
                                            <p:tgtEl>
                                              <p:spTgt spid="20"/>
                                            </p:tgtEl>
                                            <p:attrNameLst>
                                              <p:attrName>ppt_w</p:attrName>
                                            </p:attrNameLst>
                                          </p:cBhvr>
                                          <p:tavLst>
                                            <p:tav tm="0">
                                              <p:val>
                                                <p:fltVal val="0"/>
                                              </p:val>
                                            </p:tav>
                                            <p:tav tm="100000">
                                              <p:val>
                                                <p:strVal val="#ppt_w"/>
                                              </p:val>
                                            </p:tav>
                                          </p:tavLst>
                                        </p:anim>
                                        <p:anim calcmode="lin" valueType="num">
                                          <p:cBhvr>
                                            <p:cTn id="112" dur="200" fill="hold"/>
                                            <p:tgtEl>
                                              <p:spTgt spid="20"/>
                                            </p:tgtEl>
                                            <p:attrNameLst>
                                              <p:attrName>ppt_h</p:attrName>
                                            </p:attrNameLst>
                                          </p:cBhvr>
                                          <p:tavLst>
                                            <p:tav tm="0">
                                              <p:val>
                                                <p:fltVal val="0"/>
                                              </p:val>
                                            </p:tav>
                                            <p:tav tm="100000">
                                              <p:val>
                                                <p:strVal val="#ppt_h"/>
                                              </p:val>
                                            </p:tav>
                                          </p:tavLst>
                                        </p:anim>
                                      </p:childTnLst>
                                    </p:cTn>
                                  </p:par>
                                  <p:par>
                                    <p:cTn id="113" presetID="6" presetClass="emph" presetSubtype="0" fill="hold" nodeType="withEffect" p14:presetBounceEnd="99000">
                                      <p:stCondLst>
                                        <p:cond delay="600"/>
                                      </p:stCondLst>
                                      <p:childTnLst>
                                        <p:animScale p14:bounceEnd="99000">
                                          <p:cBhvr>
                                            <p:cTn id="114" dur="1000" fill="hold"/>
                                            <p:tgtEl>
                                              <p:spTgt spid="20"/>
                                            </p:tgtEl>
                                          </p:cBhvr>
                                          <p:by x="110000" y="110000"/>
                                        </p:animScale>
                                      </p:childTnLst>
                                    </p:cTn>
                                  </p:par>
                                  <p:par>
                                    <p:cTn id="115" presetID="6" presetClass="emph" presetSubtype="0" accel="50000" decel="50000" fill="hold" nodeType="withEffect">
                                      <p:stCondLst>
                                        <p:cond delay="600"/>
                                      </p:stCondLst>
                                      <p:childTnLst>
                                        <p:animScale>
                                          <p:cBhvr>
                                            <p:cTn id="116" dur="250" fill="hold"/>
                                            <p:tgtEl>
                                              <p:spTgt spid="20"/>
                                            </p:tgtEl>
                                          </p:cBhvr>
                                          <p:by x="91000" y="91000"/>
                                        </p:animScale>
                                      </p:childTnLst>
                                    </p:cTn>
                                  </p:par>
                                  <p:par>
                                    <p:cTn id="117" presetID="23" presetClass="entr" presetSubtype="16" fill="hold" nodeType="withEffect">
                                      <p:stCondLst>
                                        <p:cond delay="700"/>
                                      </p:stCondLst>
                                      <p:childTnLst>
                                        <p:set>
                                          <p:cBhvr>
                                            <p:cTn id="118" dur="1" fill="hold">
                                              <p:stCondLst>
                                                <p:cond delay="0"/>
                                              </p:stCondLst>
                                            </p:cTn>
                                            <p:tgtEl>
                                              <p:spTgt spid="21"/>
                                            </p:tgtEl>
                                            <p:attrNameLst>
                                              <p:attrName>style.visibility</p:attrName>
                                            </p:attrNameLst>
                                          </p:cBhvr>
                                          <p:to>
                                            <p:strVal val="visible"/>
                                          </p:to>
                                        </p:set>
                                        <p:anim calcmode="lin" valueType="num">
                                          <p:cBhvr>
                                            <p:cTn id="119" dur="200" fill="hold"/>
                                            <p:tgtEl>
                                              <p:spTgt spid="21"/>
                                            </p:tgtEl>
                                            <p:attrNameLst>
                                              <p:attrName>ppt_w</p:attrName>
                                            </p:attrNameLst>
                                          </p:cBhvr>
                                          <p:tavLst>
                                            <p:tav tm="0">
                                              <p:val>
                                                <p:fltVal val="0"/>
                                              </p:val>
                                            </p:tav>
                                            <p:tav tm="100000">
                                              <p:val>
                                                <p:strVal val="#ppt_w"/>
                                              </p:val>
                                            </p:tav>
                                          </p:tavLst>
                                        </p:anim>
                                        <p:anim calcmode="lin" valueType="num">
                                          <p:cBhvr>
                                            <p:cTn id="120" dur="200" fill="hold"/>
                                            <p:tgtEl>
                                              <p:spTgt spid="21"/>
                                            </p:tgtEl>
                                            <p:attrNameLst>
                                              <p:attrName>ppt_h</p:attrName>
                                            </p:attrNameLst>
                                          </p:cBhvr>
                                          <p:tavLst>
                                            <p:tav tm="0">
                                              <p:val>
                                                <p:fltVal val="0"/>
                                              </p:val>
                                            </p:tav>
                                            <p:tav tm="100000">
                                              <p:val>
                                                <p:strVal val="#ppt_h"/>
                                              </p:val>
                                            </p:tav>
                                          </p:tavLst>
                                        </p:anim>
                                      </p:childTnLst>
                                    </p:cTn>
                                  </p:par>
                                  <p:par>
                                    <p:cTn id="121" presetID="6" presetClass="emph" presetSubtype="0" fill="hold" nodeType="withEffect" p14:presetBounceEnd="99000">
                                      <p:stCondLst>
                                        <p:cond delay="700"/>
                                      </p:stCondLst>
                                      <p:childTnLst>
                                        <p:animScale p14:bounceEnd="99000">
                                          <p:cBhvr>
                                            <p:cTn id="122" dur="1000" fill="hold"/>
                                            <p:tgtEl>
                                              <p:spTgt spid="21"/>
                                            </p:tgtEl>
                                          </p:cBhvr>
                                          <p:by x="110000" y="110000"/>
                                        </p:animScale>
                                      </p:childTnLst>
                                    </p:cTn>
                                  </p:par>
                                  <p:par>
                                    <p:cTn id="123" presetID="6" presetClass="emph" presetSubtype="0" accel="50000" decel="50000" fill="hold" nodeType="withEffect">
                                      <p:stCondLst>
                                        <p:cond delay="700"/>
                                      </p:stCondLst>
                                      <p:childTnLst>
                                        <p:animScale>
                                          <p:cBhvr>
                                            <p:cTn id="124" dur="250" fill="hold"/>
                                            <p:tgtEl>
                                              <p:spTgt spid="21"/>
                                            </p:tgtEl>
                                          </p:cBhvr>
                                          <p:by x="91000" y="91000"/>
                                        </p:animScale>
                                      </p:childTnLst>
                                    </p:cTn>
                                  </p:par>
                                  <p:par>
                                    <p:cTn id="125" presetID="23" presetClass="entr" presetSubtype="16" fill="hold" nodeType="withEffect">
                                      <p:stCondLst>
                                        <p:cond delay="800"/>
                                      </p:stCondLst>
                                      <p:childTnLst>
                                        <p:set>
                                          <p:cBhvr>
                                            <p:cTn id="126" dur="1" fill="hold">
                                              <p:stCondLst>
                                                <p:cond delay="0"/>
                                              </p:stCondLst>
                                            </p:cTn>
                                            <p:tgtEl>
                                              <p:spTgt spid="22"/>
                                            </p:tgtEl>
                                            <p:attrNameLst>
                                              <p:attrName>style.visibility</p:attrName>
                                            </p:attrNameLst>
                                          </p:cBhvr>
                                          <p:to>
                                            <p:strVal val="visible"/>
                                          </p:to>
                                        </p:set>
                                        <p:anim calcmode="lin" valueType="num">
                                          <p:cBhvr>
                                            <p:cTn id="127" dur="200" fill="hold"/>
                                            <p:tgtEl>
                                              <p:spTgt spid="22"/>
                                            </p:tgtEl>
                                            <p:attrNameLst>
                                              <p:attrName>ppt_w</p:attrName>
                                            </p:attrNameLst>
                                          </p:cBhvr>
                                          <p:tavLst>
                                            <p:tav tm="0">
                                              <p:val>
                                                <p:fltVal val="0"/>
                                              </p:val>
                                            </p:tav>
                                            <p:tav tm="100000">
                                              <p:val>
                                                <p:strVal val="#ppt_w"/>
                                              </p:val>
                                            </p:tav>
                                          </p:tavLst>
                                        </p:anim>
                                        <p:anim calcmode="lin" valueType="num">
                                          <p:cBhvr>
                                            <p:cTn id="128" dur="200" fill="hold"/>
                                            <p:tgtEl>
                                              <p:spTgt spid="22"/>
                                            </p:tgtEl>
                                            <p:attrNameLst>
                                              <p:attrName>ppt_h</p:attrName>
                                            </p:attrNameLst>
                                          </p:cBhvr>
                                          <p:tavLst>
                                            <p:tav tm="0">
                                              <p:val>
                                                <p:fltVal val="0"/>
                                              </p:val>
                                            </p:tav>
                                            <p:tav tm="100000">
                                              <p:val>
                                                <p:strVal val="#ppt_h"/>
                                              </p:val>
                                            </p:tav>
                                          </p:tavLst>
                                        </p:anim>
                                      </p:childTnLst>
                                    </p:cTn>
                                  </p:par>
                                  <p:par>
                                    <p:cTn id="129" presetID="6" presetClass="emph" presetSubtype="0" fill="hold" nodeType="withEffect" p14:presetBounceEnd="99000">
                                      <p:stCondLst>
                                        <p:cond delay="800"/>
                                      </p:stCondLst>
                                      <p:childTnLst>
                                        <p:animScale p14:bounceEnd="99000">
                                          <p:cBhvr>
                                            <p:cTn id="130" dur="1000" fill="hold"/>
                                            <p:tgtEl>
                                              <p:spTgt spid="22"/>
                                            </p:tgtEl>
                                          </p:cBhvr>
                                          <p:by x="110000" y="110000"/>
                                        </p:animScale>
                                      </p:childTnLst>
                                    </p:cTn>
                                  </p:par>
                                  <p:par>
                                    <p:cTn id="131" presetID="6" presetClass="emph" presetSubtype="0" accel="50000" decel="50000" fill="hold" nodeType="withEffect">
                                      <p:stCondLst>
                                        <p:cond delay="800"/>
                                      </p:stCondLst>
                                      <p:childTnLst>
                                        <p:animScale>
                                          <p:cBhvr>
                                            <p:cTn id="132" dur="250" fill="hold"/>
                                            <p:tgtEl>
                                              <p:spTgt spid="22"/>
                                            </p:tgtEl>
                                          </p:cBhvr>
                                          <p:by x="91000" y="91000"/>
                                        </p:animScale>
                                      </p:childTnLst>
                                    </p:cTn>
                                  </p:par>
                                  <p:par>
                                    <p:cTn id="133" presetID="10" presetClass="entr" presetSubtype="0" fill="hold" grpId="0" nodeType="withEffect">
                                      <p:stCondLst>
                                        <p:cond delay="0"/>
                                      </p:stCondLst>
                                      <p:childTnLst>
                                        <p:set>
                                          <p:cBhvr>
                                            <p:cTn id="134" dur="1" fill="hold">
                                              <p:stCondLst>
                                                <p:cond delay="0"/>
                                              </p:stCondLst>
                                            </p:cTn>
                                            <p:tgtEl>
                                              <p:spTgt spid="3"/>
                                            </p:tgtEl>
                                            <p:attrNameLst>
                                              <p:attrName>style.visibility</p:attrName>
                                            </p:attrNameLst>
                                          </p:cBhvr>
                                          <p:to>
                                            <p:strVal val="visible"/>
                                          </p:to>
                                        </p:set>
                                        <p:animEffect transition="in" filter="fade">
                                          <p:cBhvr>
                                            <p:cTn id="135" dur="500"/>
                                            <p:tgtEl>
                                              <p:spTgt spid="3"/>
                                            </p:tgtEl>
                                          </p:cBhvr>
                                        </p:animEffect>
                                      </p:childTnLst>
                                    </p:cTn>
                                  </p:par>
                                  <p:par>
                                    <p:cTn id="136" presetID="42" presetClass="path" presetSubtype="0" decel="100000" fill="hold" grpId="1" nodeType="withEffect">
                                      <p:stCondLst>
                                        <p:cond delay="0"/>
                                      </p:stCondLst>
                                      <p:childTnLst>
                                        <p:animMotion origin="layout" path="M 1.52294E-6 -0.05024 L 1.52294E-6 4.81481E-6 " pathEditMode="relative" rAng="0" ptsTypes="AA">
                                          <p:cBhvr>
                                            <p:cTn id="137" dur="500" fill="hold"/>
                                            <p:tgtEl>
                                              <p:spTgt spid="3"/>
                                            </p:tgtEl>
                                            <p:attrNameLst>
                                              <p:attrName>ppt_x</p:attrName>
                                              <p:attrName>ppt_y</p:attrName>
                                            </p:attrNameLst>
                                          </p:cBhvr>
                                          <p:rCtr x="0" y="2512"/>
                                        </p:animMotion>
                                      </p:childTnLst>
                                    </p:cTn>
                                  </p:par>
                                  <p:par>
                                    <p:cTn id="138" presetID="10" presetClass="entr" presetSubtype="0" fill="hold" grpId="0" nodeType="withEffect">
                                      <p:stCondLst>
                                        <p:cond delay="100"/>
                                      </p:stCondLst>
                                      <p:childTnLst>
                                        <p:set>
                                          <p:cBhvr>
                                            <p:cTn id="139" dur="1" fill="hold">
                                              <p:stCondLst>
                                                <p:cond delay="0"/>
                                              </p:stCondLst>
                                            </p:cTn>
                                            <p:tgtEl>
                                              <p:spTgt spid="4"/>
                                            </p:tgtEl>
                                            <p:attrNameLst>
                                              <p:attrName>style.visibility</p:attrName>
                                            </p:attrNameLst>
                                          </p:cBhvr>
                                          <p:to>
                                            <p:strVal val="visible"/>
                                          </p:to>
                                        </p:set>
                                        <p:animEffect transition="in" filter="fade">
                                          <p:cBhvr>
                                            <p:cTn id="140" dur="500"/>
                                            <p:tgtEl>
                                              <p:spTgt spid="4"/>
                                            </p:tgtEl>
                                          </p:cBhvr>
                                        </p:animEffect>
                                      </p:childTnLst>
                                    </p:cTn>
                                  </p:par>
                                  <p:par>
                                    <p:cTn id="141" presetID="42" presetClass="path" presetSubtype="0" decel="100000" fill="hold" grpId="1" nodeType="withEffect">
                                      <p:stCondLst>
                                        <p:cond delay="100"/>
                                      </p:stCondLst>
                                      <p:childTnLst>
                                        <p:animMotion origin="layout" path="M 1.52294E-6 -0.05024 L 1.52294E-6 4.81481E-6 " pathEditMode="relative" rAng="0" ptsTypes="AA">
                                          <p:cBhvr>
                                            <p:cTn id="142" dur="500" fill="hold"/>
                                            <p:tgtEl>
                                              <p:spTgt spid="4"/>
                                            </p:tgtEl>
                                            <p:attrNameLst>
                                              <p:attrName>ppt_x</p:attrName>
                                              <p:attrName>ppt_y</p:attrName>
                                            </p:attrNameLst>
                                          </p:cBhvr>
                                          <p:rCtr x="0" y="2512"/>
                                        </p:animMotion>
                                      </p:childTnLst>
                                    </p:cTn>
                                  </p:par>
                                  <p:par>
                                    <p:cTn id="143" presetID="10" presetClass="entr" presetSubtype="0" fill="hold" grpId="0" nodeType="withEffect">
                                      <p:stCondLst>
                                        <p:cond delay="200"/>
                                      </p:stCondLst>
                                      <p:childTnLst>
                                        <p:set>
                                          <p:cBhvr>
                                            <p:cTn id="144" dur="1" fill="hold">
                                              <p:stCondLst>
                                                <p:cond delay="0"/>
                                              </p:stCondLst>
                                            </p:cTn>
                                            <p:tgtEl>
                                              <p:spTgt spid="5"/>
                                            </p:tgtEl>
                                            <p:attrNameLst>
                                              <p:attrName>style.visibility</p:attrName>
                                            </p:attrNameLst>
                                          </p:cBhvr>
                                          <p:to>
                                            <p:strVal val="visible"/>
                                          </p:to>
                                        </p:set>
                                        <p:animEffect transition="in" filter="fade">
                                          <p:cBhvr>
                                            <p:cTn id="145" dur="500"/>
                                            <p:tgtEl>
                                              <p:spTgt spid="5"/>
                                            </p:tgtEl>
                                          </p:cBhvr>
                                        </p:animEffect>
                                      </p:childTnLst>
                                    </p:cTn>
                                  </p:par>
                                  <p:par>
                                    <p:cTn id="146" presetID="42" presetClass="path" presetSubtype="0" decel="100000" fill="hold" grpId="1" nodeType="withEffect">
                                      <p:stCondLst>
                                        <p:cond delay="200"/>
                                      </p:stCondLst>
                                      <p:childTnLst>
                                        <p:animMotion origin="layout" path="M 1.52294E-6 -0.05024 L 1.52294E-6 4.81481E-6 " pathEditMode="relative" rAng="0" ptsTypes="AA">
                                          <p:cBhvr>
                                            <p:cTn id="147" dur="500" fill="hold"/>
                                            <p:tgtEl>
                                              <p:spTgt spid="5"/>
                                            </p:tgtEl>
                                            <p:attrNameLst>
                                              <p:attrName>ppt_x</p:attrName>
                                              <p:attrName>ppt_y</p:attrName>
                                            </p:attrNameLst>
                                          </p:cBhvr>
                                          <p:rCtr x="0" y="2512"/>
                                        </p:animMotion>
                                      </p:childTnLst>
                                    </p:cTn>
                                  </p:par>
                                  <p:par>
                                    <p:cTn id="148" presetID="10" presetClass="entr" presetSubtype="0" fill="hold" grpId="0" nodeType="withEffect">
                                      <p:stCondLst>
                                        <p:cond delay="300"/>
                                      </p:stCondLst>
                                      <p:childTnLst>
                                        <p:set>
                                          <p:cBhvr>
                                            <p:cTn id="149" dur="1" fill="hold">
                                              <p:stCondLst>
                                                <p:cond delay="0"/>
                                              </p:stCondLst>
                                            </p:cTn>
                                            <p:tgtEl>
                                              <p:spTgt spid="6"/>
                                            </p:tgtEl>
                                            <p:attrNameLst>
                                              <p:attrName>style.visibility</p:attrName>
                                            </p:attrNameLst>
                                          </p:cBhvr>
                                          <p:to>
                                            <p:strVal val="visible"/>
                                          </p:to>
                                        </p:set>
                                        <p:animEffect transition="in" filter="fade">
                                          <p:cBhvr>
                                            <p:cTn id="150" dur="500"/>
                                            <p:tgtEl>
                                              <p:spTgt spid="6"/>
                                            </p:tgtEl>
                                          </p:cBhvr>
                                        </p:animEffect>
                                      </p:childTnLst>
                                    </p:cTn>
                                  </p:par>
                                  <p:par>
                                    <p:cTn id="151" presetID="42" presetClass="path" presetSubtype="0" decel="100000" fill="hold" grpId="1" nodeType="withEffect">
                                      <p:stCondLst>
                                        <p:cond delay="300"/>
                                      </p:stCondLst>
                                      <p:childTnLst>
                                        <p:animMotion origin="layout" path="M 1.52294E-6 -0.05024 L 1.52294E-6 4.81481E-6 " pathEditMode="relative" rAng="0" ptsTypes="AA">
                                          <p:cBhvr>
                                            <p:cTn id="152" dur="500" fill="hold"/>
                                            <p:tgtEl>
                                              <p:spTgt spid="6"/>
                                            </p:tgtEl>
                                            <p:attrNameLst>
                                              <p:attrName>ppt_x</p:attrName>
                                              <p:attrName>ppt_y</p:attrName>
                                            </p:attrNameLst>
                                          </p:cBhvr>
                                          <p:rCtr x="0" y="2512"/>
                                        </p:animMotion>
                                      </p:childTnLst>
                                    </p:cTn>
                                  </p:par>
                                  <p:par>
                                    <p:cTn id="153" presetID="10" presetClass="entr" presetSubtype="0" fill="hold" grpId="0" nodeType="withEffect">
                                      <p:stCondLst>
                                        <p:cond delay="400"/>
                                      </p:stCondLst>
                                      <p:childTnLst>
                                        <p:set>
                                          <p:cBhvr>
                                            <p:cTn id="154" dur="1" fill="hold">
                                              <p:stCondLst>
                                                <p:cond delay="0"/>
                                              </p:stCondLst>
                                            </p:cTn>
                                            <p:tgtEl>
                                              <p:spTgt spid="8"/>
                                            </p:tgtEl>
                                            <p:attrNameLst>
                                              <p:attrName>style.visibility</p:attrName>
                                            </p:attrNameLst>
                                          </p:cBhvr>
                                          <p:to>
                                            <p:strVal val="visible"/>
                                          </p:to>
                                        </p:set>
                                        <p:animEffect transition="in" filter="fade">
                                          <p:cBhvr>
                                            <p:cTn id="155" dur="500"/>
                                            <p:tgtEl>
                                              <p:spTgt spid="8"/>
                                            </p:tgtEl>
                                          </p:cBhvr>
                                        </p:animEffect>
                                      </p:childTnLst>
                                    </p:cTn>
                                  </p:par>
                                  <p:par>
                                    <p:cTn id="156" presetID="42" presetClass="path" presetSubtype="0" decel="100000" fill="hold" grpId="1" nodeType="withEffect">
                                      <p:stCondLst>
                                        <p:cond delay="400"/>
                                      </p:stCondLst>
                                      <p:childTnLst>
                                        <p:animMotion origin="layout" path="M 1.52294E-6 -0.05024 L 1.52294E-6 4.81481E-6 " pathEditMode="relative" rAng="0" ptsTypes="AA">
                                          <p:cBhvr>
                                            <p:cTn id="157" dur="500" fill="hold"/>
                                            <p:tgtEl>
                                              <p:spTgt spid="8"/>
                                            </p:tgtEl>
                                            <p:attrNameLst>
                                              <p:attrName>ppt_x</p:attrName>
                                              <p:attrName>ppt_y</p:attrName>
                                            </p:attrNameLst>
                                          </p:cBhvr>
                                          <p:rCtr x="0" y="2512"/>
                                        </p:animMotion>
                                      </p:childTnLst>
                                    </p:cTn>
                                  </p:par>
                                  <p:par>
                                    <p:cTn id="158" presetID="10" presetClass="entr" presetSubtype="0" fill="hold" grpId="0" nodeType="withEffect">
                                      <p:stCondLst>
                                        <p:cond delay="500"/>
                                      </p:stCondLst>
                                      <p:childTnLst>
                                        <p:set>
                                          <p:cBhvr>
                                            <p:cTn id="159" dur="1" fill="hold">
                                              <p:stCondLst>
                                                <p:cond delay="0"/>
                                              </p:stCondLst>
                                            </p:cTn>
                                            <p:tgtEl>
                                              <p:spTgt spid="9"/>
                                            </p:tgtEl>
                                            <p:attrNameLst>
                                              <p:attrName>style.visibility</p:attrName>
                                            </p:attrNameLst>
                                          </p:cBhvr>
                                          <p:to>
                                            <p:strVal val="visible"/>
                                          </p:to>
                                        </p:set>
                                        <p:animEffect transition="in" filter="fade">
                                          <p:cBhvr>
                                            <p:cTn id="160" dur="500"/>
                                            <p:tgtEl>
                                              <p:spTgt spid="9"/>
                                            </p:tgtEl>
                                          </p:cBhvr>
                                        </p:animEffect>
                                      </p:childTnLst>
                                    </p:cTn>
                                  </p:par>
                                  <p:par>
                                    <p:cTn id="161" presetID="42" presetClass="path" presetSubtype="0" decel="100000" fill="hold" grpId="1" nodeType="withEffect">
                                      <p:stCondLst>
                                        <p:cond delay="500"/>
                                      </p:stCondLst>
                                      <p:childTnLst>
                                        <p:animMotion origin="layout" path="M 1.52294E-6 -0.05024 L 1.52294E-6 4.81481E-6 " pathEditMode="relative" rAng="0" ptsTypes="AA">
                                          <p:cBhvr>
                                            <p:cTn id="162" dur="500" fill="hold"/>
                                            <p:tgtEl>
                                              <p:spTgt spid="9"/>
                                            </p:tgtEl>
                                            <p:attrNameLst>
                                              <p:attrName>ppt_x</p:attrName>
                                              <p:attrName>ppt_y</p:attrName>
                                            </p:attrNameLst>
                                          </p:cBhvr>
                                          <p:rCtr x="0" y="2512"/>
                                        </p:animMotion>
                                      </p:childTnLst>
                                    </p:cTn>
                                  </p:par>
                                  <p:par>
                                    <p:cTn id="163" presetID="10" presetClass="entr" presetSubtype="0" fill="hold" grpId="0" nodeType="withEffect">
                                      <p:stCondLst>
                                        <p:cond delay="600"/>
                                      </p:stCondLst>
                                      <p:childTnLst>
                                        <p:set>
                                          <p:cBhvr>
                                            <p:cTn id="164" dur="1" fill="hold">
                                              <p:stCondLst>
                                                <p:cond delay="0"/>
                                              </p:stCondLst>
                                            </p:cTn>
                                            <p:tgtEl>
                                              <p:spTgt spid="10"/>
                                            </p:tgtEl>
                                            <p:attrNameLst>
                                              <p:attrName>style.visibility</p:attrName>
                                            </p:attrNameLst>
                                          </p:cBhvr>
                                          <p:to>
                                            <p:strVal val="visible"/>
                                          </p:to>
                                        </p:set>
                                        <p:animEffect transition="in" filter="fade">
                                          <p:cBhvr>
                                            <p:cTn id="165" dur="500"/>
                                            <p:tgtEl>
                                              <p:spTgt spid="10"/>
                                            </p:tgtEl>
                                          </p:cBhvr>
                                        </p:animEffect>
                                      </p:childTnLst>
                                    </p:cTn>
                                  </p:par>
                                  <p:par>
                                    <p:cTn id="166" presetID="42" presetClass="path" presetSubtype="0" decel="100000" fill="hold" grpId="1" nodeType="withEffect">
                                      <p:stCondLst>
                                        <p:cond delay="600"/>
                                      </p:stCondLst>
                                      <p:childTnLst>
                                        <p:animMotion origin="layout" path="M 1.52294E-6 -0.05024 L 1.52294E-6 4.81481E-6 " pathEditMode="relative" rAng="0" ptsTypes="AA">
                                          <p:cBhvr>
                                            <p:cTn id="167" dur="500" fill="hold"/>
                                            <p:tgtEl>
                                              <p:spTgt spid="10"/>
                                            </p:tgtEl>
                                            <p:attrNameLst>
                                              <p:attrName>ppt_x</p:attrName>
                                              <p:attrName>ppt_y</p:attrName>
                                            </p:attrNameLst>
                                          </p:cBhvr>
                                          <p:rCtr x="0" y="2512"/>
                                        </p:animMotion>
                                      </p:childTnLst>
                                    </p:cTn>
                                  </p:par>
                                  <p:par>
                                    <p:cTn id="168" presetID="10" presetClass="entr" presetSubtype="0" fill="hold" grpId="0" nodeType="withEffect">
                                      <p:stCondLst>
                                        <p:cond delay="700"/>
                                      </p:stCondLst>
                                      <p:childTnLst>
                                        <p:set>
                                          <p:cBhvr>
                                            <p:cTn id="169" dur="1" fill="hold">
                                              <p:stCondLst>
                                                <p:cond delay="0"/>
                                              </p:stCondLst>
                                            </p:cTn>
                                            <p:tgtEl>
                                              <p:spTgt spid="7"/>
                                            </p:tgtEl>
                                            <p:attrNameLst>
                                              <p:attrName>style.visibility</p:attrName>
                                            </p:attrNameLst>
                                          </p:cBhvr>
                                          <p:to>
                                            <p:strVal val="visible"/>
                                          </p:to>
                                        </p:set>
                                        <p:animEffect transition="in" filter="fade">
                                          <p:cBhvr>
                                            <p:cTn id="170" dur="500"/>
                                            <p:tgtEl>
                                              <p:spTgt spid="7"/>
                                            </p:tgtEl>
                                          </p:cBhvr>
                                        </p:animEffect>
                                      </p:childTnLst>
                                    </p:cTn>
                                  </p:par>
                                  <p:par>
                                    <p:cTn id="171" presetID="42" presetClass="path" presetSubtype="0" decel="100000" fill="hold" grpId="1" nodeType="withEffect">
                                      <p:stCondLst>
                                        <p:cond delay="700"/>
                                      </p:stCondLst>
                                      <p:childTnLst>
                                        <p:animMotion origin="layout" path="M 1.52294E-6 -0.05024 L 1.52294E-6 4.81481E-6 " pathEditMode="relative" rAng="0" ptsTypes="AA">
                                          <p:cBhvr>
                                            <p:cTn id="172" dur="500" fill="hold"/>
                                            <p:tgtEl>
                                              <p:spTgt spid="7"/>
                                            </p:tgtEl>
                                            <p:attrNameLst>
                                              <p:attrName>ppt_x</p:attrName>
                                              <p:attrName>ppt_y</p:attrName>
                                            </p:attrNameLst>
                                          </p:cBhvr>
                                          <p:rCtr x="0" y="2512"/>
                                        </p:animMotion>
                                      </p:childTnLst>
                                    </p:cTn>
                                  </p:par>
                                </p:childTnLst>
                              </p:cTn>
                            </p:par>
                          </p:childTnLst>
                        </p:cTn>
                      </p:par>
                      <p:par>
                        <p:cTn id="173" fill="hold">
                          <p:stCondLst>
                            <p:cond delay="indefinite"/>
                          </p:stCondLst>
                          <p:childTnLst>
                            <p:par>
                              <p:cTn id="174" fill="hold">
                                <p:stCondLst>
                                  <p:cond delay="0"/>
                                </p:stCondLst>
                                <p:childTnLst>
                                  <p:par>
                                    <p:cTn id="175" presetID="23" presetClass="entr" presetSubtype="16" fill="hold" nodeType="clickEffect">
                                      <p:stCondLst>
                                        <p:cond delay="0"/>
                                      </p:stCondLst>
                                      <p:childTnLst>
                                        <p:set>
                                          <p:cBhvr>
                                            <p:cTn id="176" dur="1" fill="hold">
                                              <p:stCondLst>
                                                <p:cond delay="0"/>
                                              </p:stCondLst>
                                            </p:cTn>
                                            <p:tgtEl>
                                              <p:spTgt spid="807"/>
                                            </p:tgtEl>
                                            <p:attrNameLst>
                                              <p:attrName>style.visibility</p:attrName>
                                            </p:attrNameLst>
                                          </p:cBhvr>
                                          <p:to>
                                            <p:strVal val="visible"/>
                                          </p:to>
                                        </p:set>
                                        <p:anim calcmode="lin" valueType="num">
                                          <p:cBhvr>
                                            <p:cTn id="177" dur="200" fill="hold"/>
                                            <p:tgtEl>
                                              <p:spTgt spid="807"/>
                                            </p:tgtEl>
                                            <p:attrNameLst>
                                              <p:attrName>ppt_w</p:attrName>
                                            </p:attrNameLst>
                                          </p:cBhvr>
                                          <p:tavLst>
                                            <p:tav tm="0">
                                              <p:val>
                                                <p:fltVal val="0"/>
                                              </p:val>
                                            </p:tav>
                                            <p:tav tm="100000">
                                              <p:val>
                                                <p:strVal val="#ppt_w"/>
                                              </p:val>
                                            </p:tav>
                                          </p:tavLst>
                                        </p:anim>
                                        <p:anim calcmode="lin" valueType="num">
                                          <p:cBhvr>
                                            <p:cTn id="178" dur="200" fill="hold"/>
                                            <p:tgtEl>
                                              <p:spTgt spid="807"/>
                                            </p:tgtEl>
                                            <p:attrNameLst>
                                              <p:attrName>ppt_h</p:attrName>
                                            </p:attrNameLst>
                                          </p:cBhvr>
                                          <p:tavLst>
                                            <p:tav tm="0">
                                              <p:val>
                                                <p:fltVal val="0"/>
                                              </p:val>
                                            </p:tav>
                                            <p:tav tm="100000">
                                              <p:val>
                                                <p:strVal val="#ppt_h"/>
                                              </p:val>
                                            </p:tav>
                                          </p:tavLst>
                                        </p:anim>
                                      </p:childTnLst>
                                    </p:cTn>
                                  </p:par>
                                  <p:par>
                                    <p:cTn id="179" presetID="10" presetClass="entr" presetSubtype="0" fill="hold" nodeType="withEffect">
                                      <p:stCondLst>
                                        <p:cond delay="0"/>
                                      </p:stCondLst>
                                      <p:childTnLst>
                                        <p:set>
                                          <p:cBhvr>
                                            <p:cTn id="180" dur="1" fill="hold">
                                              <p:stCondLst>
                                                <p:cond delay="0"/>
                                              </p:stCondLst>
                                            </p:cTn>
                                            <p:tgtEl>
                                              <p:spTgt spid="1645"/>
                                            </p:tgtEl>
                                            <p:attrNameLst>
                                              <p:attrName>style.visibility</p:attrName>
                                            </p:attrNameLst>
                                          </p:cBhvr>
                                          <p:to>
                                            <p:strVal val="visible"/>
                                          </p:to>
                                        </p:set>
                                        <p:animEffect transition="in" filter="fade">
                                          <p:cBhvr>
                                            <p:cTn id="181" dur="500"/>
                                            <p:tgtEl>
                                              <p:spTgt spid="1645"/>
                                            </p:tgtEl>
                                          </p:cBhvr>
                                        </p:animEffect>
                                      </p:childTnLst>
                                    </p:cTn>
                                  </p:par>
                                  <p:par>
                                    <p:cTn id="182" presetID="6" presetClass="emph" presetSubtype="0" fill="hold" nodeType="withEffect" p14:presetBounceEnd="99000">
                                      <p:stCondLst>
                                        <p:cond delay="0"/>
                                      </p:stCondLst>
                                      <p:childTnLst>
                                        <p:animScale p14:bounceEnd="99000">
                                          <p:cBhvr>
                                            <p:cTn id="183" dur="1000" fill="hold"/>
                                            <p:tgtEl>
                                              <p:spTgt spid="807"/>
                                            </p:tgtEl>
                                          </p:cBhvr>
                                          <p:by x="110000" y="110000"/>
                                        </p:animScale>
                                      </p:childTnLst>
                                    </p:cTn>
                                  </p:par>
                                  <p:par>
                                    <p:cTn id="184" presetID="6" presetClass="emph" presetSubtype="0" accel="50000" decel="50000" fill="hold" nodeType="withEffect">
                                      <p:stCondLst>
                                        <p:cond delay="0"/>
                                      </p:stCondLst>
                                      <p:childTnLst>
                                        <p:animScale>
                                          <p:cBhvr>
                                            <p:cTn id="185" dur="250" fill="hold"/>
                                            <p:tgtEl>
                                              <p:spTgt spid="807"/>
                                            </p:tgtEl>
                                          </p:cBhvr>
                                          <p:by x="91000" y="91000"/>
                                        </p:animScale>
                                      </p:childTnLst>
                                    </p:cTn>
                                  </p:par>
                                  <p:par>
                                    <p:cTn id="186" presetID="23" presetClass="entr" presetSubtype="16" fill="hold" nodeType="withEffect">
                                      <p:stCondLst>
                                        <p:cond delay="100"/>
                                      </p:stCondLst>
                                      <p:childTnLst>
                                        <p:set>
                                          <p:cBhvr>
                                            <p:cTn id="187" dur="1" fill="hold">
                                              <p:stCondLst>
                                                <p:cond delay="0"/>
                                              </p:stCondLst>
                                            </p:cTn>
                                            <p:tgtEl>
                                              <p:spTgt spid="25"/>
                                            </p:tgtEl>
                                            <p:attrNameLst>
                                              <p:attrName>style.visibility</p:attrName>
                                            </p:attrNameLst>
                                          </p:cBhvr>
                                          <p:to>
                                            <p:strVal val="visible"/>
                                          </p:to>
                                        </p:set>
                                        <p:anim calcmode="lin" valueType="num">
                                          <p:cBhvr>
                                            <p:cTn id="188" dur="200" fill="hold"/>
                                            <p:tgtEl>
                                              <p:spTgt spid="25"/>
                                            </p:tgtEl>
                                            <p:attrNameLst>
                                              <p:attrName>ppt_w</p:attrName>
                                            </p:attrNameLst>
                                          </p:cBhvr>
                                          <p:tavLst>
                                            <p:tav tm="0">
                                              <p:val>
                                                <p:fltVal val="0"/>
                                              </p:val>
                                            </p:tav>
                                            <p:tav tm="100000">
                                              <p:val>
                                                <p:strVal val="#ppt_w"/>
                                              </p:val>
                                            </p:tav>
                                          </p:tavLst>
                                        </p:anim>
                                        <p:anim calcmode="lin" valueType="num">
                                          <p:cBhvr>
                                            <p:cTn id="189" dur="200" fill="hold"/>
                                            <p:tgtEl>
                                              <p:spTgt spid="25"/>
                                            </p:tgtEl>
                                            <p:attrNameLst>
                                              <p:attrName>ppt_h</p:attrName>
                                            </p:attrNameLst>
                                          </p:cBhvr>
                                          <p:tavLst>
                                            <p:tav tm="0">
                                              <p:val>
                                                <p:fltVal val="0"/>
                                              </p:val>
                                            </p:tav>
                                            <p:tav tm="100000">
                                              <p:val>
                                                <p:strVal val="#ppt_h"/>
                                              </p:val>
                                            </p:tav>
                                          </p:tavLst>
                                        </p:anim>
                                      </p:childTnLst>
                                    </p:cTn>
                                  </p:par>
                                  <p:par>
                                    <p:cTn id="190" presetID="6" presetClass="emph" presetSubtype="0" fill="hold" nodeType="withEffect" p14:presetBounceEnd="99000">
                                      <p:stCondLst>
                                        <p:cond delay="100"/>
                                      </p:stCondLst>
                                      <p:childTnLst>
                                        <p:animScale p14:bounceEnd="99000">
                                          <p:cBhvr>
                                            <p:cTn id="191" dur="1000" fill="hold"/>
                                            <p:tgtEl>
                                              <p:spTgt spid="25"/>
                                            </p:tgtEl>
                                          </p:cBhvr>
                                          <p:by x="110000" y="110000"/>
                                        </p:animScale>
                                      </p:childTnLst>
                                    </p:cTn>
                                  </p:par>
                                  <p:par>
                                    <p:cTn id="192" presetID="6" presetClass="emph" presetSubtype="0" accel="50000" decel="50000" fill="hold" nodeType="withEffect">
                                      <p:stCondLst>
                                        <p:cond delay="100"/>
                                      </p:stCondLst>
                                      <p:childTnLst>
                                        <p:animScale>
                                          <p:cBhvr>
                                            <p:cTn id="193" dur="250" fill="hold"/>
                                            <p:tgtEl>
                                              <p:spTgt spid="25"/>
                                            </p:tgtEl>
                                          </p:cBhvr>
                                          <p:by x="91000" y="91000"/>
                                        </p:animScale>
                                      </p:childTnLst>
                                    </p:cTn>
                                  </p:par>
                                  <p:par>
                                    <p:cTn id="194" presetID="10" presetClass="entr" presetSubtype="0" fill="hold" nodeType="withEffect">
                                      <p:stCondLst>
                                        <p:cond delay="100"/>
                                      </p:stCondLst>
                                      <p:childTnLst>
                                        <p:set>
                                          <p:cBhvr>
                                            <p:cTn id="195" dur="1" fill="hold">
                                              <p:stCondLst>
                                                <p:cond delay="0"/>
                                              </p:stCondLst>
                                            </p:cTn>
                                            <p:tgtEl>
                                              <p:spTgt spid="1668"/>
                                            </p:tgtEl>
                                            <p:attrNameLst>
                                              <p:attrName>style.visibility</p:attrName>
                                            </p:attrNameLst>
                                          </p:cBhvr>
                                          <p:to>
                                            <p:strVal val="visible"/>
                                          </p:to>
                                        </p:set>
                                        <p:animEffect transition="in" filter="fade">
                                          <p:cBhvr>
                                            <p:cTn id="196" dur="500"/>
                                            <p:tgtEl>
                                              <p:spTgt spid="1668"/>
                                            </p:tgtEl>
                                          </p:cBhvr>
                                        </p:animEffect>
                                      </p:childTnLst>
                                    </p:cTn>
                                  </p:par>
                                  <p:par>
                                    <p:cTn id="197" presetID="23" presetClass="entr" presetSubtype="16" fill="hold" nodeType="withEffect">
                                      <p:stCondLst>
                                        <p:cond delay="200"/>
                                      </p:stCondLst>
                                      <p:childTnLst>
                                        <p:set>
                                          <p:cBhvr>
                                            <p:cTn id="198" dur="1" fill="hold">
                                              <p:stCondLst>
                                                <p:cond delay="0"/>
                                              </p:stCondLst>
                                            </p:cTn>
                                            <p:tgtEl>
                                              <p:spTgt spid="835"/>
                                            </p:tgtEl>
                                            <p:attrNameLst>
                                              <p:attrName>style.visibility</p:attrName>
                                            </p:attrNameLst>
                                          </p:cBhvr>
                                          <p:to>
                                            <p:strVal val="visible"/>
                                          </p:to>
                                        </p:set>
                                        <p:anim calcmode="lin" valueType="num">
                                          <p:cBhvr>
                                            <p:cTn id="199" dur="200" fill="hold"/>
                                            <p:tgtEl>
                                              <p:spTgt spid="835"/>
                                            </p:tgtEl>
                                            <p:attrNameLst>
                                              <p:attrName>ppt_w</p:attrName>
                                            </p:attrNameLst>
                                          </p:cBhvr>
                                          <p:tavLst>
                                            <p:tav tm="0">
                                              <p:val>
                                                <p:fltVal val="0"/>
                                              </p:val>
                                            </p:tav>
                                            <p:tav tm="100000">
                                              <p:val>
                                                <p:strVal val="#ppt_w"/>
                                              </p:val>
                                            </p:tav>
                                          </p:tavLst>
                                        </p:anim>
                                        <p:anim calcmode="lin" valueType="num">
                                          <p:cBhvr>
                                            <p:cTn id="200" dur="200" fill="hold"/>
                                            <p:tgtEl>
                                              <p:spTgt spid="835"/>
                                            </p:tgtEl>
                                            <p:attrNameLst>
                                              <p:attrName>ppt_h</p:attrName>
                                            </p:attrNameLst>
                                          </p:cBhvr>
                                          <p:tavLst>
                                            <p:tav tm="0">
                                              <p:val>
                                                <p:fltVal val="0"/>
                                              </p:val>
                                            </p:tav>
                                            <p:tav tm="100000">
                                              <p:val>
                                                <p:strVal val="#ppt_h"/>
                                              </p:val>
                                            </p:tav>
                                          </p:tavLst>
                                        </p:anim>
                                      </p:childTnLst>
                                    </p:cTn>
                                  </p:par>
                                  <p:par>
                                    <p:cTn id="201" presetID="6" presetClass="emph" presetSubtype="0" fill="hold" nodeType="withEffect" p14:presetBounceEnd="99000">
                                      <p:stCondLst>
                                        <p:cond delay="200"/>
                                      </p:stCondLst>
                                      <p:childTnLst>
                                        <p:animScale p14:bounceEnd="99000">
                                          <p:cBhvr>
                                            <p:cTn id="202" dur="1000" fill="hold"/>
                                            <p:tgtEl>
                                              <p:spTgt spid="835"/>
                                            </p:tgtEl>
                                          </p:cBhvr>
                                          <p:by x="110000" y="110000"/>
                                        </p:animScale>
                                      </p:childTnLst>
                                    </p:cTn>
                                  </p:par>
                                  <p:par>
                                    <p:cTn id="203" presetID="6" presetClass="emph" presetSubtype="0" accel="50000" decel="50000" fill="hold" nodeType="withEffect">
                                      <p:stCondLst>
                                        <p:cond delay="200"/>
                                      </p:stCondLst>
                                      <p:childTnLst>
                                        <p:animScale>
                                          <p:cBhvr>
                                            <p:cTn id="204" dur="250" fill="hold"/>
                                            <p:tgtEl>
                                              <p:spTgt spid="835"/>
                                            </p:tgtEl>
                                          </p:cBhvr>
                                          <p:by x="91000" y="91000"/>
                                        </p:animScale>
                                      </p:childTnLst>
                                    </p:cTn>
                                  </p:par>
                                  <p:par>
                                    <p:cTn id="205" presetID="10" presetClass="entr" presetSubtype="0" fill="hold" nodeType="withEffect">
                                      <p:stCondLst>
                                        <p:cond delay="200"/>
                                      </p:stCondLst>
                                      <p:childTnLst>
                                        <p:set>
                                          <p:cBhvr>
                                            <p:cTn id="206" dur="1" fill="hold">
                                              <p:stCondLst>
                                                <p:cond delay="0"/>
                                              </p:stCondLst>
                                            </p:cTn>
                                            <p:tgtEl>
                                              <p:spTgt spid="1687"/>
                                            </p:tgtEl>
                                            <p:attrNameLst>
                                              <p:attrName>style.visibility</p:attrName>
                                            </p:attrNameLst>
                                          </p:cBhvr>
                                          <p:to>
                                            <p:strVal val="visible"/>
                                          </p:to>
                                        </p:set>
                                        <p:animEffect transition="in" filter="fade">
                                          <p:cBhvr>
                                            <p:cTn id="207" dur="500"/>
                                            <p:tgtEl>
                                              <p:spTgt spid="1687"/>
                                            </p:tgtEl>
                                          </p:cBhvr>
                                        </p:animEffect>
                                      </p:childTnLst>
                                    </p:cTn>
                                  </p:par>
                                  <p:par>
                                    <p:cTn id="208" presetID="23" presetClass="entr" presetSubtype="16" fill="hold" nodeType="withEffect">
                                      <p:stCondLst>
                                        <p:cond delay="300"/>
                                      </p:stCondLst>
                                      <p:childTnLst>
                                        <p:set>
                                          <p:cBhvr>
                                            <p:cTn id="209" dur="1" fill="hold">
                                              <p:stCondLst>
                                                <p:cond delay="0"/>
                                              </p:stCondLst>
                                            </p:cTn>
                                            <p:tgtEl>
                                              <p:spTgt spid="696"/>
                                            </p:tgtEl>
                                            <p:attrNameLst>
                                              <p:attrName>style.visibility</p:attrName>
                                            </p:attrNameLst>
                                          </p:cBhvr>
                                          <p:to>
                                            <p:strVal val="visible"/>
                                          </p:to>
                                        </p:set>
                                        <p:anim calcmode="lin" valueType="num">
                                          <p:cBhvr>
                                            <p:cTn id="210" dur="200" fill="hold"/>
                                            <p:tgtEl>
                                              <p:spTgt spid="696"/>
                                            </p:tgtEl>
                                            <p:attrNameLst>
                                              <p:attrName>ppt_w</p:attrName>
                                            </p:attrNameLst>
                                          </p:cBhvr>
                                          <p:tavLst>
                                            <p:tav tm="0">
                                              <p:val>
                                                <p:fltVal val="0"/>
                                              </p:val>
                                            </p:tav>
                                            <p:tav tm="100000">
                                              <p:val>
                                                <p:strVal val="#ppt_w"/>
                                              </p:val>
                                            </p:tav>
                                          </p:tavLst>
                                        </p:anim>
                                        <p:anim calcmode="lin" valueType="num">
                                          <p:cBhvr>
                                            <p:cTn id="211" dur="200" fill="hold"/>
                                            <p:tgtEl>
                                              <p:spTgt spid="696"/>
                                            </p:tgtEl>
                                            <p:attrNameLst>
                                              <p:attrName>ppt_h</p:attrName>
                                            </p:attrNameLst>
                                          </p:cBhvr>
                                          <p:tavLst>
                                            <p:tav tm="0">
                                              <p:val>
                                                <p:fltVal val="0"/>
                                              </p:val>
                                            </p:tav>
                                            <p:tav tm="100000">
                                              <p:val>
                                                <p:strVal val="#ppt_h"/>
                                              </p:val>
                                            </p:tav>
                                          </p:tavLst>
                                        </p:anim>
                                      </p:childTnLst>
                                    </p:cTn>
                                  </p:par>
                                  <p:par>
                                    <p:cTn id="212" presetID="6" presetClass="emph" presetSubtype="0" fill="hold" nodeType="withEffect" p14:presetBounceEnd="99000">
                                      <p:stCondLst>
                                        <p:cond delay="300"/>
                                      </p:stCondLst>
                                      <p:childTnLst>
                                        <p:animScale p14:bounceEnd="99000">
                                          <p:cBhvr>
                                            <p:cTn id="213" dur="1000" fill="hold"/>
                                            <p:tgtEl>
                                              <p:spTgt spid="696"/>
                                            </p:tgtEl>
                                          </p:cBhvr>
                                          <p:by x="110000" y="110000"/>
                                        </p:animScale>
                                      </p:childTnLst>
                                    </p:cTn>
                                  </p:par>
                                  <p:par>
                                    <p:cTn id="214" presetID="6" presetClass="emph" presetSubtype="0" accel="50000" decel="50000" fill="hold" nodeType="withEffect">
                                      <p:stCondLst>
                                        <p:cond delay="300"/>
                                      </p:stCondLst>
                                      <p:childTnLst>
                                        <p:animScale>
                                          <p:cBhvr>
                                            <p:cTn id="215" dur="250" fill="hold"/>
                                            <p:tgtEl>
                                              <p:spTgt spid="696"/>
                                            </p:tgtEl>
                                          </p:cBhvr>
                                          <p:by x="91000" y="91000"/>
                                        </p:animScale>
                                      </p:childTnLst>
                                    </p:cTn>
                                  </p:par>
                                  <p:par>
                                    <p:cTn id="216" presetID="10" presetClass="entr" presetSubtype="0" fill="hold" nodeType="withEffect">
                                      <p:stCondLst>
                                        <p:cond delay="300"/>
                                      </p:stCondLst>
                                      <p:childTnLst>
                                        <p:set>
                                          <p:cBhvr>
                                            <p:cTn id="217" dur="1" fill="hold">
                                              <p:stCondLst>
                                                <p:cond delay="0"/>
                                              </p:stCondLst>
                                            </p:cTn>
                                            <p:tgtEl>
                                              <p:spTgt spid="1673"/>
                                            </p:tgtEl>
                                            <p:attrNameLst>
                                              <p:attrName>style.visibility</p:attrName>
                                            </p:attrNameLst>
                                          </p:cBhvr>
                                          <p:to>
                                            <p:strVal val="visible"/>
                                          </p:to>
                                        </p:set>
                                        <p:animEffect transition="in" filter="fade">
                                          <p:cBhvr>
                                            <p:cTn id="218" dur="500"/>
                                            <p:tgtEl>
                                              <p:spTgt spid="1673"/>
                                            </p:tgtEl>
                                          </p:cBhvr>
                                        </p:animEffect>
                                      </p:childTnLst>
                                    </p:cTn>
                                  </p:par>
                                  <p:par>
                                    <p:cTn id="219" presetID="23" presetClass="entr" presetSubtype="16" fill="hold" nodeType="withEffect">
                                      <p:stCondLst>
                                        <p:cond delay="400"/>
                                      </p:stCondLst>
                                      <p:childTnLst>
                                        <p:set>
                                          <p:cBhvr>
                                            <p:cTn id="220" dur="1" fill="hold">
                                              <p:stCondLst>
                                                <p:cond delay="0"/>
                                              </p:stCondLst>
                                            </p:cTn>
                                            <p:tgtEl>
                                              <p:spTgt spid="670"/>
                                            </p:tgtEl>
                                            <p:attrNameLst>
                                              <p:attrName>style.visibility</p:attrName>
                                            </p:attrNameLst>
                                          </p:cBhvr>
                                          <p:to>
                                            <p:strVal val="visible"/>
                                          </p:to>
                                        </p:set>
                                        <p:anim calcmode="lin" valueType="num">
                                          <p:cBhvr>
                                            <p:cTn id="221" dur="200" fill="hold"/>
                                            <p:tgtEl>
                                              <p:spTgt spid="670"/>
                                            </p:tgtEl>
                                            <p:attrNameLst>
                                              <p:attrName>ppt_w</p:attrName>
                                            </p:attrNameLst>
                                          </p:cBhvr>
                                          <p:tavLst>
                                            <p:tav tm="0">
                                              <p:val>
                                                <p:fltVal val="0"/>
                                              </p:val>
                                            </p:tav>
                                            <p:tav tm="100000">
                                              <p:val>
                                                <p:strVal val="#ppt_w"/>
                                              </p:val>
                                            </p:tav>
                                          </p:tavLst>
                                        </p:anim>
                                        <p:anim calcmode="lin" valueType="num">
                                          <p:cBhvr>
                                            <p:cTn id="222" dur="200" fill="hold"/>
                                            <p:tgtEl>
                                              <p:spTgt spid="670"/>
                                            </p:tgtEl>
                                            <p:attrNameLst>
                                              <p:attrName>ppt_h</p:attrName>
                                            </p:attrNameLst>
                                          </p:cBhvr>
                                          <p:tavLst>
                                            <p:tav tm="0">
                                              <p:val>
                                                <p:fltVal val="0"/>
                                              </p:val>
                                            </p:tav>
                                            <p:tav tm="100000">
                                              <p:val>
                                                <p:strVal val="#ppt_h"/>
                                              </p:val>
                                            </p:tav>
                                          </p:tavLst>
                                        </p:anim>
                                      </p:childTnLst>
                                    </p:cTn>
                                  </p:par>
                                  <p:par>
                                    <p:cTn id="223" presetID="6" presetClass="emph" presetSubtype="0" fill="hold" nodeType="withEffect" p14:presetBounceEnd="99000">
                                      <p:stCondLst>
                                        <p:cond delay="400"/>
                                      </p:stCondLst>
                                      <p:childTnLst>
                                        <p:animScale p14:bounceEnd="99000">
                                          <p:cBhvr>
                                            <p:cTn id="224" dur="1000" fill="hold"/>
                                            <p:tgtEl>
                                              <p:spTgt spid="670"/>
                                            </p:tgtEl>
                                          </p:cBhvr>
                                          <p:by x="110000" y="110000"/>
                                        </p:animScale>
                                      </p:childTnLst>
                                    </p:cTn>
                                  </p:par>
                                  <p:par>
                                    <p:cTn id="225" presetID="6" presetClass="emph" presetSubtype="0" accel="50000" decel="50000" fill="hold" nodeType="withEffect">
                                      <p:stCondLst>
                                        <p:cond delay="400"/>
                                      </p:stCondLst>
                                      <p:childTnLst>
                                        <p:animScale>
                                          <p:cBhvr>
                                            <p:cTn id="226" dur="250" fill="hold"/>
                                            <p:tgtEl>
                                              <p:spTgt spid="670"/>
                                            </p:tgtEl>
                                          </p:cBhvr>
                                          <p:by x="91000" y="91000"/>
                                        </p:animScale>
                                      </p:childTnLst>
                                    </p:cTn>
                                  </p:par>
                                  <p:par>
                                    <p:cTn id="227" presetID="10" presetClass="entr" presetSubtype="0" fill="hold" nodeType="withEffect">
                                      <p:stCondLst>
                                        <p:cond delay="400"/>
                                      </p:stCondLst>
                                      <p:childTnLst>
                                        <p:set>
                                          <p:cBhvr>
                                            <p:cTn id="228" dur="1" fill="hold">
                                              <p:stCondLst>
                                                <p:cond delay="0"/>
                                              </p:stCondLst>
                                            </p:cTn>
                                            <p:tgtEl>
                                              <p:spTgt spid="1676"/>
                                            </p:tgtEl>
                                            <p:attrNameLst>
                                              <p:attrName>style.visibility</p:attrName>
                                            </p:attrNameLst>
                                          </p:cBhvr>
                                          <p:to>
                                            <p:strVal val="visible"/>
                                          </p:to>
                                        </p:set>
                                        <p:animEffect transition="in" filter="fade">
                                          <p:cBhvr>
                                            <p:cTn id="229" dur="500"/>
                                            <p:tgtEl>
                                              <p:spTgt spid="1676"/>
                                            </p:tgtEl>
                                          </p:cBhvr>
                                        </p:animEffect>
                                      </p:childTnLst>
                                    </p:cTn>
                                  </p:par>
                                  <p:par>
                                    <p:cTn id="230" presetID="23" presetClass="entr" presetSubtype="16" fill="hold" nodeType="withEffect">
                                      <p:stCondLst>
                                        <p:cond delay="500"/>
                                      </p:stCondLst>
                                      <p:childTnLst>
                                        <p:set>
                                          <p:cBhvr>
                                            <p:cTn id="231" dur="1" fill="hold">
                                              <p:stCondLst>
                                                <p:cond delay="0"/>
                                              </p:stCondLst>
                                            </p:cTn>
                                            <p:tgtEl>
                                              <p:spTgt spid="587"/>
                                            </p:tgtEl>
                                            <p:attrNameLst>
                                              <p:attrName>style.visibility</p:attrName>
                                            </p:attrNameLst>
                                          </p:cBhvr>
                                          <p:to>
                                            <p:strVal val="visible"/>
                                          </p:to>
                                        </p:set>
                                        <p:anim calcmode="lin" valueType="num">
                                          <p:cBhvr>
                                            <p:cTn id="232" dur="200" fill="hold"/>
                                            <p:tgtEl>
                                              <p:spTgt spid="587"/>
                                            </p:tgtEl>
                                            <p:attrNameLst>
                                              <p:attrName>ppt_w</p:attrName>
                                            </p:attrNameLst>
                                          </p:cBhvr>
                                          <p:tavLst>
                                            <p:tav tm="0">
                                              <p:val>
                                                <p:fltVal val="0"/>
                                              </p:val>
                                            </p:tav>
                                            <p:tav tm="100000">
                                              <p:val>
                                                <p:strVal val="#ppt_w"/>
                                              </p:val>
                                            </p:tav>
                                          </p:tavLst>
                                        </p:anim>
                                        <p:anim calcmode="lin" valueType="num">
                                          <p:cBhvr>
                                            <p:cTn id="233" dur="200" fill="hold"/>
                                            <p:tgtEl>
                                              <p:spTgt spid="587"/>
                                            </p:tgtEl>
                                            <p:attrNameLst>
                                              <p:attrName>ppt_h</p:attrName>
                                            </p:attrNameLst>
                                          </p:cBhvr>
                                          <p:tavLst>
                                            <p:tav tm="0">
                                              <p:val>
                                                <p:fltVal val="0"/>
                                              </p:val>
                                            </p:tav>
                                            <p:tav tm="100000">
                                              <p:val>
                                                <p:strVal val="#ppt_h"/>
                                              </p:val>
                                            </p:tav>
                                          </p:tavLst>
                                        </p:anim>
                                      </p:childTnLst>
                                    </p:cTn>
                                  </p:par>
                                  <p:par>
                                    <p:cTn id="234" presetID="6" presetClass="emph" presetSubtype="0" fill="hold" nodeType="withEffect" p14:presetBounceEnd="99000">
                                      <p:stCondLst>
                                        <p:cond delay="500"/>
                                      </p:stCondLst>
                                      <p:childTnLst>
                                        <p:animScale p14:bounceEnd="99000">
                                          <p:cBhvr>
                                            <p:cTn id="235" dur="1000" fill="hold"/>
                                            <p:tgtEl>
                                              <p:spTgt spid="587"/>
                                            </p:tgtEl>
                                          </p:cBhvr>
                                          <p:by x="110000" y="110000"/>
                                        </p:animScale>
                                      </p:childTnLst>
                                    </p:cTn>
                                  </p:par>
                                  <p:par>
                                    <p:cTn id="236" presetID="6" presetClass="emph" presetSubtype="0" accel="50000" decel="50000" fill="hold" nodeType="withEffect">
                                      <p:stCondLst>
                                        <p:cond delay="500"/>
                                      </p:stCondLst>
                                      <p:childTnLst>
                                        <p:animScale>
                                          <p:cBhvr>
                                            <p:cTn id="237" dur="250" fill="hold"/>
                                            <p:tgtEl>
                                              <p:spTgt spid="587"/>
                                            </p:tgtEl>
                                          </p:cBhvr>
                                          <p:by x="91000" y="91000"/>
                                        </p:animScale>
                                      </p:childTnLst>
                                    </p:cTn>
                                  </p:par>
                                  <p:par>
                                    <p:cTn id="238" presetID="10" presetClass="entr" presetSubtype="0" fill="hold" nodeType="withEffect">
                                      <p:stCondLst>
                                        <p:cond delay="500"/>
                                      </p:stCondLst>
                                      <p:childTnLst>
                                        <p:set>
                                          <p:cBhvr>
                                            <p:cTn id="239" dur="1" fill="hold">
                                              <p:stCondLst>
                                                <p:cond delay="0"/>
                                              </p:stCondLst>
                                            </p:cTn>
                                            <p:tgtEl>
                                              <p:spTgt spid="1695"/>
                                            </p:tgtEl>
                                            <p:attrNameLst>
                                              <p:attrName>style.visibility</p:attrName>
                                            </p:attrNameLst>
                                          </p:cBhvr>
                                          <p:to>
                                            <p:strVal val="visible"/>
                                          </p:to>
                                        </p:set>
                                        <p:animEffect transition="in" filter="fade">
                                          <p:cBhvr>
                                            <p:cTn id="240" dur="500"/>
                                            <p:tgtEl>
                                              <p:spTgt spid="1695"/>
                                            </p:tgtEl>
                                          </p:cBhvr>
                                        </p:animEffect>
                                      </p:childTnLst>
                                    </p:cTn>
                                  </p:par>
                                  <p:par>
                                    <p:cTn id="241" presetID="23" presetClass="entr" presetSubtype="16" fill="hold" nodeType="withEffect">
                                      <p:stCondLst>
                                        <p:cond delay="600"/>
                                      </p:stCondLst>
                                      <p:childTnLst>
                                        <p:set>
                                          <p:cBhvr>
                                            <p:cTn id="242" dur="1" fill="hold">
                                              <p:stCondLst>
                                                <p:cond delay="0"/>
                                              </p:stCondLst>
                                            </p:cTn>
                                            <p:tgtEl>
                                              <p:spTgt spid="740"/>
                                            </p:tgtEl>
                                            <p:attrNameLst>
                                              <p:attrName>style.visibility</p:attrName>
                                            </p:attrNameLst>
                                          </p:cBhvr>
                                          <p:to>
                                            <p:strVal val="visible"/>
                                          </p:to>
                                        </p:set>
                                        <p:anim calcmode="lin" valueType="num">
                                          <p:cBhvr>
                                            <p:cTn id="243" dur="200" fill="hold"/>
                                            <p:tgtEl>
                                              <p:spTgt spid="740"/>
                                            </p:tgtEl>
                                            <p:attrNameLst>
                                              <p:attrName>ppt_w</p:attrName>
                                            </p:attrNameLst>
                                          </p:cBhvr>
                                          <p:tavLst>
                                            <p:tav tm="0">
                                              <p:val>
                                                <p:fltVal val="0"/>
                                              </p:val>
                                            </p:tav>
                                            <p:tav tm="100000">
                                              <p:val>
                                                <p:strVal val="#ppt_w"/>
                                              </p:val>
                                            </p:tav>
                                          </p:tavLst>
                                        </p:anim>
                                        <p:anim calcmode="lin" valueType="num">
                                          <p:cBhvr>
                                            <p:cTn id="244" dur="200" fill="hold"/>
                                            <p:tgtEl>
                                              <p:spTgt spid="740"/>
                                            </p:tgtEl>
                                            <p:attrNameLst>
                                              <p:attrName>ppt_h</p:attrName>
                                            </p:attrNameLst>
                                          </p:cBhvr>
                                          <p:tavLst>
                                            <p:tav tm="0">
                                              <p:val>
                                                <p:fltVal val="0"/>
                                              </p:val>
                                            </p:tav>
                                            <p:tav tm="100000">
                                              <p:val>
                                                <p:strVal val="#ppt_h"/>
                                              </p:val>
                                            </p:tav>
                                          </p:tavLst>
                                        </p:anim>
                                      </p:childTnLst>
                                    </p:cTn>
                                  </p:par>
                                  <p:par>
                                    <p:cTn id="245" presetID="6" presetClass="emph" presetSubtype="0" fill="hold" nodeType="withEffect" p14:presetBounceEnd="99000">
                                      <p:stCondLst>
                                        <p:cond delay="600"/>
                                      </p:stCondLst>
                                      <p:childTnLst>
                                        <p:animScale p14:bounceEnd="99000">
                                          <p:cBhvr>
                                            <p:cTn id="246" dur="1000" fill="hold"/>
                                            <p:tgtEl>
                                              <p:spTgt spid="740"/>
                                            </p:tgtEl>
                                          </p:cBhvr>
                                          <p:by x="110000" y="110000"/>
                                        </p:animScale>
                                      </p:childTnLst>
                                    </p:cTn>
                                  </p:par>
                                  <p:par>
                                    <p:cTn id="247" presetID="6" presetClass="emph" presetSubtype="0" accel="50000" decel="50000" fill="hold" nodeType="withEffect">
                                      <p:stCondLst>
                                        <p:cond delay="600"/>
                                      </p:stCondLst>
                                      <p:childTnLst>
                                        <p:animScale>
                                          <p:cBhvr>
                                            <p:cTn id="248" dur="250" fill="hold"/>
                                            <p:tgtEl>
                                              <p:spTgt spid="740"/>
                                            </p:tgtEl>
                                          </p:cBhvr>
                                          <p:by x="91000" y="91000"/>
                                        </p:animScale>
                                      </p:childTnLst>
                                    </p:cTn>
                                  </p:par>
                                  <p:par>
                                    <p:cTn id="249" presetID="10" presetClass="entr" presetSubtype="0" fill="hold" nodeType="withEffect">
                                      <p:stCondLst>
                                        <p:cond delay="600"/>
                                      </p:stCondLst>
                                      <p:childTnLst>
                                        <p:set>
                                          <p:cBhvr>
                                            <p:cTn id="250" dur="1" fill="hold">
                                              <p:stCondLst>
                                                <p:cond delay="0"/>
                                              </p:stCondLst>
                                            </p:cTn>
                                            <p:tgtEl>
                                              <p:spTgt spid="1702"/>
                                            </p:tgtEl>
                                            <p:attrNameLst>
                                              <p:attrName>style.visibility</p:attrName>
                                            </p:attrNameLst>
                                          </p:cBhvr>
                                          <p:to>
                                            <p:strVal val="visible"/>
                                          </p:to>
                                        </p:set>
                                        <p:animEffect transition="in" filter="fade">
                                          <p:cBhvr>
                                            <p:cTn id="251" dur="500"/>
                                            <p:tgtEl>
                                              <p:spTgt spid="1702"/>
                                            </p:tgtEl>
                                          </p:cBhvr>
                                        </p:animEffect>
                                      </p:childTnLst>
                                    </p:cTn>
                                  </p:par>
                                  <p:par>
                                    <p:cTn id="252" presetID="23" presetClass="entr" presetSubtype="16" fill="hold" nodeType="withEffect">
                                      <p:stCondLst>
                                        <p:cond delay="700"/>
                                      </p:stCondLst>
                                      <p:childTnLst>
                                        <p:set>
                                          <p:cBhvr>
                                            <p:cTn id="253" dur="1" fill="hold">
                                              <p:stCondLst>
                                                <p:cond delay="0"/>
                                              </p:stCondLst>
                                            </p:cTn>
                                            <p:tgtEl>
                                              <p:spTgt spid="751"/>
                                            </p:tgtEl>
                                            <p:attrNameLst>
                                              <p:attrName>style.visibility</p:attrName>
                                            </p:attrNameLst>
                                          </p:cBhvr>
                                          <p:to>
                                            <p:strVal val="visible"/>
                                          </p:to>
                                        </p:set>
                                        <p:anim calcmode="lin" valueType="num">
                                          <p:cBhvr>
                                            <p:cTn id="254" dur="200" fill="hold"/>
                                            <p:tgtEl>
                                              <p:spTgt spid="751"/>
                                            </p:tgtEl>
                                            <p:attrNameLst>
                                              <p:attrName>ppt_w</p:attrName>
                                            </p:attrNameLst>
                                          </p:cBhvr>
                                          <p:tavLst>
                                            <p:tav tm="0">
                                              <p:val>
                                                <p:fltVal val="0"/>
                                              </p:val>
                                            </p:tav>
                                            <p:tav tm="100000">
                                              <p:val>
                                                <p:strVal val="#ppt_w"/>
                                              </p:val>
                                            </p:tav>
                                          </p:tavLst>
                                        </p:anim>
                                        <p:anim calcmode="lin" valueType="num">
                                          <p:cBhvr>
                                            <p:cTn id="255" dur="200" fill="hold"/>
                                            <p:tgtEl>
                                              <p:spTgt spid="751"/>
                                            </p:tgtEl>
                                            <p:attrNameLst>
                                              <p:attrName>ppt_h</p:attrName>
                                            </p:attrNameLst>
                                          </p:cBhvr>
                                          <p:tavLst>
                                            <p:tav tm="0">
                                              <p:val>
                                                <p:fltVal val="0"/>
                                              </p:val>
                                            </p:tav>
                                            <p:tav tm="100000">
                                              <p:val>
                                                <p:strVal val="#ppt_h"/>
                                              </p:val>
                                            </p:tav>
                                          </p:tavLst>
                                        </p:anim>
                                      </p:childTnLst>
                                    </p:cTn>
                                  </p:par>
                                  <p:par>
                                    <p:cTn id="256" presetID="6" presetClass="emph" presetSubtype="0" fill="hold" nodeType="withEffect" p14:presetBounceEnd="99000">
                                      <p:stCondLst>
                                        <p:cond delay="700"/>
                                      </p:stCondLst>
                                      <p:childTnLst>
                                        <p:animScale p14:bounceEnd="99000">
                                          <p:cBhvr>
                                            <p:cTn id="257" dur="1000" fill="hold"/>
                                            <p:tgtEl>
                                              <p:spTgt spid="751"/>
                                            </p:tgtEl>
                                          </p:cBhvr>
                                          <p:by x="110000" y="110000"/>
                                        </p:animScale>
                                      </p:childTnLst>
                                    </p:cTn>
                                  </p:par>
                                  <p:par>
                                    <p:cTn id="258" presetID="6" presetClass="emph" presetSubtype="0" accel="50000" decel="50000" fill="hold" nodeType="withEffect">
                                      <p:stCondLst>
                                        <p:cond delay="700"/>
                                      </p:stCondLst>
                                      <p:childTnLst>
                                        <p:animScale>
                                          <p:cBhvr>
                                            <p:cTn id="259" dur="250" fill="hold"/>
                                            <p:tgtEl>
                                              <p:spTgt spid="751"/>
                                            </p:tgtEl>
                                          </p:cBhvr>
                                          <p:by x="91000" y="91000"/>
                                        </p:animScale>
                                      </p:childTnLst>
                                    </p:cTn>
                                  </p:par>
                                  <p:par>
                                    <p:cTn id="260" presetID="23" presetClass="entr" presetSubtype="16" fill="hold" nodeType="withEffect">
                                      <p:stCondLst>
                                        <p:cond delay="800"/>
                                      </p:stCondLst>
                                      <p:childTnLst>
                                        <p:set>
                                          <p:cBhvr>
                                            <p:cTn id="261" dur="1" fill="hold">
                                              <p:stCondLst>
                                                <p:cond delay="0"/>
                                              </p:stCondLst>
                                            </p:cTn>
                                            <p:tgtEl>
                                              <p:spTgt spid="779"/>
                                            </p:tgtEl>
                                            <p:attrNameLst>
                                              <p:attrName>style.visibility</p:attrName>
                                            </p:attrNameLst>
                                          </p:cBhvr>
                                          <p:to>
                                            <p:strVal val="visible"/>
                                          </p:to>
                                        </p:set>
                                        <p:anim calcmode="lin" valueType="num">
                                          <p:cBhvr>
                                            <p:cTn id="262" dur="200" fill="hold"/>
                                            <p:tgtEl>
                                              <p:spTgt spid="779"/>
                                            </p:tgtEl>
                                            <p:attrNameLst>
                                              <p:attrName>ppt_w</p:attrName>
                                            </p:attrNameLst>
                                          </p:cBhvr>
                                          <p:tavLst>
                                            <p:tav tm="0">
                                              <p:val>
                                                <p:fltVal val="0"/>
                                              </p:val>
                                            </p:tav>
                                            <p:tav tm="100000">
                                              <p:val>
                                                <p:strVal val="#ppt_w"/>
                                              </p:val>
                                            </p:tav>
                                          </p:tavLst>
                                        </p:anim>
                                        <p:anim calcmode="lin" valueType="num">
                                          <p:cBhvr>
                                            <p:cTn id="263" dur="200" fill="hold"/>
                                            <p:tgtEl>
                                              <p:spTgt spid="779"/>
                                            </p:tgtEl>
                                            <p:attrNameLst>
                                              <p:attrName>ppt_h</p:attrName>
                                            </p:attrNameLst>
                                          </p:cBhvr>
                                          <p:tavLst>
                                            <p:tav tm="0">
                                              <p:val>
                                                <p:fltVal val="0"/>
                                              </p:val>
                                            </p:tav>
                                            <p:tav tm="100000">
                                              <p:val>
                                                <p:strVal val="#ppt_h"/>
                                              </p:val>
                                            </p:tav>
                                          </p:tavLst>
                                        </p:anim>
                                      </p:childTnLst>
                                    </p:cTn>
                                  </p:par>
                                  <p:par>
                                    <p:cTn id="264" presetID="10" presetClass="entr" presetSubtype="0" fill="hold" nodeType="withEffect">
                                      <p:stCondLst>
                                        <p:cond delay="800"/>
                                      </p:stCondLst>
                                      <p:childTnLst>
                                        <p:set>
                                          <p:cBhvr>
                                            <p:cTn id="265" dur="1" fill="hold">
                                              <p:stCondLst>
                                                <p:cond delay="0"/>
                                              </p:stCondLst>
                                            </p:cTn>
                                            <p:tgtEl>
                                              <p:spTgt spid="1714"/>
                                            </p:tgtEl>
                                            <p:attrNameLst>
                                              <p:attrName>style.visibility</p:attrName>
                                            </p:attrNameLst>
                                          </p:cBhvr>
                                          <p:to>
                                            <p:strVal val="visible"/>
                                          </p:to>
                                        </p:set>
                                        <p:animEffect transition="in" filter="fade">
                                          <p:cBhvr>
                                            <p:cTn id="266" dur="500"/>
                                            <p:tgtEl>
                                              <p:spTgt spid="1714"/>
                                            </p:tgtEl>
                                          </p:cBhvr>
                                        </p:animEffect>
                                      </p:childTnLst>
                                    </p:cTn>
                                  </p:par>
                                  <p:par>
                                    <p:cTn id="267" presetID="6" presetClass="emph" presetSubtype="0" fill="hold" nodeType="withEffect" p14:presetBounceEnd="99000">
                                      <p:stCondLst>
                                        <p:cond delay="800"/>
                                      </p:stCondLst>
                                      <p:childTnLst>
                                        <p:animScale p14:bounceEnd="99000">
                                          <p:cBhvr>
                                            <p:cTn id="268" dur="1000" fill="hold"/>
                                            <p:tgtEl>
                                              <p:spTgt spid="779"/>
                                            </p:tgtEl>
                                          </p:cBhvr>
                                          <p:by x="110000" y="110000"/>
                                        </p:animScale>
                                      </p:childTnLst>
                                    </p:cTn>
                                  </p:par>
                                  <p:par>
                                    <p:cTn id="269" presetID="6" presetClass="emph" presetSubtype="0" accel="50000" decel="50000" fill="hold" nodeType="withEffect">
                                      <p:stCondLst>
                                        <p:cond delay="800"/>
                                      </p:stCondLst>
                                      <p:childTnLst>
                                        <p:animScale>
                                          <p:cBhvr>
                                            <p:cTn id="270" dur="250" fill="hold"/>
                                            <p:tgtEl>
                                              <p:spTgt spid="779"/>
                                            </p:tgtEl>
                                          </p:cBhvr>
                                          <p:by x="91000" y="91000"/>
                                        </p:animScale>
                                      </p:childTnLst>
                                    </p:cTn>
                                  </p:par>
                                  <p:par>
                                    <p:cTn id="271" presetID="23" presetClass="entr" presetSubtype="16" fill="hold" nodeType="withEffect">
                                      <p:stCondLst>
                                        <p:cond delay="900"/>
                                      </p:stCondLst>
                                      <p:childTnLst>
                                        <p:set>
                                          <p:cBhvr>
                                            <p:cTn id="272" dur="1" fill="hold">
                                              <p:stCondLst>
                                                <p:cond delay="0"/>
                                              </p:stCondLst>
                                            </p:cTn>
                                            <p:tgtEl>
                                              <p:spTgt spid="711"/>
                                            </p:tgtEl>
                                            <p:attrNameLst>
                                              <p:attrName>style.visibility</p:attrName>
                                            </p:attrNameLst>
                                          </p:cBhvr>
                                          <p:to>
                                            <p:strVal val="visible"/>
                                          </p:to>
                                        </p:set>
                                        <p:anim calcmode="lin" valueType="num">
                                          <p:cBhvr>
                                            <p:cTn id="273" dur="200" fill="hold"/>
                                            <p:tgtEl>
                                              <p:spTgt spid="711"/>
                                            </p:tgtEl>
                                            <p:attrNameLst>
                                              <p:attrName>ppt_w</p:attrName>
                                            </p:attrNameLst>
                                          </p:cBhvr>
                                          <p:tavLst>
                                            <p:tav tm="0">
                                              <p:val>
                                                <p:fltVal val="0"/>
                                              </p:val>
                                            </p:tav>
                                            <p:tav tm="100000">
                                              <p:val>
                                                <p:strVal val="#ppt_w"/>
                                              </p:val>
                                            </p:tav>
                                          </p:tavLst>
                                        </p:anim>
                                        <p:anim calcmode="lin" valueType="num">
                                          <p:cBhvr>
                                            <p:cTn id="274" dur="200" fill="hold"/>
                                            <p:tgtEl>
                                              <p:spTgt spid="711"/>
                                            </p:tgtEl>
                                            <p:attrNameLst>
                                              <p:attrName>ppt_h</p:attrName>
                                            </p:attrNameLst>
                                          </p:cBhvr>
                                          <p:tavLst>
                                            <p:tav tm="0">
                                              <p:val>
                                                <p:fltVal val="0"/>
                                              </p:val>
                                            </p:tav>
                                            <p:tav tm="100000">
                                              <p:val>
                                                <p:strVal val="#ppt_h"/>
                                              </p:val>
                                            </p:tav>
                                          </p:tavLst>
                                        </p:anim>
                                      </p:childTnLst>
                                    </p:cTn>
                                  </p:par>
                                  <p:par>
                                    <p:cTn id="275" presetID="6" presetClass="emph" presetSubtype="0" fill="hold" nodeType="withEffect" p14:presetBounceEnd="99000">
                                      <p:stCondLst>
                                        <p:cond delay="900"/>
                                      </p:stCondLst>
                                      <p:childTnLst>
                                        <p:animScale p14:bounceEnd="99000">
                                          <p:cBhvr>
                                            <p:cTn id="276" dur="1000" fill="hold"/>
                                            <p:tgtEl>
                                              <p:spTgt spid="711"/>
                                            </p:tgtEl>
                                          </p:cBhvr>
                                          <p:by x="110000" y="110000"/>
                                        </p:animScale>
                                      </p:childTnLst>
                                    </p:cTn>
                                  </p:par>
                                  <p:par>
                                    <p:cTn id="277" presetID="6" presetClass="emph" presetSubtype="0" accel="50000" decel="50000" fill="hold" nodeType="withEffect">
                                      <p:stCondLst>
                                        <p:cond delay="900"/>
                                      </p:stCondLst>
                                      <p:childTnLst>
                                        <p:animScale>
                                          <p:cBhvr>
                                            <p:cTn id="278" dur="250" fill="hold"/>
                                            <p:tgtEl>
                                              <p:spTgt spid="711"/>
                                            </p:tgtEl>
                                          </p:cBhvr>
                                          <p:by x="91000" y="91000"/>
                                        </p:animScale>
                                      </p:childTnLst>
                                    </p:cTn>
                                  </p:par>
                                  <p:par>
                                    <p:cTn id="279" presetID="2" presetClass="entr" presetSubtype="4" decel="100000" fill="hold" nodeType="withEffect">
                                      <p:stCondLst>
                                        <p:cond delay="0"/>
                                      </p:stCondLst>
                                      <p:childTnLst>
                                        <p:set>
                                          <p:cBhvr>
                                            <p:cTn id="280" dur="1" fill="hold">
                                              <p:stCondLst>
                                                <p:cond delay="0"/>
                                              </p:stCondLst>
                                            </p:cTn>
                                            <p:tgtEl>
                                              <p:spTgt spid="11"/>
                                            </p:tgtEl>
                                            <p:attrNameLst>
                                              <p:attrName>style.visibility</p:attrName>
                                            </p:attrNameLst>
                                          </p:cBhvr>
                                          <p:to>
                                            <p:strVal val="visible"/>
                                          </p:to>
                                        </p:set>
                                        <p:anim calcmode="lin" valueType="num">
                                          <p:cBhvr additive="base">
                                            <p:cTn id="281" dur="750" fill="hold"/>
                                            <p:tgtEl>
                                              <p:spTgt spid="11"/>
                                            </p:tgtEl>
                                            <p:attrNameLst>
                                              <p:attrName>ppt_x</p:attrName>
                                            </p:attrNameLst>
                                          </p:cBhvr>
                                          <p:tavLst>
                                            <p:tav tm="0">
                                              <p:val>
                                                <p:strVal val="#ppt_x"/>
                                              </p:val>
                                            </p:tav>
                                            <p:tav tm="100000">
                                              <p:val>
                                                <p:strVal val="#ppt_x"/>
                                              </p:val>
                                            </p:tav>
                                          </p:tavLst>
                                        </p:anim>
                                        <p:anim calcmode="lin" valueType="num">
                                          <p:cBhvr additive="base">
                                            <p:cTn id="282" dur="750" fill="hold"/>
                                            <p:tgtEl>
                                              <p:spTgt spid="11"/>
                                            </p:tgtEl>
                                            <p:attrNameLst>
                                              <p:attrName>ppt_y</p:attrName>
                                            </p:attrNameLst>
                                          </p:cBhvr>
                                          <p:tavLst>
                                            <p:tav tm="0">
                                              <p:val>
                                                <p:strVal val="1+#ppt_h/2"/>
                                              </p:val>
                                            </p:tav>
                                            <p:tav tm="100000">
                                              <p:val>
                                                <p:strVal val="#ppt_y"/>
                                              </p:val>
                                            </p:tav>
                                          </p:tavLst>
                                        </p:anim>
                                      </p:childTnLst>
                                    </p:cTn>
                                  </p:par>
                                  <p:par>
                                    <p:cTn id="283" presetID="8" presetClass="entr" presetSubtype="32" fill="hold" grpId="0" nodeType="withEffect">
                                      <p:stCondLst>
                                        <p:cond delay="750"/>
                                      </p:stCondLst>
                                      <p:childTnLst>
                                        <p:set>
                                          <p:cBhvr>
                                            <p:cTn id="284" dur="1" fill="hold">
                                              <p:stCondLst>
                                                <p:cond delay="0"/>
                                              </p:stCondLst>
                                            </p:cTn>
                                            <p:tgtEl>
                                              <p:spTgt spid="497"/>
                                            </p:tgtEl>
                                            <p:attrNameLst>
                                              <p:attrName>style.visibility</p:attrName>
                                            </p:attrNameLst>
                                          </p:cBhvr>
                                          <p:to>
                                            <p:strVal val="visible"/>
                                          </p:to>
                                        </p:set>
                                        <p:animEffect transition="in" filter="diamond(out)">
                                          <p:cBhvr>
                                            <p:cTn id="285" dur="750"/>
                                            <p:tgtEl>
                                              <p:spTgt spid="497"/>
                                            </p:tgtEl>
                                          </p:cBhvr>
                                        </p:animEffect>
                                      </p:childTnLst>
                                    </p:cTn>
                                  </p:par>
                                  <p:par>
                                    <p:cTn id="286" presetID="10" presetClass="entr" presetSubtype="0" fill="hold" grpId="0" nodeType="withEffect">
                                      <p:stCondLst>
                                        <p:cond delay="1500"/>
                                      </p:stCondLst>
                                      <p:childTnLst>
                                        <p:set>
                                          <p:cBhvr>
                                            <p:cTn id="287" dur="1" fill="hold">
                                              <p:stCondLst>
                                                <p:cond delay="0"/>
                                              </p:stCondLst>
                                            </p:cTn>
                                            <p:tgtEl>
                                              <p:spTgt spid="498"/>
                                            </p:tgtEl>
                                            <p:attrNameLst>
                                              <p:attrName>style.visibility</p:attrName>
                                            </p:attrNameLst>
                                          </p:cBhvr>
                                          <p:to>
                                            <p:strVal val="visible"/>
                                          </p:to>
                                        </p:set>
                                        <p:animEffect transition="in" filter="fade">
                                          <p:cBhvr>
                                            <p:cTn id="288" dur="500"/>
                                            <p:tgtEl>
                                              <p:spTgt spid="498"/>
                                            </p:tgtEl>
                                          </p:cBhvr>
                                        </p:animEffect>
                                      </p:childTnLst>
                                    </p:cTn>
                                  </p:par>
                                </p:childTnLst>
                              </p:cTn>
                            </p:par>
                          </p:childTnLst>
                        </p:cTn>
                      </p:par>
                      <p:par>
                        <p:cTn id="289" fill="hold">
                          <p:stCondLst>
                            <p:cond delay="indefinite"/>
                          </p:stCondLst>
                          <p:childTnLst>
                            <p:par>
                              <p:cTn id="290" fill="hold">
                                <p:stCondLst>
                                  <p:cond delay="0"/>
                                </p:stCondLst>
                                <p:childTnLst>
                                  <p:par>
                                    <p:cTn id="291" presetID="2" presetClass="entr" presetSubtype="4" fill="hold" grpId="0" nodeType="clickEffect">
                                      <p:stCondLst>
                                        <p:cond delay="0"/>
                                      </p:stCondLst>
                                      <p:childTnLst>
                                        <p:set>
                                          <p:cBhvr>
                                            <p:cTn id="292" dur="1" fill="hold">
                                              <p:stCondLst>
                                                <p:cond delay="0"/>
                                              </p:stCondLst>
                                            </p:cTn>
                                            <p:tgtEl>
                                              <p:spTgt spid="476"/>
                                            </p:tgtEl>
                                            <p:attrNameLst>
                                              <p:attrName>style.visibility</p:attrName>
                                            </p:attrNameLst>
                                          </p:cBhvr>
                                          <p:to>
                                            <p:strVal val="visible"/>
                                          </p:to>
                                        </p:set>
                                        <p:anim calcmode="lin" valueType="num">
                                          <p:cBhvr additive="base">
                                            <p:cTn id="293" dur="500" fill="hold"/>
                                            <p:tgtEl>
                                              <p:spTgt spid="476"/>
                                            </p:tgtEl>
                                            <p:attrNameLst>
                                              <p:attrName>ppt_x</p:attrName>
                                            </p:attrNameLst>
                                          </p:cBhvr>
                                          <p:tavLst>
                                            <p:tav tm="0">
                                              <p:val>
                                                <p:strVal val="#ppt_x"/>
                                              </p:val>
                                            </p:tav>
                                            <p:tav tm="100000">
                                              <p:val>
                                                <p:strVal val="#ppt_x"/>
                                              </p:val>
                                            </p:tav>
                                          </p:tavLst>
                                        </p:anim>
                                        <p:anim calcmode="lin" valueType="num">
                                          <p:cBhvr additive="base">
                                            <p:cTn id="294" dur="500" fill="hold"/>
                                            <p:tgtEl>
                                              <p:spTgt spid="476"/>
                                            </p:tgtEl>
                                            <p:attrNameLst>
                                              <p:attrName>ppt_y</p:attrName>
                                            </p:attrNameLst>
                                          </p:cBhvr>
                                          <p:tavLst>
                                            <p:tav tm="0">
                                              <p:val>
                                                <p:strVal val="1+#ppt_h/2"/>
                                              </p:val>
                                            </p:tav>
                                            <p:tav tm="100000">
                                              <p:val>
                                                <p:strVal val="#ppt_y"/>
                                              </p:val>
                                            </p:tav>
                                          </p:tavLst>
                                        </p:anim>
                                      </p:childTnLst>
                                    </p:cTn>
                                  </p:par>
                                </p:childTnLst>
                              </p:cTn>
                            </p:par>
                          </p:childTnLst>
                        </p:cTn>
                      </p:par>
                      <p:par>
                        <p:cTn id="295" fill="hold">
                          <p:stCondLst>
                            <p:cond delay="indefinite"/>
                          </p:stCondLst>
                          <p:childTnLst>
                            <p:par>
                              <p:cTn id="296" fill="hold">
                                <p:stCondLst>
                                  <p:cond delay="0"/>
                                </p:stCondLst>
                                <p:childTnLst>
                                  <p:par>
                                    <p:cTn id="297" presetID="2" presetClass="entr" presetSubtype="4" fill="hold" grpId="0" nodeType="clickEffect">
                                      <p:stCondLst>
                                        <p:cond delay="0"/>
                                      </p:stCondLst>
                                      <p:childTnLst>
                                        <p:set>
                                          <p:cBhvr>
                                            <p:cTn id="298" dur="1" fill="hold">
                                              <p:stCondLst>
                                                <p:cond delay="0"/>
                                              </p:stCondLst>
                                            </p:cTn>
                                            <p:tgtEl>
                                              <p:spTgt spid="474"/>
                                            </p:tgtEl>
                                            <p:attrNameLst>
                                              <p:attrName>style.visibility</p:attrName>
                                            </p:attrNameLst>
                                          </p:cBhvr>
                                          <p:to>
                                            <p:strVal val="visible"/>
                                          </p:to>
                                        </p:set>
                                        <p:anim calcmode="lin" valueType="num">
                                          <p:cBhvr additive="base">
                                            <p:cTn id="299" dur="500" fill="hold"/>
                                            <p:tgtEl>
                                              <p:spTgt spid="474"/>
                                            </p:tgtEl>
                                            <p:attrNameLst>
                                              <p:attrName>ppt_x</p:attrName>
                                            </p:attrNameLst>
                                          </p:cBhvr>
                                          <p:tavLst>
                                            <p:tav tm="0">
                                              <p:val>
                                                <p:strVal val="#ppt_x"/>
                                              </p:val>
                                            </p:tav>
                                            <p:tav tm="100000">
                                              <p:val>
                                                <p:strVal val="#ppt_x"/>
                                              </p:val>
                                            </p:tav>
                                          </p:tavLst>
                                        </p:anim>
                                        <p:anim calcmode="lin" valueType="num">
                                          <p:cBhvr additive="base">
                                            <p:cTn id="300" dur="500" fill="hold"/>
                                            <p:tgtEl>
                                              <p:spTgt spid="474"/>
                                            </p:tgtEl>
                                            <p:attrNameLst>
                                              <p:attrName>ppt_y</p:attrName>
                                            </p:attrNameLst>
                                          </p:cBhvr>
                                          <p:tavLst>
                                            <p:tav tm="0">
                                              <p:val>
                                                <p:strVal val="1+#ppt_h/2"/>
                                              </p:val>
                                            </p:tav>
                                            <p:tav tm="100000">
                                              <p:val>
                                                <p:strVal val="#ppt_y"/>
                                              </p:val>
                                            </p:tav>
                                          </p:tavLst>
                                        </p:anim>
                                      </p:childTnLst>
                                    </p:cTn>
                                  </p:par>
                                </p:childTnLst>
                              </p:cTn>
                            </p:par>
                          </p:childTnLst>
                        </p:cTn>
                      </p:par>
                      <p:par>
                        <p:cTn id="301" fill="hold">
                          <p:stCondLst>
                            <p:cond delay="indefinite"/>
                          </p:stCondLst>
                          <p:childTnLst>
                            <p:par>
                              <p:cTn id="302" fill="hold">
                                <p:stCondLst>
                                  <p:cond delay="0"/>
                                </p:stCondLst>
                                <p:childTnLst>
                                  <p:par>
                                    <p:cTn id="303" presetID="2" presetClass="entr" presetSubtype="4" fill="hold" grpId="0" nodeType="clickEffect">
                                      <p:stCondLst>
                                        <p:cond delay="0"/>
                                      </p:stCondLst>
                                      <p:childTnLst>
                                        <p:set>
                                          <p:cBhvr>
                                            <p:cTn id="304" dur="1" fill="hold">
                                              <p:stCondLst>
                                                <p:cond delay="0"/>
                                              </p:stCondLst>
                                            </p:cTn>
                                            <p:tgtEl>
                                              <p:spTgt spid="475"/>
                                            </p:tgtEl>
                                            <p:attrNameLst>
                                              <p:attrName>style.visibility</p:attrName>
                                            </p:attrNameLst>
                                          </p:cBhvr>
                                          <p:to>
                                            <p:strVal val="visible"/>
                                          </p:to>
                                        </p:set>
                                        <p:anim calcmode="lin" valueType="num">
                                          <p:cBhvr additive="base">
                                            <p:cTn id="305" dur="500" fill="hold"/>
                                            <p:tgtEl>
                                              <p:spTgt spid="475"/>
                                            </p:tgtEl>
                                            <p:attrNameLst>
                                              <p:attrName>ppt_x</p:attrName>
                                            </p:attrNameLst>
                                          </p:cBhvr>
                                          <p:tavLst>
                                            <p:tav tm="0">
                                              <p:val>
                                                <p:strVal val="#ppt_x"/>
                                              </p:val>
                                            </p:tav>
                                            <p:tav tm="100000">
                                              <p:val>
                                                <p:strVal val="#ppt_x"/>
                                              </p:val>
                                            </p:tav>
                                          </p:tavLst>
                                        </p:anim>
                                        <p:anim calcmode="lin" valueType="num">
                                          <p:cBhvr additive="base">
                                            <p:cTn id="306" dur="500" fill="hold"/>
                                            <p:tgtEl>
                                              <p:spTgt spid="4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 grpId="0" animBg="1"/>
          <p:bldP spid="498" grpId="0" animBg="1"/>
          <p:bldP spid="6" grpId="0" animBg="1"/>
          <p:bldP spid="6" grpId="1" animBg="1"/>
          <p:bldP spid="8" grpId="0" animBg="1"/>
          <p:bldP spid="8" grpId="1" animBg="1"/>
          <p:bldP spid="7" grpId="0" animBg="1"/>
          <p:bldP spid="7" grpId="1" animBg="1"/>
          <p:bldP spid="5" grpId="0" animBg="1"/>
          <p:bldP spid="5" grpId="1" animBg="1"/>
          <p:bldP spid="4" grpId="0" animBg="1"/>
          <p:bldP spid="4" grpId="1" animBg="1"/>
          <p:bldP spid="9" grpId="0" animBg="1"/>
          <p:bldP spid="9" grpId="1" animBg="1"/>
          <p:bldP spid="3" grpId="0" animBg="1"/>
          <p:bldP spid="3" grpId="1" animBg="1"/>
          <p:bldP spid="10" grpId="0" animBg="1"/>
          <p:bldP spid="10" grpId="1" animBg="1"/>
          <p:bldP spid="474" grpId="0" animBg="1"/>
          <p:bldP spid="475" grpId="0" animBg="1"/>
          <p:bldP spid="47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100"/>
                                      </p:stCondLst>
                                      <p:childTnLst>
                                        <p:set>
                                          <p:cBhvr>
                                            <p:cTn id="6" dur="1" fill="hold">
                                              <p:stCondLst>
                                                <p:cond delay="0"/>
                                              </p:stCondLst>
                                            </p:cTn>
                                            <p:tgtEl>
                                              <p:spTgt spid="163"/>
                                            </p:tgtEl>
                                            <p:attrNameLst>
                                              <p:attrName>style.visibility</p:attrName>
                                            </p:attrNameLst>
                                          </p:cBhvr>
                                          <p:to>
                                            <p:strVal val="visible"/>
                                          </p:to>
                                        </p:set>
                                        <p:anim calcmode="lin" valueType="num">
                                          <p:cBhvr>
                                            <p:cTn id="7" dur="200" fill="hold"/>
                                            <p:tgtEl>
                                              <p:spTgt spid="163"/>
                                            </p:tgtEl>
                                            <p:attrNameLst>
                                              <p:attrName>ppt_w</p:attrName>
                                            </p:attrNameLst>
                                          </p:cBhvr>
                                          <p:tavLst>
                                            <p:tav tm="0">
                                              <p:val>
                                                <p:fltVal val="0"/>
                                              </p:val>
                                            </p:tav>
                                            <p:tav tm="100000">
                                              <p:val>
                                                <p:strVal val="#ppt_w"/>
                                              </p:val>
                                            </p:tav>
                                          </p:tavLst>
                                        </p:anim>
                                        <p:anim calcmode="lin" valueType="num">
                                          <p:cBhvr>
                                            <p:cTn id="8" dur="200" fill="hold"/>
                                            <p:tgtEl>
                                              <p:spTgt spid="163"/>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100"/>
                                      </p:stCondLst>
                                      <p:childTnLst>
                                        <p:animScale>
                                          <p:cBhvr>
                                            <p:cTn id="10" dur="1000" fill="hold"/>
                                            <p:tgtEl>
                                              <p:spTgt spid="163"/>
                                            </p:tgtEl>
                                          </p:cBhvr>
                                          <p:by x="110000" y="110000"/>
                                        </p:animScale>
                                      </p:childTnLst>
                                    </p:cTn>
                                  </p:par>
                                  <p:par>
                                    <p:cTn id="11" presetID="6" presetClass="emph" presetSubtype="0" accel="50000" decel="50000" fill="hold" nodeType="withEffect">
                                      <p:stCondLst>
                                        <p:cond delay="100"/>
                                      </p:stCondLst>
                                      <p:childTnLst>
                                        <p:animScale>
                                          <p:cBhvr>
                                            <p:cTn id="12" dur="250" fill="hold"/>
                                            <p:tgtEl>
                                              <p:spTgt spid="163"/>
                                            </p:tgtEl>
                                          </p:cBhvr>
                                          <p:by x="91000" y="91000"/>
                                        </p:animScale>
                                      </p:childTnLst>
                                    </p:cTn>
                                  </p:par>
                                  <p:par>
                                    <p:cTn id="13" presetID="23" presetClass="entr" presetSubtype="16" fill="hold" nodeType="withEffect">
                                      <p:stCondLst>
                                        <p:cond delay="200"/>
                                      </p:stCondLst>
                                      <p:childTnLst>
                                        <p:set>
                                          <p:cBhvr>
                                            <p:cTn id="14" dur="1" fill="hold">
                                              <p:stCondLst>
                                                <p:cond delay="0"/>
                                              </p:stCondLst>
                                            </p:cTn>
                                            <p:tgtEl>
                                              <p:spTgt spid="242"/>
                                            </p:tgtEl>
                                            <p:attrNameLst>
                                              <p:attrName>style.visibility</p:attrName>
                                            </p:attrNameLst>
                                          </p:cBhvr>
                                          <p:to>
                                            <p:strVal val="visible"/>
                                          </p:to>
                                        </p:set>
                                        <p:anim calcmode="lin" valueType="num">
                                          <p:cBhvr>
                                            <p:cTn id="15" dur="200" fill="hold"/>
                                            <p:tgtEl>
                                              <p:spTgt spid="242"/>
                                            </p:tgtEl>
                                            <p:attrNameLst>
                                              <p:attrName>ppt_w</p:attrName>
                                            </p:attrNameLst>
                                          </p:cBhvr>
                                          <p:tavLst>
                                            <p:tav tm="0">
                                              <p:val>
                                                <p:fltVal val="0"/>
                                              </p:val>
                                            </p:tav>
                                            <p:tav tm="100000">
                                              <p:val>
                                                <p:strVal val="#ppt_w"/>
                                              </p:val>
                                            </p:tav>
                                          </p:tavLst>
                                        </p:anim>
                                        <p:anim calcmode="lin" valueType="num">
                                          <p:cBhvr>
                                            <p:cTn id="16" dur="200" fill="hold"/>
                                            <p:tgtEl>
                                              <p:spTgt spid="242"/>
                                            </p:tgtEl>
                                            <p:attrNameLst>
                                              <p:attrName>ppt_h</p:attrName>
                                            </p:attrNameLst>
                                          </p:cBhvr>
                                          <p:tavLst>
                                            <p:tav tm="0">
                                              <p:val>
                                                <p:fltVal val="0"/>
                                              </p:val>
                                            </p:tav>
                                            <p:tav tm="100000">
                                              <p:val>
                                                <p:strVal val="#ppt_h"/>
                                              </p:val>
                                            </p:tav>
                                          </p:tavLst>
                                        </p:anim>
                                      </p:childTnLst>
                                    </p:cTn>
                                  </p:par>
                                  <p:par>
                                    <p:cTn id="17" presetID="6" presetClass="emph" presetSubtype="0" fill="hold" nodeType="withEffect">
                                      <p:stCondLst>
                                        <p:cond delay="200"/>
                                      </p:stCondLst>
                                      <p:childTnLst>
                                        <p:animScale>
                                          <p:cBhvr>
                                            <p:cTn id="18" dur="1000" fill="hold"/>
                                            <p:tgtEl>
                                              <p:spTgt spid="242"/>
                                            </p:tgtEl>
                                          </p:cBhvr>
                                          <p:by x="110000" y="110000"/>
                                        </p:animScale>
                                      </p:childTnLst>
                                    </p:cTn>
                                  </p:par>
                                  <p:par>
                                    <p:cTn id="19" presetID="6" presetClass="emph" presetSubtype="0" accel="50000" decel="50000" fill="hold" nodeType="withEffect">
                                      <p:stCondLst>
                                        <p:cond delay="200"/>
                                      </p:stCondLst>
                                      <p:childTnLst>
                                        <p:animScale>
                                          <p:cBhvr>
                                            <p:cTn id="20" dur="250" fill="hold"/>
                                            <p:tgtEl>
                                              <p:spTgt spid="242"/>
                                            </p:tgtEl>
                                          </p:cBhvr>
                                          <p:by x="91000" y="91000"/>
                                        </p:animScale>
                                      </p:childTnLst>
                                    </p:cTn>
                                  </p:par>
                                  <p:par>
                                    <p:cTn id="21" presetID="23" presetClass="entr" presetSubtype="16" fill="hold" nodeType="withEffect">
                                      <p:stCondLst>
                                        <p:cond delay="300"/>
                                      </p:stCondLst>
                                      <p:childTnLst>
                                        <p:set>
                                          <p:cBhvr>
                                            <p:cTn id="22" dur="1" fill="hold">
                                              <p:stCondLst>
                                                <p:cond delay="0"/>
                                              </p:stCondLst>
                                            </p:cTn>
                                            <p:tgtEl>
                                              <p:spTgt spid="339"/>
                                            </p:tgtEl>
                                            <p:attrNameLst>
                                              <p:attrName>style.visibility</p:attrName>
                                            </p:attrNameLst>
                                          </p:cBhvr>
                                          <p:to>
                                            <p:strVal val="visible"/>
                                          </p:to>
                                        </p:set>
                                        <p:anim calcmode="lin" valueType="num">
                                          <p:cBhvr>
                                            <p:cTn id="23" dur="200" fill="hold"/>
                                            <p:tgtEl>
                                              <p:spTgt spid="339"/>
                                            </p:tgtEl>
                                            <p:attrNameLst>
                                              <p:attrName>ppt_w</p:attrName>
                                            </p:attrNameLst>
                                          </p:cBhvr>
                                          <p:tavLst>
                                            <p:tav tm="0">
                                              <p:val>
                                                <p:fltVal val="0"/>
                                              </p:val>
                                            </p:tav>
                                            <p:tav tm="100000">
                                              <p:val>
                                                <p:strVal val="#ppt_w"/>
                                              </p:val>
                                            </p:tav>
                                          </p:tavLst>
                                        </p:anim>
                                        <p:anim calcmode="lin" valueType="num">
                                          <p:cBhvr>
                                            <p:cTn id="24" dur="200" fill="hold"/>
                                            <p:tgtEl>
                                              <p:spTgt spid="339"/>
                                            </p:tgtEl>
                                            <p:attrNameLst>
                                              <p:attrName>ppt_h</p:attrName>
                                            </p:attrNameLst>
                                          </p:cBhvr>
                                          <p:tavLst>
                                            <p:tav tm="0">
                                              <p:val>
                                                <p:fltVal val="0"/>
                                              </p:val>
                                            </p:tav>
                                            <p:tav tm="100000">
                                              <p:val>
                                                <p:strVal val="#ppt_h"/>
                                              </p:val>
                                            </p:tav>
                                          </p:tavLst>
                                        </p:anim>
                                      </p:childTnLst>
                                    </p:cTn>
                                  </p:par>
                                  <p:par>
                                    <p:cTn id="25" presetID="6" presetClass="emph" presetSubtype="0" fill="hold" nodeType="withEffect">
                                      <p:stCondLst>
                                        <p:cond delay="300"/>
                                      </p:stCondLst>
                                      <p:childTnLst>
                                        <p:animScale>
                                          <p:cBhvr>
                                            <p:cTn id="26" dur="1000" fill="hold"/>
                                            <p:tgtEl>
                                              <p:spTgt spid="339"/>
                                            </p:tgtEl>
                                          </p:cBhvr>
                                          <p:by x="110000" y="110000"/>
                                        </p:animScale>
                                      </p:childTnLst>
                                    </p:cTn>
                                  </p:par>
                                  <p:par>
                                    <p:cTn id="27" presetID="6" presetClass="emph" presetSubtype="0" accel="50000" decel="50000" fill="hold" nodeType="withEffect">
                                      <p:stCondLst>
                                        <p:cond delay="300"/>
                                      </p:stCondLst>
                                      <p:childTnLst>
                                        <p:animScale>
                                          <p:cBhvr>
                                            <p:cTn id="28" dur="250" fill="hold"/>
                                            <p:tgtEl>
                                              <p:spTgt spid="339"/>
                                            </p:tgtEl>
                                          </p:cBhvr>
                                          <p:by x="91000" y="91000"/>
                                        </p:animScale>
                                      </p:childTnLst>
                                    </p:cTn>
                                  </p:par>
                                  <p:par>
                                    <p:cTn id="29" presetID="23" presetClass="entr" presetSubtype="16" fill="hold" nodeType="withEffect">
                                      <p:stCondLst>
                                        <p:cond delay="400"/>
                                      </p:stCondLst>
                                      <p:childTnLst>
                                        <p:set>
                                          <p:cBhvr>
                                            <p:cTn id="30" dur="1" fill="hold">
                                              <p:stCondLst>
                                                <p:cond delay="0"/>
                                              </p:stCondLst>
                                            </p:cTn>
                                            <p:tgtEl>
                                              <p:spTgt spid="360"/>
                                            </p:tgtEl>
                                            <p:attrNameLst>
                                              <p:attrName>style.visibility</p:attrName>
                                            </p:attrNameLst>
                                          </p:cBhvr>
                                          <p:to>
                                            <p:strVal val="visible"/>
                                          </p:to>
                                        </p:set>
                                        <p:anim calcmode="lin" valueType="num">
                                          <p:cBhvr>
                                            <p:cTn id="31" dur="200" fill="hold"/>
                                            <p:tgtEl>
                                              <p:spTgt spid="360"/>
                                            </p:tgtEl>
                                            <p:attrNameLst>
                                              <p:attrName>ppt_w</p:attrName>
                                            </p:attrNameLst>
                                          </p:cBhvr>
                                          <p:tavLst>
                                            <p:tav tm="0">
                                              <p:val>
                                                <p:fltVal val="0"/>
                                              </p:val>
                                            </p:tav>
                                            <p:tav tm="100000">
                                              <p:val>
                                                <p:strVal val="#ppt_w"/>
                                              </p:val>
                                            </p:tav>
                                          </p:tavLst>
                                        </p:anim>
                                        <p:anim calcmode="lin" valueType="num">
                                          <p:cBhvr>
                                            <p:cTn id="32" dur="200" fill="hold"/>
                                            <p:tgtEl>
                                              <p:spTgt spid="360"/>
                                            </p:tgtEl>
                                            <p:attrNameLst>
                                              <p:attrName>ppt_h</p:attrName>
                                            </p:attrNameLst>
                                          </p:cBhvr>
                                          <p:tavLst>
                                            <p:tav tm="0">
                                              <p:val>
                                                <p:fltVal val="0"/>
                                              </p:val>
                                            </p:tav>
                                            <p:tav tm="100000">
                                              <p:val>
                                                <p:strVal val="#ppt_h"/>
                                              </p:val>
                                            </p:tav>
                                          </p:tavLst>
                                        </p:anim>
                                      </p:childTnLst>
                                    </p:cTn>
                                  </p:par>
                                  <p:par>
                                    <p:cTn id="33" presetID="6" presetClass="emph" presetSubtype="0" fill="hold" nodeType="withEffect">
                                      <p:stCondLst>
                                        <p:cond delay="400"/>
                                      </p:stCondLst>
                                      <p:childTnLst>
                                        <p:animScale>
                                          <p:cBhvr>
                                            <p:cTn id="34" dur="1000" fill="hold"/>
                                            <p:tgtEl>
                                              <p:spTgt spid="360"/>
                                            </p:tgtEl>
                                          </p:cBhvr>
                                          <p:by x="110000" y="110000"/>
                                        </p:animScale>
                                      </p:childTnLst>
                                    </p:cTn>
                                  </p:par>
                                  <p:par>
                                    <p:cTn id="35" presetID="6" presetClass="emph" presetSubtype="0" accel="50000" decel="50000" fill="hold" nodeType="withEffect">
                                      <p:stCondLst>
                                        <p:cond delay="400"/>
                                      </p:stCondLst>
                                      <p:childTnLst>
                                        <p:animScale>
                                          <p:cBhvr>
                                            <p:cTn id="36" dur="250" fill="hold"/>
                                            <p:tgtEl>
                                              <p:spTgt spid="360"/>
                                            </p:tgtEl>
                                          </p:cBhvr>
                                          <p:by x="91000" y="91000"/>
                                        </p:animScale>
                                      </p:childTnLst>
                                    </p:cTn>
                                  </p:par>
                                  <p:par>
                                    <p:cTn id="37" presetID="23" presetClass="entr" presetSubtype="16" fill="hold" nodeType="withEffect">
                                      <p:stCondLst>
                                        <p:cond delay="500"/>
                                      </p:stCondLst>
                                      <p:childTnLst>
                                        <p:set>
                                          <p:cBhvr>
                                            <p:cTn id="38" dur="1" fill="hold">
                                              <p:stCondLst>
                                                <p:cond delay="0"/>
                                              </p:stCondLst>
                                            </p:cTn>
                                            <p:tgtEl>
                                              <p:spTgt spid="392"/>
                                            </p:tgtEl>
                                            <p:attrNameLst>
                                              <p:attrName>style.visibility</p:attrName>
                                            </p:attrNameLst>
                                          </p:cBhvr>
                                          <p:to>
                                            <p:strVal val="visible"/>
                                          </p:to>
                                        </p:set>
                                        <p:anim calcmode="lin" valueType="num">
                                          <p:cBhvr>
                                            <p:cTn id="39" dur="200" fill="hold"/>
                                            <p:tgtEl>
                                              <p:spTgt spid="392"/>
                                            </p:tgtEl>
                                            <p:attrNameLst>
                                              <p:attrName>ppt_w</p:attrName>
                                            </p:attrNameLst>
                                          </p:cBhvr>
                                          <p:tavLst>
                                            <p:tav tm="0">
                                              <p:val>
                                                <p:fltVal val="0"/>
                                              </p:val>
                                            </p:tav>
                                            <p:tav tm="100000">
                                              <p:val>
                                                <p:strVal val="#ppt_w"/>
                                              </p:val>
                                            </p:tav>
                                          </p:tavLst>
                                        </p:anim>
                                        <p:anim calcmode="lin" valueType="num">
                                          <p:cBhvr>
                                            <p:cTn id="40" dur="200" fill="hold"/>
                                            <p:tgtEl>
                                              <p:spTgt spid="392"/>
                                            </p:tgtEl>
                                            <p:attrNameLst>
                                              <p:attrName>ppt_h</p:attrName>
                                            </p:attrNameLst>
                                          </p:cBhvr>
                                          <p:tavLst>
                                            <p:tav tm="0">
                                              <p:val>
                                                <p:fltVal val="0"/>
                                              </p:val>
                                            </p:tav>
                                            <p:tav tm="100000">
                                              <p:val>
                                                <p:strVal val="#ppt_h"/>
                                              </p:val>
                                            </p:tav>
                                          </p:tavLst>
                                        </p:anim>
                                      </p:childTnLst>
                                    </p:cTn>
                                  </p:par>
                                  <p:par>
                                    <p:cTn id="41" presetID="6" presetClass="emph" presetSubtype="0" fill="hold" nodeType="withEffect">
                                      <p:stCondLst>
                                        <p:cond delay="500"/>
                                      </p:stCondLst>
                                      <p:childTnLst>
                                        <p:animScale>
                                          <p:cBhvr>
                                            <p:cTn id="42" dur="1000" fill="hold"/>
                                            <p:tgtEl>
                                              <p:spTgt spid="392"/>
                                            </p:tgtEl>
                                          </p:cBhvr>
                                          <p:by x="110000" y="110000"/>
                                        </p:animScale>
                                      </p:childTnLst>
                                    </p:cTn>
                                  </p:par>
                                  <p:par>
                                    <p:cTn id="43" presetID="6" presetClass="emph" presetSubtype="0" accel="50000" decel="50000" fill="hold" nodeType="withEffect">
                                      <p:stCondLst>
                                        <p:cond delay="500"/>
                                      </p:stCondLst>
                                      <p:childTnLst>
                                        <p:animScale>
                                          <p:cBhvr>
                                            <p:cTn id="44" dur="250" fill="hold"/>
                                            <p:tgtEl>
                                              <p:spTgt spid="392"/>
                                            </p:tgtEl>
                                          </p:cBhvr>
                                          <p:by x="91000" y="91000"/>
                                        </p:animScale>
                                      </p:childTnLst>
                                    </p:cTn>
                                  </p:par>
                                  <p:par>
                                    <p:cTn id="45" presetID="23" presetClass="entr" presetSubtype="16" fill="hold" nodeType="withEffect">
                                      <p:stCondLst>
                                        <p:cond delay="600"/>
                                      </p:stCondLst>
                                      <p:childTnLst>
                                        <p:set>
                                          <p:cBhvr>
                                            <p:cTn id="46" dur="1" fill="hold">
                                              <p:stCondLst>
                                                <p:cond delay="0"/>
                                              </p:stCondLst>
                                            </p:cTn>
                                            <p:tgtEl>
                                              <p:spTgt spid="376"/>
                                            </p:tgtEl>
                                            <p:attrNameLst>
                                              <p:attrName>style.visibility</p:attrName>
                                            </p:attrNameLst>
                                          </p:cBhvr>
                                          <p:to>
                                            <p:strVal val="visible"/>
                                          </p:to>
                                        </p:set>
                                        <p:anim calcmode="lin" valueType="num">
                                          <p:cBhvr>
                                            <p:cTn id="47" dur="200" fill="hold"/>
                                            <p:tgtEl>
                                              <p:spTgt spid="376"/>
                                            </p:tgtEl>
                                            <p:attrNameLst>
                                              <p:attrName>ppt_w</p:attrName>
                                            </p:attrNameLst>
                                          </p:cBhvr>
                                          <p:tavLst>
                                            <p:tav tm="0">
                                              <p:val>
                                                <p:fltVal val="0"/>
                                              </p:val>
                                            </p:tav>
                                            <p:tav tm="100000">
                                              <p:val>
                                                <p:strVal val="#ppt_w"/>
                                              </p:val>
                                            </p:tav>
                                          </p:tavLst>
                                        </p:anim>
                                        <p:anim calcmode="lin" valueType="num">
                                          <p:cBhvr>
                                            <p:cTn id="48" dur="200" fill="hold"/>
                                            <p:tgtEl>
                                              <p:spTgt spid="376"/>
                                            </p:tgtEl>
                                            <p:attrNameLst>
                                              <p:attrName>ppt_h</p:attrName>
                                            </p:attrNameLst>
                                          </p:cBhvr>
                                          <p:tavLst>
                                            <p:tav tm="0">
                                              <p:val>
                                                <p:fltVal val="0"/>
                                              </p:val>
                                            </p:tav>
                                            <p:tav tm="100000">
                                              <p:val>
                                                <p:strVal val="#ppt_h"/>
                                              </p:val>
                                            </p:tav>
                                          </p:tavLst>
                                        </p:anim>
                                      </p:childTnLst>
                                    </p:cTn>
                                  </p:par>
                                  <p:par>
                                    <p:cTn id="49" presetID="6" presetClass="emph" presetSubtype="0" fill="hold" nodeType="withEffect">
                                      <p:stCondLst>
                                        <p:cond delay="600"/>
                                      </p:stCondLst>
                                      <p:childTnLst>
                                        <p:animScale>
                                          <p:cBhvr>
                                            <p:cTn id="50" dur="1000" fill="hold"/>
                                            <p:tgtEl>
                                              <p:spTgt spid="376"/>
                                            </p:tgtEl>
                                          </p:cBhvr>
                                          <p:by x="110000" y="110000"/>
                                        </p:animScale>
                                      </p:childTnLst>
                                    </p:cTn>
                                  </p:par>
                                  <p:par>
                                    <p:cTn id="51" presetID="6" presetClass="emph" presetSubtype="0" accel="50000" decel="50000" fill="hold" nodeType="withEffect">
                                      <p:stCondLst>
                                        <p:cond delay="600"/>
                                      </p:stCondLst>
                                      <p:childTnLst>
                                        <p:animScale>
                                          <p:cBhvr>
                                            <p:cTn id="52" dur="250" fill="hold"/>
                                            <p:tgtEl>
                                              <p:spTgt spid="376"/>
                                            </p:tgtEl>
                                          </p:cBhvr>
                                          <p:by x="91000" y="91000"/>
                                        </p:animScale>
                                      </p:childTnLst>
                                    </p:cTn>
                                  </p:par>
                                  <p:par>
                                    <p:cTn id="53" presetID="23" presetClass="entr" presetSubtype="16" fill="hold" nodeType="withEffect">
                                      <p:stCondLst>
                                        <p:cond delay="700"/>
                                      </p:stCondLst>
                                      <p:childTnLst>
                                        <p:set>
                                          <p:cBhvr>
                                            <p:cTn id="54" dur="1" fill="hold">
                                              <p:stCondLst>
                                                <p:cond delay="0"/>
                                              </p:stCondLst>
                                            </p:cTn>
                                            <p:tgtEl>
                                              <p:spTgt spid="444"/>
                                            </p:tgtEl>
                                            <p:attrNameLst>
                                              <p:attrName>style.visibility</p:attrName>
                                            </p:attrNameLst>
                                          </p:cBhvr>
                                          <p:to>
                                            <p:strVal val="visible"/>
                                          </p:to>
                                        </p:set>
                                        <p:anim calcmode="lin" valueType="num">
                                          <p:cBhvr>
                                            <p:cTn id="55" dur="200" fill="hold"/>
                                            <p:tgtEl>
                                              <p:spTgt spid="444"/>
                                            </p:tgtEl>
                                            <p:attrNameLst>
                                              <p:attrName>ppt_w</p:attrName>
                                            </p:attrNameLst>
                                          </p:cBhvr>
                                          <p:tavLst>
                                            <p:tav tm="0">
                                              <p:val>
                                                <p:fltVal val="0"/>
                                              </p:val>
                                            </p:tav>
                                            <p:tav tm="100000">
                                              <p:val>
                                                <p:strVal val="#ppt_w"/>
                                              </p:val>
                                            </p:tav>
                                          </p:tavLst>
                                        </p:anim>
                                        <p:anim calcmode="lin" valueType="num">
                                          <p:cBhvr>
                                            <p:cTn id="56" dur="200" fill="hold"/>
                                            <p:tgtEl>
                                              <p:spTgt spid="444"/>
                                            </p:tgtEl>
                                            <p:attrNameLst>
                                              <p:attrName>ppt_h</p:attrName>
                                            </p:attrNameLst>
                                          </p:cBhvr>
                                          <p:tavLst>
                                            <p:tav tm="0">
                                              <p:val>
                                                <p:fltVal val="0"/>
                                              </p:val>
                                            </p:tav>
                                            <p:tav tm="100000">
                                              <p:val>
                                                <p:strVal val="#ppt_h"/>
                                              </p:val>
                                            </p:tav>
                                          </p:tavLst>
                                        </p:anim>
                                      </p:childTnLst>
                                    </p:cTn>
                                  </p:par>
                                  <p:par>
                                    <p:cTn id="57" presetID="6" presetClass="emph" presetSubtype="0" fill="hold" nodeType="withEffect">
                                      <p:stCondLst>
                                        <p:cond delay="700"/>
                                      </p:stCondLst>
                                      <p:childTnLst>
                                        <p:animScale>
                                          <p:cBhvr>
                                            <p:cTn id="58" dur="1000" fill="hold"/>
                                            <p:tgtEl>
                                              <p:spTgt spid="444"/>
                                            </p:tgtEl>
                                          </p:cBhvr>
                                          <p:by x="110000" y="110000"/>
                                        </p:animScale>
                                      </p:childTnLst>
                                    </p:cTn>
                                  </p:par>
                                  <p:par>
                                    <p:cTn id="59" presetID="6" presetClass="emph" presetSubtype="0" accel="50000" decel="50000" fill="hold" nodeType="withEffect">
                                      <p:stCondLst>
                                        <p:cond delay="700"/>
                                      </p:stCondLst>
                                      <p:childTnLst>
                                        <p:animScale>
                                          <p:cBhvr>
                                            <p:cTn id="60" dur="250" fill="hold"/>
                                            <p:tgtEl>
                                              <p:spTgt spid="444"/>
                                            </p:tgtEl>
                                          </p:cBhvr>
                                          <p:by x="91000" y="91000"/>
                                        </p:animScale>
                                      </p:childTnLst>
                                    </p:cTn>
                                  </p:par>
                                  <p:par>
                                    <p:cTn id="61" presetID="23" presetClass="entr" presetSubtype="16" fill="hold" nodeType="withEffect">
                                      <p:stCondLst>
                                        <p:cond delay="800"/>
                                      </p:stCondLst>
                                      <p:childTnLst>
                                        <p:set>
                                          <p:cBhvr>
                                            <p:cTn id="62" dur="1" fill="hold">
                                              <p:stCondLst>
                                                <p:cond delay="0"/>
                                              </p:stCondLst>
                                            </p:cTn>
                                            <p:tgtEl>
                                              <p:spTgt spid="428"/>
                                            </p:tgtEl>
                                            <p:attrNameLst>
                                              <p:attrName>style.visibility</p:attrName>
                                            </p:attrNameLst>
                                          </p:cBhvr>
                                          <p:to>
                                            <p:strVal val="visible"/>
                                          </p:to>
                                        </p:set>
                                        <p:anim calcmode="lin" valueType="num">
                                          <p:cBhvr>
                                            <p:cTn id="63" dur="200" fill="hold"/>
                                            <p:tgtEl>
                                              <p:spTgt spid="428"/>
                                            </p:tgtEl>
                                            <p:attrNameLst>
                                              <p:attrName>ppt_w</p:attrName>
                                            </p:attrNameLst>
                                          </p:cBhvr>
                                          <p:tavLst>
                                            <p:tav tm="0">
                                              <p:val>
                                                <p:fltVal val="0"/>
                                              </p:val>
                                            </p:tav>
                                            <p:tav tm="100000">
                                              <p:val>
                                                <p:strVal val="#ppt_w"/>
                                              </p:val>
                                            </p:tav>
                                          </p:tavLst>
                                        </p:anim>
                                        <p:anim calcmode="lin" valueType="num">
                                          <p:cBhvr>
                                            <p:cTn id="64" dur="200" fill="hold"/>
                                            <p:tgtEl>
                                              <p:spTgt spid="428"/>
                                            </p:tgtEl>
                                            <p:attrNameLst>
                                              <p:attrName>ppt_h</p:attrName>
                                            </p:attrNameLst>
                                          </p:cBhvr>
                                          <p:tavLst>
                                            <p:tav tm="0">
                                              <p:val>
                                                <p:fltVal val="0"/>
                                              </p:val>
                                            </p:tav>
                                            <p:tav tm="100000">
                                              <p:val>
                                                <p:strVal val="#ppt_h"/>
                                              </p:val>
                                            </p:tav>
                                          </p:tavLst>
                                        </p:anim>
                                      </p:childTnLst>
                                    </p:cTn>
                                  </p:par>
                                  <p:par>
                                    <p:cTn id="65" presetID="6" presetClass="emph" presetSubtype="0" fill="hold" nodeType="withEffect">
                                      <p:stCondLst>
                                        <p:cond delay="800"/>
                                      </p:stCondLst>
                                      <p:childTnLst>
                                        <p:animScale>
                                          <p:cBhvr>
                                            <p:cTn id="66" dur="1000" fill="hold"/>
                                            <p:tgtEl>
                                              <p:spTgt spid="428"/>
                                            </p:tgtEl>
                                          </p:cBhvr>
                                          <p:by x="110000" y="110000"/>
                                        </p:animScale>
                                      </p:childTnLst>
                                    </p:cTn>
                                  </p:par>
                                  <p:par>
                                    <p:cTn id="67" presetID="6" presetClass="emph" presetSubtype="0" accel="50000" decel="50000" fill="hold" nodeType="withEffect">
                                      <p:stCondLst>
                                        <p:cond delay="800"/>
                                      </p:stCondLst>
                                      <p:childTnLst>
                                        <p:animScale>
                                          <p:cBhvr>
                                            <p:cTn id="68" dur="250" fill="hold"/>
                                            <p:tgtEl>
                                              <p:spTgt spid="428"/>
                                            </p:tgtEl>
                                          </p:cBhvr>
                                          <p:by x="91000" y="91000"/>
                                        </p:animScale>
                                      </p:childTnLst>
                                    </p:cTn>
                                  </p:par>
                                  <p:par>
                                    <p:cTn id="69" presetID="23" presetClass="entr" presetSubtype="16" fill="hold" nodeType="withEffect">
                                      <p:stCondLst>
                                        <p:cond delay="100"/>
                                      </p:stCondLst>
                                      <p:childTnLst>
                                        <p:set>
                                          <p:cBhvr>
                                            <p:cTn id="70" dur="1" fill="hold">
                                              <p:stCondLst>
                                                <p:cond delay="0"/>
                                              </p:stCondLst>
                                            </p:cTn>
                                            <p:tgtEl>
                                              <p:spTgt spid="12"/>
                                            </p:tgtEl>
                                            <p:attrNameLst>
                                              <p:attrName>style.visibility</p:attrName>
                                            </p:attrNameLst>
                                          </p:cBhvr>
                                          <p:to>
                                            <p:strVal val="visible"/>
                                          </p:to>
                                        </p:set>
                                        <p:anim calcmode="lin" valueType="num">
                                          <p:cBhvr>
                                            <p:cTn id="71" dur="200" fill="hold"/>
                                            <p:tgtEl>
                                              <p:spTgt spid="12"/>
                                            </p:tgtEl>
                                            <p:attrNameLst>
                                              <p:attrName>ppt_w</p:attrName>
                                            </p:attrNameLst>
                                          </p:cBhvr>
                                          <p:tavLst>
                                            <p:tav tm="0">
                                              <p:val>
                                                <p:fltVal val="0"/>
                                              </p:val>
                                            </p:tav>
                                            <p:tav tm="100000">
                                              <p:val>
                                                <p:strVal val="#ppt_w"/>
                                              </p:val>
                                            </p:tav>
                                          </p:tavLst>
                                        </p:anim>
                                        <p:anim calcmode="lin" valueType="num">
                                          <p:cBhvr>
                                            <p:cTn id="72" dur="200" fill="hold"/>
                                            <p:tgtEl>
                                              <p:spTgt spid="12"/>
                                            </p:tgtEl>
                                            <p:attrNameLst>
                                              <p:attrName>ppt_h</p:attrName>
                                            </p:attrNameLst>
                                          </p:cBhvr>
                                          <p:tavLst>
                                            <p:tav tm="0">
                                              <p:val>
                                                <p:fltVal val="0"/>
                                              </p:val>
                                            </p:tav>
                                            <p:tav tm="100000">
                                              <p:val>
                                                <p:strVal val="#ppt_h"/>
                                              </p:val>
                                            </p:tav>
                                          </p:tavLst>
                                        </p:anim>
                                      </p:childTnLst>
                                    </p:cTn>
                                  </p:par>
                                  <p:par>
                                    <p:cTn id="73" presetID="6" presetClass="emph" presetSubtype="0" fill="hold" nodeType="withEffect">
                                      <p:stCondLst>
                                        <p:cond delay="100"/>
                                      </p:stCondLst>
                                      <p:childTnLst>
                                        <p:animScale>
                                          <p:cBhvr>
                                            <p:cTn id="74" dur="1000" fill="hold"/>
                                            <p:tgtEl>
                                              <p:spTgt spid="12"/>
                                            </p:tgtEl>
                                          </p:cBhvr>
                                          <p:by x="110000" y="110000"/>
                                        </p:animScale>
                                      </p:childTnLst>
                                    </p:cTn>
                                  </p:par>
                                  <p:par>
                                    <p:cTn id="75" presetID="6" presetClass="emph" presetSubtype="0" accel="50000" decel="50000" fill="hold" nodeType="withEffect">
                                      <p:stCondLst>
                                        <p:cond delay="100"/>
                                      </p:stCondLst>
                                      <p:childTnLst>
                                        <p:animScale>
                                          <p:cBhvr>
                                            <p:cTn id="76" dur="250" fill="hold"/>
                                            <p:tgtEl>
                                              <p:spTgt spid="12"/>
                                            </p:tgtEl>
                                          </p:cBhvr>
                                          <p:by x="91000" y="91000"/>
                                        </p:animScale>
                                      </p:childTnLst>
                                    </p:cTn>
                                  </p:par>
                                  <p:par>
                                    <p:cTn id="77" presetID="23" presetClass="entr" presetSubtype="16" fill="hold" nodeType="withEffect">
                                      <p:stCondLst>
                                        <p:cond delay="200"/>
                                      </p:stCondLst>
                                      <p:childTnLst>
                                        <p:set>
                                          <p:cBhvr>
                                            <p:cTn id="78" dur="1" fill="hold">
                                              <p:stCondLst>
                                                <p:cond delay="0"/>
                                              </p:stCondLst>
                                            </p:cTn>
                                            <p:tgtEl>
                                              <p:spTgt spid="14"/>
                                            </p:tgtEl>
                                            <p:attrNameLst>
                                              <p:attrName>style.visibility</p:attrName>
                                            </p:attrNameLst>
                                          </p:cBhvr>
                                          <p:to>
                                            <p:strVal val="visible"/>
                                          </p:to>
                                        </p:set>
                                        <p:anim calcmode="lin" valueType="num">
                                          <p:cBhvr>
                                            <p:cTn id="79" dur="200" fill="hold"/>
                                            <p:tgtEl>
                                              <p:spTgt spid="14"/>
                                            </p:tgtEl>
                                            <p:attrNameLst>
                                              <p:attrName>ppt_w</p:attrName>
                                            </p:attrNameLst>
                                          </p:cBhvr>
                                          <p:tavLst>
                                            <p:tav tm="0">
                                              <p:val>
                                                <p:fltVal val="0"/>
                                              </p:val>
                                            </p:tav>
                                            <p:tav tm="100000">
                                              <p:val>
                                                <p:strVal val="#ppt_w"/>
                                              </p:val>
                                            </p:tav>
                                          </p:tavLst>
                                        </p:anim>
                                        <p:anim calcmode="lin" valueType="num">
                                          <p:cBhvr>
                                            <p:cTn id="80" dur="200" fill="hold"/>
                                            <p:tgtEl>
                                              <p:spTgt spid="14"/>
                                            </p:tgtEl>
                                            <p:attrNameLst>
                                              <p:attrName>ppt_h</p:attrName>
                                            </p:attrNameLst>
                                          </p:cBhvr>
                                          <p:tavLst>
                                            <p:tav tm="0">
                                              <p:val>
                                                <p:fltVal val="0"/>
                                              </p:val>
                                            </p:tav>
                                            <p:tav tm="100000">
                                              <p:val>
                                                <p:strVal val="#ppt_h"/>
                                              </p:val>
                                            </p:tav>
                                          </p:tavLst>
                                        </p:anim>
                                      </p:childTnLst>
                                    </p:cTn>
                                  </p:par>
                                  <p:par>
                                    <p:cTn id="81" presetID="6" presetClass="emph" presetSubtype="0" fill="hold" nodeType="withEffect">
                                      <p:stCondLst>
                                        <p:cond delay="200"/>
                                      </p:stCondLst>
                                      <p:childTnLst>
                                        <p:animScale>
                                          <p:cBhvr>
                                            <p:cTn id="82" dur="1000" fill="hold"/>
                                            <p:tgtEl>
                                              <p:spTgt spid="14"/>
                                            </p:tgtEl>
                                          </p:cBhvr>
                                          <p:by x="110000" y="110000"/>
                                        </p:animScale>
                                      </p:childTnLst>
                                    </p:cTn>
                                  </p:par>
                                  <p:par>
                                    <p:cTn id="83" presetID="6" presetClass="emph" presetSubtype="0" accel="50000" decel="50000" fill="hold" nodeType="withEffect">
                                      <p:stCondLst>
                                        <p:cond delay="200"/>
                                      </p:stCondLst>
                                      <p:childTnLst>
                                        <p:animScale>
                                          <p:cBhvr>
                                            <p:cTn id="84" dur="250" fill="hold"/>
                                            <p:tgtEl>
                                              <p:spTgt spid="14"/>
                                            </p:tgtEl>
                                          </p:cBhvr>
                                          <p:by x="91000" y="91000"/>
                                        </p:animScale>
                                      </p:childTnLst>
                                    </p:cTn>
                                  </p:par>
                                  <p:par>
                                    <p:cTn id="85" presetID="23" presetClass="entr" presetSubtype="16" fill="hold" nodeType="withEffect">
                                      <p:stCondLst>
                                        <p:cond delay="300"/>
                                      </p:stCondLst>
                                      <p:childTnLst>
                                        <p:set>
                                          <p:cBhvr>
                                            <p:cTn id="86" dur="1" fill="hold">
                                              <p:stCondLst>
                                                <p:cond delay="0"/>
                                              </p:stCondLst>
                                            </p:cTn>
                                            <p:tgtEl>
                                              <p:spTgt spid="17"/>
                                            </p:tgtEl>
                                            <p:attrNameLst>
                                              <p:attrName>style.visibility</p:attrName>
                                            </p:attrNameLst>
                                          </p:cBhvr>
                                          <p:to>
                                            <p:strVal val="visible"/>
                                          </p:to>
                                        </p:set>
                                        <p:anim calcmode="lin" valueType="num">
                                          <p:cBhvr>
                                            <p:cTn id="87" dur="200" fill="hold"/>
                                            <p:tgtEl>
                                              <p:spTgt spid="17"/>
                                            </p:tgtEl>
                                            <p:attrNameLst>
                                              <p:attrName>ppt_w</p:attrName>
                                            </p:attrNameLst>
                                          </p:cBhvr>
                                          <p:tavLst>
                                            <p:tav tm="0">
                                              <p:val>
                                                <p:fltVal val="0"/>
                                              </p:val>
                                            </p:tav>
                                            <p:tav tm="100000">
                                              <p:val>
                                                <p:strVal val="#ppt_w"/>
                                              </p:val>
                                            </p:tav>
                                          </p:tavLst>
                                        </p:anim>
                                        <p:anim calcmode="lin" valueType="num">
                                          <p:cBhvr>
                                            <p:cTn id="88" dur="200" fill="hold"/>
                                            <p:tgtEl>
                                              <p:spTgt spid="17"/>
                                            </p:tgtEl>
                                            <p:attrNameLst>
                                              <p:attrName>ppt_h</p:attrName>
                                            </p:attrNameLst>
                                          </p:cBhvr>
                                          <p:tavLst>
                                            <p:tav tm="0">
                                              <p:val>
                                                <p:fltVal val="0"/>
                                              </p:val>
                                            </p:tav>
                                            <p:tav tm="100000">
                                              <p:val>
                                                <p:strVal val="#ppt_h"/>
                                              </p:val>
                                            </p:tav>
                                          </p:tavLst>
                                        </p:anim>
                                      </p:childTnLst>
                                    </p:cTn>
                                  </p:par>
                                  <p:par>
                                    <p:cTn id="89" presetID="6" presetClass="emph" presetSubtype="0" fill="hold" nodeType="withEffect">
                                      <p:stCondLst>
                                        <p:cond delay="300"/>
                                      </p:stCondLst>
                                      <p:childTnLst>
                                        <p:animScale>
                                          <p:cBhvr>
                                            <p:cTn id="90" dur="1000" fill="hold"/>
                                            <p:tgtEl>
                                              <p:spTgt spid="17"/>
                                            </p:tgtEl>
                                          </p:cBhvr>
                                          <p:by x="110000" y="110000"/>
                                        </p:animScale>
                                      </p:childTnLst>
                                    </p:cTn>
                                  </p:par>
                                  <p:par>
                                    <p:cTn id="91" presetID="6" presetClass="emph" presetSubtype="0" accel="50000" decel="50000" fill="hold" nodeType="withEffect">
                                      <p:stCondLst>
                                        <p:cond delay="300"/>
                                      </p:stCondLst>
                                      <p:childTnLst>
                                        <p:animScale>
                                          <p:cBhvr>
                                            <p:cTn id="92" dur="250" fill="hold"/>
                                            <p:tgtEl>
                                              <p:spTgt spid="17"/>
                                            </p:tgtEl>
                                          </p:cBhvr>
                                          <p:by x="91000" y="91000"/>
                                        </p:animScale>
                                      </p:childTnLst>
                                    </p:cTn>
                                  </p:par>
                                  <p:par>
                                    <p:cTn id="93" presetID="23" presetClass="entr" presetSubtype="16" fill="hold" nodeType="withEffect">
                                      <p:stCondLst>
                                        <p:cond delay="400"/>
                                      </p:stCondLst>
                                      <p:childTnLst>
                                        <p:set>
                                          <p:cBhvr>
                                            <p:cTn id="94" dur="1" fill="hold">
                                              <p:stCondLst>
                                                <p:cond delay="0"/>
                                              </p:stCondLst>
                                            </p:cTn>
                                            <p:tgtEl>
                                              <p:spTgt spid="18"/>
                                            </p:tgtEl>
                                            <p:attrNameLst>
                                              <p:attrName>style.visibility</p:attrName>
                                            </p:attrNameLst>
                                          </p:cBhvr>
                                          <p:to>
                                            <p:strVal val="visible"/>
                                          </p:to>
                                        </p:set>
                                        <p:anim calcmode="lin" valueType="num">
                                          <p:cBhvr>
                                            <p:cTn id="95" dur="200" fill="hold"/>
                                            <p:tgtEl>
                                              <p:spTgt spid="18"/>
                                            </p:tgtEl>
                                            <p:attrNameLst>
                                              <p:attrName>ppt_w</p:attrName>
                                            </p:attrNameLst>
                                          </p:cBhvr>
                                          <p:tavLst>
                                            <p:tav tm="0">
                                              <p:val>
                                                <p:fltVal val="0"/>
                                              </p:val>
                                            </p:tav>
                                            <p:tav tm="100000">
                                              <p:val>
                                                <p:strVal val="#ppt_w"/>
                                              </p:val>
                                            </p:tav>
                                          </p:tavLst>
                                        </p:anim>
                                        <p:anim calcmode="lin" valueType="num">
                                          <p:cBhvr>
                                            <p:cTn id="96" dur="200" fill="hold"/>
                                            <p:tgtEl>
                                              <p:spTgt spid="18"/>
                                            </p:tgtEl>
                                            <p:attrNameLst>
                                              <p:attrName>ppt_h</p:attrName>
                                            </p:attrNameLst>
                                          </p:cBhvr>
                                          <p:tavLst>
                                            <p:tav tm="0">
                                              <p:val>
                                                <p:fltVal val="0"/>
                                              </p:val>
                                            </p:tav>
                                            <p:tav tm="100000">
                                              <p:val>
                                                <p:strVal val="#ppt_h"/>
                                              </p:val>
                                            </p:tav>
                                          </p:tavLst>
                                        </p:anim>
                                      </p:childTnLst>
                                    </p:cTn>
                                  </p:par>
                                  <p:par>
                                    <p:cTn id="97" presetID="6" presetClass="emph" presetSubtype="0" fill="hold" nodeType="withEffect">
                                      <p:stCondLst>
                                        <p:cond delay="400"/>
                                      </p:stCondLst>
                                      <p:childTnLst>
                                        <p:animScale>
                                          <p:cBhvr>
                                            <p:cTn id="98" dur="1000" fill="hold"/>
                                            <p:tgtEl>
                                              <p:spTgt spid="18"/>
                                            </p:tgtEl>
                                          </p:cBhvr>
                                          <p:by x="110000" y="110000"/>
                                        </p:animScale>
                                      </p:childTnLst>
                                    </p:cTn>
                                  </p:par>
                                  <p:par>
                                    <p:cTn id="99" presetID="6" presetClass="emph" presetSubtype="0" accel="50000" decel="50000" fill="hold" nodeType="withEffect">
                                      <p:stCondLst>
                                        <p:cond delay="400"/>
                                      </p:stCondLst>
                                      <p:childTnLst>
                                        <p:animScale>
                                          <p:cBhvr>
                                            <p:cTn id="100" dur="250" fill="hold"/>
                                            <p:tgtEl>
                                              <p:spTgt spid="18"/>
                                            </p:tgtEl>
                                          </p:cBhvr>
                                          <p:by x="91000" y="91000"/>
                                        </p:animScale>
                                      </p:childTnLst>
                                    </p:cTn>
                                  </p:par>
                                  <p:par>
                                    <p:cTn id="101" presetID="23" presetClass="entr" presetSubtype="16" fill="hold" nodeType="withEffect">
                                      <p:stCondLst>
                                        <p:cond delay="500"/>
                                      </p:stCondLst>
                                      <p:childTnLst>
                                        <p:set>
                                          <p:cBhvr>
                                            <p:cTn id="102" dur="1" fill="hold">
                                              <p:stCondLst>
                                                <p:cond delay="0"/>
                                              </p:stCondLst>
                                            </p:cTn>
                                            <p:tgtEl>
                                              <p:spTgt spid="19"/>
                                            </p:tgtEl>
                                            <p:attrNameLst>
                                              <p:attrName>style.visibility</p:attrName>
                                            </p:attrNameLst>
                                          </p:cBhvr>
                                          <p:to>
                                            <p:strVal val="visible"/>
                                          </p:to>
                                        </p:set>
                                        <p:anim calcmode="lin" valueType="num">
                                          <p:cBhvr>
                                            <p:cTn id="103" dur="200" fill="hold"/>
                                            <p:tgtEl>
                                              <p:spTgt spid="19"/>
                                            </p:tgtEl>
                                            <p:attrNameLst>
                                              <p:attrName>ppt_w</p:attrName>
                                            </p:attrNameLst>
                                          </p:cBhvr>
                                          <p:tavLst>
                                            <p:tav tm="0">
                                              <p:val>
                                                <p:fltVal val="0"/>
                                              </p:val>
                                            </p:tav>
                                            <p:tav tm="100000">
                                              <p:val>
                                                <p:strVal val="#ppt_w"/>
                                              </p:val>
                                            </p:tav>
                                          </p:tavLst>
                                        </p:anim>
                                        <p:anim calcmode="lin" valueType="num">
                                          <p:cBhvr>
                                            <p:cTn id="104" dur="200" fill="hold"/>
                                            <p:tgtEl>
                                              <p:spTgt spid="19"/>
                                            </p:tgtEl>
                                            <p:attrNameLst>
                                              <p:attrName>ppt_h</p:attrName>
                                            </p:attrNameLst>
                                          </p:cBhvr>
                                          <p:tavLst>
                                            <p:tav tm="0">
                                              <p:val>
                                                <p:fltVal val="0"/>
                                              </p:val>
                                            </p:tav>
                                            <p:tav tm="100000">
                                              <p:val>
                                                <p:strVal val="#ppt_h"/>
                                              </p:val>
                                            </p:tav>
                                          </p:tavLst>
                                        </p:anim>
                                      </p:childTnLst>
                                    </p:cTn>
                                  </p:par>
                                  <p:par>
                                    <p:cTn id="105" presetID="6" presetClass="emph" presetSubtype="0" fill="hold" nodeType="withEffect">
                                      <p:stCondLst>
                                        <p:cond delay="500"/>
                                      </p:stCondLst>
                                      <p:childTnLst>
                                        <p:animScale>
                                          <p:cBhvr>
                                            <p:cTn id="106" dur="1000" fill="hold"/>
                                            <p:tgtEl>
                                              <p:spTgt spid="19"/>
                                            </p:tgtEl>
                                          </p:cBhvr>
                                          <p:by x="110000" y="110000"/>
                                        </p:animScale>
                                      </p:childTnLst>
                                    </p:cTn>
                                  </p:par>
                                  <p:par>
                                    <p:cTn id="107" presetID="6" presetClass="emph" presetSubtype="0" accel="50000" decel="50000" fill="hold" nodeType="withEffect">
                                      <p:stCondLst>
                                        <p:cond delay="500"/>
                                      </p:stCondLst>
                                      <p:childTnLst>
                                        <p:animScale>
                                          <p:cBhvr>
                                            <p:cTn id="108" dur="250" fill="hold"/>
                                            <p:tgtEl>
                                              <p:spTgt spid="19"/>
                                            </p:tgtEl>
                                          </p:cBhvr>
                                          <p:by x="91000" y="91000"/>
                                        </p:animScale>
                                      </p:childTnLst>
                                    </p:cTn>
                                  </p:par>
                                  <p:par>
                                    <p:cTn id="109" presetID="23" presetClass="entr" presetSubtype="16" fill="hold" nodeType="withEffect">
                                      <p:stCondLst>
                                        <p:cond delay="600"/>
                                      </p:stCondLst>
                                      <p:childTnLst>
                                        <p:set>
                                          <p:cBhvr>
                                            <p:cTn id="110" dur="1" fill="hold">
                                              <p:stCondLst>
                                                <p:cond delay="0"/>
                                              </p:stCondLst>
                                            </p:cTn>
                                            <p:tgtEl>
                                              <p:spTgt spid="20"/>
                                            </p:tgtEl>
                                            <p:attrNameLst>
                                              <p:attrName>style.visibility</p:attrName>
                                            </p:attrNameLst>
                                          </p:cBhvr>
                                          <p:to>
                                            <p:strVal val="visible"/>
                                          </p:to>
                                        </p:set>
                                        <p:anim calcmode="lin" valueType="num">
                                          <p:cBhvr>
                                            <p:cTn id="111" dur="200" fill="hold"/>
                                            <p:tgtEl>
                                              <p:spTgt spid="20"/>
                                            </p:tgtEl>
                                            <p:attrNameLst>
                                              <p:attrName>ppt_w</p:attrName>
                                            </p:attrNameLst>
                                          </p:cBhvr>
                                          <p:tavLst>
                                            <p:tav tm="0">
                                              <p:val>
                                                <p:fltVal val="0"/>
                                              </p:val>
                                            </p:tav>
                                            <p:tav tm="100000">
                                              <p:val>
                                                <p:strVal val="#ppt_w"/>
                                              </p:val>
                                            </p:tav>
                                          </p:tavLst>
                                        </p:anim>
                                        <p:anim calcmode="lin" valueType="num">
                                          <p:cBhvr>
                                            <p:cTn id="112" dur="200" fill="hold"/>
                                            <p:tgtEl>
                                              <p:spTgt spid="20"/>
                                            </p:tgtEl>
                                            <p:attrNameLst>
                                              <p:attrName>ppt_h</p:attrName>
                                            </p:attrNameLst>
                                          </p:cBhvr>
                                          <p:tavLst>
                                            <p:tav tm="0">
                                              <p:val>
                                                <p:fltVal val="0"/>
                                              </p:val>
                                            </p:tav>
                                            <p:tav tm="100000">
                                              <p:val>
                                                <p:strVal val="#ppt_h"/>
                                              </p:val>
                                            </p:tav>
                                          </p:tavLst>
                                        </p:anim>
                                      </p:childTnLst>
                                    </p:cTn>
                                  </p:par>
                                  <p:par>
                                    <p:cTn id="113" presetID="6" presetClass="emph" presetSubtype="0" fill="hold" nodeType="withEffect">
                                      <p:stCondLst>
                                        <p:cond delay="600"/>
                                      </p:stCondLst>
                                      <p:childTnLst>
                                        <p:animScale>
                                          <p:cBhvr>
                                            <p:cTn id="114" dur="1000" fill="hold"/>
                                            <p:tgtEl>
                                              <p:spTgt spid="20"/>
                                            </p:tgtEl>
                                          </p:cBhvr>
                                          <p:by x="110000" y="110000"/>
                                        </p:animScale>
                                      </p:childTnLst>
                                    </p:cTn>
                                  </p:par>
                                  <p:par>
                                    <p:cTn id="115" presetID="6" presetClass="emph" presetSubtype="0" accel="50000" decel="50000" fill="hold" nodeType="withEffect">
                                      <p:stCondLst>
                                        <p:cond delay="600"/>
                                      </p:stCondLst>
                                      <p:childTnLst>
                                        <p:animScale>
                                          <p:cBhvr>
                                            <p:cTn id="116" dur="250" fill="hold"/>
                                            <p:tgtEl>
                                              <p:spTgt spid="20"/>
                                            </p:tgtEl>
                                          </p:cBhvr>
                                          <p:by x="91000" y="91000"/>
                                        </p:animScale>
                                      </p:childTnLst>
                                    </p:cTn>
                                  </p:par>
                                  <p:par>
                                    <p:cTn id="117" presetID="23" presetClass="entr" presetSubtype="16" fill="hold" nodeType="withEffect">
                                      <p:stCondLst>
                                        <p:cond delay="700"/>
                                      </p:stCondLst>
                                      <p:childTnLst>
                                        <p:set>
                                          <p:cBhvr>
                                            <p:cTn id="118" dur="1" fill="hold">
                                              <p:stCondLst>
                                                <p:cond delay="0"/>
                                              </p:stCondLst>
                                            </p:cTn>
                                            <p:tgtEl>
                                              <p:spTgt spid="21"/>
                                            </p:tgtEl>
                                            <p:attrNameLst>
                                              <p:attrName>style.visibility</p:attrName>
                                            </p:attrNameLst>
                                          </p:cBhvr>
                                          <p:to>
                                            <p:strVal val="visible"/>
                                          </p:to>
                                        </p:set>
                                        <p:anim calcmode="lin" valueType="num">
                                          <p:cBhvr>
                                            <p:cTn id="119" dur="200" fill="hold"/>
                                            <p:tgtEl>
                                              <p:spTgt spid="21"/>
                                            </p:tgtEl>
                                            <p:attrNameLst>
                                              <p:attrName>ppt_w</p:attrName>
                                            </p:attrNameLst>
                                          </p:cBhvr>
                                          <p:tavLst>
                                            <p:tav tm="0">
                                              <p:val>
                                                <p:fltVal val="0"/>
                                              </p:val>
                                            </p:tav>
                                            <p:tav tm="100000">
                                              <p:val>
                                                <p:strVal val="#ppt_w"/>
                                              </p:val>
                                            </p:tav>
                                          </p:tavLst>
                                        </p:anim>
                                        <p:anim calcmode="lin" valueType="num">
                                          <p:cBhvr>
                                            <p:cTn id="120" dur="200" fill="hold"/>
                                            <p:tgtEl>
                                              <p:spTgt spid="21"/>
                                            </p:tgtEl>
                                            <p:attrNameLst>
                                              <p:attrName>ppt_h</p:attrName>
                                            </p:attrNameLst>
                                          </p:cBhvr>
                                          <p:tavLst>
                                            <p:tav tm="0">
                                              <p:val>
                                                <p:fltVal val="0"/>
                                              </p:val>
                                            </p:tav>
                                            <p:tav tm="100000">
                                              <p:val>
                                                <p:strVal val="#ppt_h"/>
                                              </p:val>
                                            </p:tav>
                                          </p:tavLst>
                                        </p:anim>
                                      </p:childTnLst>
                                    </p:cTn>
                                  </p:par>
                                  <p:par>
                                    <p:cTn id="121" presetID="6" presetClass="emph" presetSubtype="0" fill="hold" nodeType="withEffect">
                                      <p:stCondLst>
                                        <p:cond delay="700"/>
                                      </p:stCondLst>
                                      <p:childTnLst>
                                        <p:animScale>
                                          <p:cBhvr>
                                            <p:cTn id="122" dur="1000" fill="hold"/>
                                            <p:tgtEl>
                                              <p:spTgt spid="21"/>
                                            </p:tgtEl>
                                          </p:cBhvr>
                                          <p:by x="110000" y="110000"/>
                                        </p:animScale>
                                      </p:childTnLst>
                                    </p:cTn>
                                  </p:par>
                                  <p:par>
                                    <p:cTn id="123" presetID="6" presetClass="emph" presetSubtype="0" accel="50000" decel="50000" fill="hold" nodeType="withEffect">
                                      <p:stCondLst>
                                        <p:cond delay="700"/>
                                      </p:stCondLst>
                                      <p:childTnLst>
                                        <p:animScale>
                                          <p:cBhvr>
                                            <p:cTn id="124" dur="250" fill="hold"/>
                                            <p:tgtEl>
                                              <p:spTgt spid="21"/>
                                            </p:tgtEl>
                                          </p:cBhvr>
                                          <p:by x="91000" y="91000"/>
                                        </p:animScale>
                                      </p:childTnLst>
                                    </p:cTn>
                                  </p:par>
                                  <p:par>
                                    <p:cTn id="125" presetID="23" presetClass="entr" presetSubtype="16" fill="hold" nodeType="withEffect">
                                      <p:stCondLst>
                                        <p:cond delay="800"/>
                                      </p:stCondLst>
                                      <p:childTnLst>
                                        <p:set>
                                          <p:cBhvr>
                                            <p:cTn id="126" dur="1" fill="hold">
                                              <p:stCondLst>
                                                <p:cond delay="0"/>
                                              </p:stCondLst>
                                            </p:cTn>
                                            <p:tgtEl>
                                              <p:spTgt spid="22"/>
                                            </p:tgtEl>
                                            <p:attrNameLst>
                                              <p:attrName>style.visibility</p:attrName>
                                            </p:attrNameLst>
                                          </p:cBhvr>
                                          <p:to>
                                            <p:strVal val="visible"/>
                                          </p:to>
                                        </p:set>
                                        <p:anim calcmode="lin" valueType="num">
                                          <p:cBhvr>
                                            <p:cTn id="127" dur="200" fill="hold"/>
                                            <p:tgtEl>
                                              <p:spTgt spid="22"/>
                                            </p:tgtEl>
                                            <p:attrNameLst>
                                              <p:attrName>ppt_w</p:attrName>
                                            </p:attrNameLst>
                                          </p:cBhvr>
                                          <p:tavLst>
                                            <p:tav tm="0">
                                              <p:val>
                                                <p:fltVal val="0"/>
                                              </p:val>
                                            </p:tav>
                                            <p:tav tm="100000">
                                              <p:val>
                                                <p:strVal val="#ppt_w"/>
                                              </p:val>
                                            </p:tav>
                                          </p:tavLst>
                                        </p:anim>
                                        <p:anim calcmode="lin" valueType="num">
                                          <p:cBhvr>
                                            <p:cTn id="128" dur="200" fill="hold"/>
                                            <p:tgtEl>
                                              <p:spTgt spid="22"/>
                                            </p:tgtEl>
                                            <p:attrNameLst>
                                              <p:attrName>ppt_h</p:attrName>
                                            </p:attrNameLst>
                                          </p:cBhvr>
                                          <p:tavLst>
                                            <p:tav tm="0">
                                              <p:val>
                                                <p:fltVal val="0"/>
                                              </p:val>
                                            </p:tav>
                                            <p:tav tm="100000">
                                              <p:val>
                                                <p:strVal val="#ppt_h"/>
                                              </p:val>
                                            </p:tav>
                                          </p:tavLst>
                                        </p:anim>
                                      </p:childTnLst>
                                    </p:cTn>
                                  </p:par>
                                  <p:par>
                                    <p:cTn id="129" presetID="6" presetClass="emph" presetSubtype="0" fill="hold" nodeType="withEffect">
                                      <p:stCondLst>
                                        <p:cond delay="800"/>
                                      </p:stCondLst>
                                      <p:childTnLst>
                                        <p:animScale>
                                          <p:cBhvr>
                                            <p:cTn id="130" dur="1000" fill="hold"/>
                                            <p:tgtEl>
                                              <p:spTgt spid="22"/>
                                            </p:tgtEl>
                                          </p:cBhvr>
                                          <p:by x="110000" y="110000"/>
                                        </p:animScale>
                                      </p:childTnLst>
                                    </p:cTn>
                                  </p:par>
                                  <p:par>
                                    <p:cTn id="131" presetID="6" presetClass="emph" presetSubtype="0" accel="50000" decel="50000" fill="hold" nodeType="withEffect">
                                      <p:stCondLst>
                                        <p:cond delay="800"/>
                                      </p:stCondLst>
                                      <p:childTnLst>
                                        <p:animScale>
                                          <p:cBhvr>
                                            <p:cTn id="132" dur="250" fill="hold"/>
                                            <p:tgtEl>
                                              <p:spTgt spid="22"/>
                                            </p:tgtEl>
                                          </p:cBhvr>
                                          <p:by x="91000" y="91000"/>
                                        </p:animScale>
                                      </p:childTnLst>
                                    </p:cTn>
                                  </p:par>
                                  <p:par>
                                    <p:cTn id="133" presetID="10" presetClass="entr" presetSubtype="0" fill="hold" grpId="0" nodeType="withEffect">
                                      <p:stCondLst>
                                        <p:cond delay="0"/>
                                      </p:stCondLst>
                                      <p:childTnLst>
                                        <p:set>
                                          <p:cBhvr>
                                            <p:cTn id="134" dur="1" fill="hold">
                                              <p:stCondLst>
                                                <p:cond delay="0"/>
                                              </p:stCondLst>
                                            </p:cTn>
                                            <p:tgtEl>
                                              <p:spTgt spid="3"/>
                                            </p:tgtEl>
                                            <p:attrNameLst>
                                              <p:attrName>style.visibility</p:attrName>
                                            </p:attrNameLst>
                                          </p:cBhvr>
                                          <p:to>
                                            <p:strVal val="visible"/>
                                          </p:to>
                                        </p:set>
                                        <p:animEffect transition="in" filter="fade">
                                          <p:cBhvr>
                                            <p:cTn id="135" dur="500"/>
                                            <p:tgtEl>
                                              <p:spTgt spid="3"/>
                                            </p:tgtEl>
                                          </p:cBhvr>
                                        </p:animEffect>
                                      </p:childTnLst>
                                    </p:cTn>
                                  </p:par>
                                  <p:par>
                                    <p:cTn id="136" presetID="42" presetClass="path" presetSubtype="0" decel="100000" fill="hold" grpId="1" nodeType="withEffect">
                                      <p:stCondLst>
                                        <p:cond delay="0"/>
                                      </p:stCondLst>
                                      <p:childTnLst>
                                        <p:animMotion origin="layout" path="M 1.52294E-6 -0.05024 L 1.52294E-6 4.81481E-6 " pathEditMode="relative" rAng="0" ptsTypes="AA">
                                          <p:cBhvr>
                                            <p:cTn id="137" dur="500" fill="hold"/>
                                            <p:tgtEl>
                                              <p:spTgt spid="3"/>
                                            </p:tgtEl>
                                            <p:attrNameLst>
                                              <p:attrName>ppt_x</p:attrName>
                                              <p:attrName>ppt_y</p:attrName>
                                            </p:attrNameLst>
                                          </p:cBhvr>
                                          <p:rCtr x="0" y="2512"/>
                                        </p:animMotion>
                                      </p:childTnLst>
                                    </p:cTn>
                                  </p:par>
                                  <p:par>
                                    <p:cTn id="138" presetID="10" presetClass="entr" presetSubtype="0" fill="hold" grpId="0" nodeType="withEffect">
                                      <p:stCondLst>
                                        <p:cond delay="100"/>
                                      </p:stCondLst>
                                      <p:childTnLst>
                                        <p:set>
                                          <p:cBhvr>
                                            <p:cTn id="139" dur="1" fill="hold">
                                              <p:stCondLst>
                                                <p:cond delay="0"/>
                                              </p:stCondLst>
                                            </p:cTn>
                                            <p:tgtEl>
                                              <p:spTgt spid="4"/>
                                            </p:tgtEl>
                                            <p:attrNameLst>
                                              <p:attrName>style.visibility</p:attrName>
                                            </p:attrNameLst>
                                          </p:cBhvr>
                                          <p:to>
                                            <p:strVal val="visible"/>
                                          </p:to>
                                        </p:set>
                                        <p:animEffect transition="in" filter="fade">
                                          <p:cBhvr>
                                            <p:cTn id="140" dur="500"/>
                                            <p:tgtEl>
                                              <p:spTgt spid="4"/>
                                            </p:tgtEl>
                                          </p:cBhvr>
                                        </p:animEffect>
                                      </p:childTnLst>
                                    </p:cTn>
                                  </p:par>
                                  <p:par>
                                    <p:cTn id="141" presetID="42" presetClass="path" presetSubtype="0" decel="100000" fill="hold" grpId="1" nodeType="withEffect">
                                      <p:stCondLst>
                                        <p:cond delay="100"/>
                                      </p:stCondLst>
                                      <p:childTnLst>
                                        <p:animMotion origin="layout" path="M 1.52294E-6 -0.05024 L 1.52294E-6 4.81481E-6 " pathEditMode="relative" rAng="0" ptsTypes="AA">
                                          <p:cBhvr>
                                            <p:cTn id="142" dur="500" fill="hold"/>
                                            <p:tgtEl>
                                              <p:spTgt spid="4"/>
                                            </p:tgtEl>
                                            <p:attrNameLst>
                                              <p:attrName>ppt_x</p:attrName>
                                              <p:attrName>ppt_y</p:attrName>
                                            </p:attrNameLst>
                                          </p:cBhvr>
                                          <p:rCtr x="0" y="2512"/>
                                        </p:animMotion>
                                      </p:childTnLst>
                                    </p:cTn>
                                  </p:par>
                                  <p:par>
                                    <p:cTn id="143" presetID="10" presetClass="entr" presetSubtype="0" fill="hold" grpId="0" nodeType="withEffect">
                                      <p:stCondLst>
                                        <p:cond delay="200"/>
                                      </p:stCondLst>
                                      <p:childTnLst>
                                        <p:set>
                                          <p:cBhvr>
                                            <p:cTn id="144" dur="1" fill="hold">
                                              <p:stCondLst>
                                                <p:cond delay="0"/>
                                              </p:stCondLst>
                                            </p:cTn>
                                            <p:tgtEl>
                                              <p:spTgt spid="5"/>
                                            </p:tgtEl>
                                            <p:attrNameLst>
                                              <p:attrName>style.visibility</p:attrName>
                                            </p:attrNameLst>
                                          </p:cBhvr>
                                          <p:to>
                                            <p:strVal val="visible"/>
                                          </p:to>
                                        </p:set>
                                        <p:animEffect transition="in" filter="fade">
                                          <p:cBhvr>
                                            <p:cTn id="145" dur="500"/>
                                            <p:tgtEl>
                                              <p:spTgt spid="5"/>
                                            </p:tgtEl>
                                          </p:cBhvr>
                                        </p:animEffect>
                                      </p:childTnLst>
                                    </p:cTn>
                                  </p:par>
                                  <p:par>
                                    <p:cTn id="146" presetID="42" presetClass="path" presetSubtype="0" decel="100000" fill="hold" grpId="1" nodeType="withEffect">
                                      <p:stCondLst>
                                        <p:cond delay="200"/>
                                      </p:stCondLst>
                                      <p:childTnLst>
                                        <p:animMotion origin="layout" path="M 1.52294E-6 -0.05024 L 1.52294E-6 4.81481E-6 " pathEditMode="relative" rAng="0" ptsTypes="AA">
                                          <p:cBhvr>
                                            <p:cTn id="147" dur="500" fill="hold"/>
                                            <p:tgtEl>
                                              <p:spTgt spid="5"/>
                                            </p:tgtEl>
                                            <p:attrNameLst>
                                              <p:attrName>ppt_x</p:attrName>
                                              <p:attrName>ppt_y</p:attrName>
                                            </p:attrNameLst>
                                          </p:cBhvr>
                                          <p:rCtr x="0" y="2512"/>
                                        </p:animMotion>
                                      </p:childTnLst>
                                    </p:cTn>
                                  </p:par>
                                  <p:par>
                                    <p:cTn id="148" presetID="10" presetClass="entr" presetSubtype="0" fill="hold" grpId="0" nodeType="withEffect">
                                      <p:stCondLst>
                                        <p:cond delay="300"/>
                                      </p:stCondLst>
                                      <p:childTnLst>
                                        <p:set>
                                          <p:cBhvr>
                                            <p:cTn id="149" dur="1" fill="hold">
                                              <p:stCondLst>
                                                <p:cond delay="0"/>
                                              </p:stCondLst>
                                            </p:cTn>
                                            <p:tgtEl>
                                              <p:spTgt spid="6"/>
                                            </p:tgtEl>
                                            <p:attrNameLst>
                                              <p:attrName>style.visibility</p:attrName>
                                            </p:attrNameLst>
                                          </p:cBhvr>
                                          <p:to>
                                            <p:strVal val="visible"/>
                                          </p:to>
                                        </p:set>
                                        <p:animEffect transition="in" filter="fade">
                                          <p:cBhvr>
                                            <p:cTn id="150" dur="500"/>
                                            <p:tgtEl>
                                              <p:spTgt spid="6"/>
                                            </p:tgtEl>
                                          </p:cBhvr>
                                        </p:animEffect>
                                      </p:childTnLst>
                                    </p:cTn>
                                  </p:par>
                                  <p:par>
                                    <p:cTn id="151" presetID="42" presetClass="path" presetSubtype="0" decel="100000" fill="hold" grpId="1" nodeType="withEffect">
                                      <p:stCondLst>
                                        <p:cond delay="300"/>
                                      </p:stCondLst>
                                      <p:childTnLst>
                                        <p:animMotion origin="layout" path="M 1.52294E-6 -0.05024 L 1.52294E-6 4.81481E-6 " pathEditMode="relative" rAng="0" ptsTypes="AA">
                                          <p:cBhvr>
                                            <p:cTn id="152" dur="500" fill="hold"/>
                                            <p:tgtEl>
                                              <p:spTgt spid="6"/>
                                            </p:tgtEl>
                                            <p:attrNameLst>
                                              <p:attrName>ppt_x</p:attrName>
                                              <p:attrName>ppt_y</p:attrName>
                                            </p:attrNameLst>
                                          </p:cBhvr>
                                          <p:rCtr x="0" y="2512"/>
                                        </p:animMotion>
                                      </p:childTnLst>
                                    </p:cTn>
                                  </p:par>
                                  <p:par>
                                    <p:cTn id="153" presetID="10" presetClass="entr" presetSubtype="0" fill="hold" grpId="0" nodeType="withEffect">
                                      <p:stCondLst>
                                        <p:cond delay="400"/>
                                      </p:stCondLst>
                                      <p:childTnLst>
                                        <p:set>
                                          <p:cBhvr>
                                            <p:cTn id="154" dur="1" fill="hold">
                                              <p:stCondLst>
                                                <p:cond delay="0"/>
                                              </p:stCondLst>
                                            </p:cTn>
                                            <p:tgtEl>
                                              <p:spTgt spid="8"/>
                                            </p:tgtEl>
                                            <p:attrNameLst>
                                              <p:attrName>style.visibility</p:attrName>
                                            </p:attrNameLst>
                                          </p:cBhvr>
                                          <p:to>
                                            <p:strVal val="visible"/>
                                          </p:to>
                                        </p:set>
                                        <p:animEffect transition="in" filter="fade">
                                          <p:cBhvr>
                                            <p:cTn id="155" dur="500"/>
                                            <p:tgtEl>
                                              <p:spTgt spid="8"/>
                                            </p:tgtEl>
                                          </p:cBhvr>
                                        </p:animEffect>
                                      </p:childTnLst>
                                    </p:cTn>
                                  </p:par>
                                  <p:par>
                                    <p:cTn id="156" presetID="42" presetClass="path" presetSubtype="0" decel="100000" fill="hold" grpId="1" nodeType="withEffect">
                                      <p:stCondLst>
                                        <p:cond delay="400"/>
                                      </p:stCondLst>
                                      <p:childTnLst>
                                        <p:animMotion origin="layout" path="M 1.52294E-6 -0.05024 L 1.52294E-6 4.81481E-6 " pathEditMode="relative" rAng="0" ptsTypes="AA">
                                          <p:cBhvr>
                                            <p:cTn id="157" dur="500" fill="hold"/>
                                            <p:tgtEl>
                                              <p:spTgt spid="8"/>
                                            </p:tgtEl>
                                            <p:attrNameLst>
                                              <p:attrName>ppt_x</p:attrName>
                                              <p:attrName>ppt_y</p:attrName>
                                            </p:attrNameLst>
                                          </p:cBhvr>
                                          <p:rCtr x="0" y="2512"/>
                                        </p:animMotion>
                                      </p:childTnLst>
                                    </p:cTn>
                                  </p:par>
                                  <p:par>
                                    <p:cTn id="158" presetID="10" presetClass="entr" presetSubtype="0" fill="hold" grpId="0" nodeType="withEffect">
                                      <p:stCondLst>
                                        <p:cond delay="500"/>
                                      </p:stCondLst>
                                      <p:childTnLst>
                                        <p:set>
                                          <p:cBhvr>
                                            <p:cTn id="159" dur="1" fill="hold">
                                              <p:stCondLst>
                                                <p:cond delay="0"/>
                                              </p:stCondLst>
                                            </p:cTn>
                                            <p:tgtEl>
                                              <p:spTgt spid="9"/>
                                            </p:tgtEl>
                                            <p:attrNameLst>
                                              <p:attrName>style.visibility</p:attrName>
                                            </p:attrNameLst>
                                          </p:cBhvr>
                                          <p:to>
                                            <p:strVal val="visible"/>
                                          </p:to>
                                        </p:set>
                                        <p:animEffect transition="in" filter="fade">
                                          <p:cBhvr>
                                            <p:cTn id="160" dur="500"/>
                                            <p:tgtEl>
                                              <p:spTgt spid="9"/>
                                            </p:tgtEl>
                                          </p:cBhvr>
                                        </p:animEffect>
                                      </p:childTnLst>
                                    </p:cTn>
                                  </p:par>
                                  <p:par>
                                    <p:cTn id="161" presetID="42" presetClass="path" presetSubtype="0" decel="100000" fill="hold" grpId="1" nodeType="withEffect">
                                      <p:stCondLst>
                                        <p:cond delay="500"/>
                                      </p:stCondLst>
                                      <p:childTnLst>
                                        <p:animMotion origin="layout" path="M 1.52294E-6 -0.05024 L 1.52294E-6 4.81481E-6 " pathEditMode="relative" rAng="0" ptsTypes="AA">
                                          <p:cBhvr>
                                            <p:cTn id="162" dur="500" fill="hold"/>
                                            <p:tgtEl>
                                              <p:spTgt spid="9"/>
                                            </p:tgtEl>
                                            <p:attrNameLst>
                                              <p:attrName>ppt_x</p:attrName>
                                              <p:attrName>ppt_y</p:attrName>
                                            </p:attrNameLst>
                                          </p:cBhvr>
                                          <p:rCtr x="0" y="2512"/>
                                        </p:animMotion>
                                      </p:childTnLst>
                                    </p:cTn>
                                  </p:par>
                                  <p:par>
                                    <p:cTn id="163" presetID="10" presetClass="entr" presetSubtype="0" fill="hold" grpId="0" nodeType="withEffect">
                                      <p:stCondLst>
                                        <p:cond delay="600"/>
                                      </p:stCondLst>
                                      <p:childTnLst>
                                        <p:set>
                                          <p:cBhvr>
                                            <p:cTn id="164" dur="1" fill="hold">
                                              <p:stCondLst>
                                                <p:cond delay="0"/>
                                              </p:stCondLst>
                                            </p:cTn>
                                            <p:tgtEl>
                                              <p:spTgt spid="10"/>
                                            </p:tgtEl>
                                            <p:attrNameLst>
                                              <p:attrName>style.visibility</p:attrName>
                                            </p:attrNameLst>
                                          </p:cBhvr>
                                          <p:to>
                                            <p:strVal val="visible"/>
                                          </p:to>
                                        </p:set>
                                        <p:animEffect transition="in" filter="fade">
                                          <p:cBhvr>
                                            <p:cTn id="165" dur="500"/>
                                            <p:tgtEl>
                                              <p:spTgt spid="10"/>
                                            </p:tgtEl>
                                          </p:cBhvr>
                                        </p:animEffect>
                                      </p:childTnLst>
                                    </p:cTn>
                                  </p:par>
                                  <p:par>
                                    <p:cTn id="166" presetID="42" presetClass="path" presetSubtype="0" decel="100000" fill="hold" grpId="1" nodeType="withEffect">
                                      <p:stCondLst>
                                        <p:cond delay="600"/>
                                      </p:stCondLst>
                                      <p:childTnLst>
                                        <p:animMotion origin="layout" path="M 1.52294E-6 -0.05024 L 1.52294E-6 4.81481E-6 " pathEditMode="relative" rAng="0" ptsTypes="AA">
                                          <p:cBhvr>
                                            <p:cTn id="167" dur="500" fill="hold"/>
                                            <p:tgtEl>
                                              <p:spTgt spid="10"/>
                                            </p:tgtEl>
                                            <p:attrNameLst>
                                              <p:attrName>ppt_x</p:attrName>
                                              <p:attrName>ppt_y</p:attrName>
                                            </p:attrNameLst>
                                          </p:cBhvr>
                                          <p:rCtr x="0" y="2512"/>
                                        </p:animMotion>
                                      </p:childTnLst>
                                    </p:cTn>
                                  </p:par>
                                  <p:par>
                                    <p:cTn id="168" presetID="10" presetClass="entr" presetSubtype="0" fill="hold" grpId="0" nodeType="withEffect">
                                      <p:stCondLst>
                                        <p:cond delay="700"/>
                                      </p:stCondLst>
                                      <p:childTnLst>
                                        <p:set>
                                          <p:cBhvr>
                                            <p:cTn id="169" dur="1" fill="hold">
                                              <p:stCondLst>
                                                <p:cond delay="0"/>
                                              </p:stCondLst>
                                            </p:cTn>
                                            <p:tgtEl>
                                              <p:spTgt spid="7"/>
                                            </p:tgtEl>
                                            <p:attrNameLst>
                                              <p:attrName>style.visibility</p:attrName>
                                            </p:attrNameLst>
                                          </p:cBhvr>
                                          <p:to>
                                            <p:strVal val="visible"/>
                                          </p:to>
                                        </p:set>
                                        <p:animEffect transition="in" filter="fade">
                                          <p:cBhvr>
                                            <p:cTn id="170" dur="500"/>
                                            <p:tgtEl>
                                              <p:spTgt spid="7"/>
                                            </p:tgtEl>
                                          </p:cBhvr>
                                        </p:animEffect>
                                      </p:childTnLst>
                                    </p:cTn>
                                  </p:par>
                                  <p:par>
                                    <p:cTn id="171" presetID="42" presetClass="path" presetSubtype="0" decel="100000" fill="hold" grpId="1" nodeType="withEffect">
                                      <p:stCondLst>
                                        <p:cond delay="700"/>
                                      </p:stCondLst>
                                      <p:childTnLst>
                                        <p:animMotion origin="layout" path="M 1.52294E-6 -0.05024 L 1.52294E-6 4.81481E-6 " pathEditMode="relative" rAng="0" ptsTypes="AA">
                                          <p:cBhvr>
                                            <p:cTn id="172" dur="500" fill="hold"/>
                                            <p:tgtEl>
                                              <p:spTgt spid="7"/>
                                            </p:tgtEl>
                                            <p:attrNameLst>
                                              <p:attrName>ppt_x</p:attrName>
                                              <p:attrName>ppt_y</p:attrName>
                                            </p:attrNameLst>
                                          </p:cBhvr>
                                          <p:rCtr x="0" y="2512"/>
                                        </p:animMotion>
                                      </p:childTnLst>
                                    </p:cTn>
                                  </p:par>
                                </p:childTnLst>
                              </p:cTn>
                            </p:par>
                          </p:childTnLst>
                        </p:cTn>
                      </p:par>
                      <p:par>
                        <p:cTn id="173" fill="hold">
                          <p:stCondLst>
                            <p:cond delay="indefinite"/>
                          </p:stCondLst>
                          <p:childTnLst>
                            <p:par>
                              <p:cTn id="174" fill="hold">
                                <p:stCondLst>
                                  <p:cond delay="0"/>
                                </p:stCondLst>
                                <p:childTnLst>
                                  <p:par>
                                    <p:cTn id="175" presetID="23" presetClass="entr" presetSubtype="16" fill="hold" nodeType="clickEffect">
                                      <p:stCondLst>
                                        <p:cond delay="0"/>
                                      </p:stCondLst>
                                      <p:childTnLst>
                                        <p:set>
                                          <p:cBhvr>
                                            <p:cTn id="176" dur="1" fill="hold">
                                              <p:stCondLst>
                                                <p:cond delay="0"/>
                                              </p:stCondLst>
                                            </p:cTn>
                                            <p:tgtEl>
                                              <p:spTgt spid="807"/>
                                            </p:tgtEl>
                                            <p:attrNameLst>
                                              <p:attrName>style.visibility</p:attrName>
                                            </p:attrNameLst>
                                          </p:cBhvr>
                                          <p:to>
                                            <p:strVal val="visible"/>
                                          </p:to>
                                        </p:set>
                                        <p:anim calcmode="lin" valueType="num">
                                          <p:cBhvr>
                                            <p:cTn id="177" dur="200" fill="hold"/>
                                            <p:tgtEl>
                                              <p:spTgt spid="807"/>
                                            </p:tgtEl>
                                            <p:attrNameLst>
                                              <p:attrName>ppt_w</p:attrName>
                                            </p:attrNameLst>
                                          </p:cBhvr>
                                          <p:tavLst>
                                            <p:tav tm="0">
                                              <p:val>
                                                <p:fltVal val="0"/>
                                              </p:val>
                                            </p:tav>
                                            <p:tav tm="100000">
                                              <p:val>
                                                <p:strVal val="#ppt_w"/>
                                              </p:val>
                                            </p:tav>
                                          </p:tavLst>
                                        </p:anim>
                                        <p:anim calcmode="lin" valueType="num">
                                          <p:cBhvr>
                                            <p:cTn id="178" dur="200" fill="hold"/>
                                            <p:tgtEl>
                                              <p:spTgt spid="807"/>
                                            </p:tgtEl>
                                            <p:attrNameLst>
                                              <p:attrName>ppt_h</p:attrName>
                                            </p:attrNameLst>
                                          </p:cBhvr>
                                          <p:tavLst>
                                            <p:tav tm="0">
                                              <p:val>
                                                <p:fltVal val="0"/>
                                              </p:val>
                                            </p:tav>
                                            <p:tav tm="100000">
                                              <p:val>
                                                <p:strVal val="#ppt_h"/>
                                              </p:val>
                                            </p:tav>
                                          </p:tavLst>
                                        </p:anim>
                                      </p:childTnLst>
                                    </p:cTn>
                                  </p:par>
                                  <p:par>
                                    <p:cTn id="179" presetID="10" presetClass="entr" presetSubtype="0" fill="hold" nodeType="withEffect">
                                      <p:stCondLst>
                                        <p:cond delay="0"/>
                                      </p:stCondLst>
                                      <p:childTnLst>
                                        <p:set>
                                          <p:cBhvr>
                                            <p:cTn id="180" dur="1" fill="hold">
                                              <p:stCondLst>
                                                <p:cond delay="0"/>
                                              </p:stCondLst>
                                            </p:cTn>
                                            <p:tgtEl>
                                              <p:spTgt spid="1645"/>
                                            </p:tgtEl>
                                            <p:attrNameLst>
                                              <p:attrName>style.visibility</p:attrName>
                                            </p:attrNameLst>
                                          </p:cBhvr>
                                          <p:to>
                                            <p:strVal val="visible"/>
                                          </p:to>
                                        </p:set>
                                        <p:animEffect transition="in" filter="fade">
                                          <p:cBhvr>
                                            <p:cTn id="181" dur="500"/>
                                            <p:tgtEl>
                                              <p:spTgt spid="1645"/>
                                            </p:tgtEl>
                                          </p:cBhvr>
                                        </p:animEffect>
                                      </p:childTnLst>
                                    </p:cTn>
                                  </p:par>
                                  <p:par>
                                    <p:cTn id="182" presetID="6" presetClass="emph" presetSubtype="0" fill="hold" nodeType="withEffect">
                                      <p:stCondLst>
                                        <p:cond delay="0"/>
                                      </p:stCondLst>
                                      <p:childTnLst>
                                        <p:animScale>
                                          <p:cBhvr>
                                            <p:cTn id="183" dur="1000" fill="hold"/>
                                            <p:tgtEl>
                                              <p:spTgt spid="807"/>
                                            </p:tgtEl>
                                          </p:cBhvr>
                                          <p:by x="110000" y="110000"/>
                                        </p:animScale>
                                      </p:childTnLst>
                                    </p:cTn>
                                  </p:par>
                                  <p:par>
                                    <p:cTn id="184" presetID="6" presetClass="emph" presetSubtype="0" accel="50000" decel="50000" fill="hold" nodeType="withEffect">
                                      <p:stCondLst>
                                        <p:cond delay="0"/>
                                      </p:stCondLst>
                                      <p:childTnLst>
                                        <p:animScale>
                                          <p:cBhvr>
                                            <p:cTn id="185" dur="250" fill="hold"/>
                                            <p:tgtEl>
                                              <p:spTgt spid="807"/>
                                            </p:tgtEl>
                                          </p:cBhvr>
                                          <p:by x="91000" y="91000"/>
                                        </p:animScale>
                                      </p:childTnLst>
                                    </p:cTn>
                                  </p:par>
                                  <p:par>
                                    <p:cTn id="186" presetID="23" presetClass="entr" presetSubtype="16" fill="hold" nodeType="withEffect">
                                      <p:stCondLst>
                                        <p:cond delay="100"/>
                                      </p:stCondLst>
                                      <p:childTnLst>
                                        <p:set>
                                          <p:cBhvr>
                                            <p:cTn id="187" dur="1" fill="hold">
                                              <p:stCondLst>
                                                <p:cond delay="0"/>
                                              </p:stCondLst>
                                            </p:cTn>
                                            <p:tgtEl>
                                              <p:spTgt spid="25"/>
                                            </p:tgtEl>
                                            <p:attrNameLst>
                                              <p:attrName>style.visibility</p:attrName>
                                            </p:attrNameLst>
                                          </p:cBhvr>
                                          <p:to>
                                            <p:strVal val="visible"/>
                                          </p:to>
                                        </p:set>
                                        <p:anim calcmode="lin" valueType="num">
                                          <p:cBhvr>
                                            <p:cTn id="188" dur="200" fill="hold"/>
                                            <p:tgtEl>
                                              <p:spTgt spid="25"/>
                                            </p:tgtEl>
                                            <p:attrNameLst>
                                              <p:attrName>ppt_w</p:attrName>
                                            </p:attrNameLst>
                                          </p:cBhvr>
                                          <p:tavLst>
                                            <p:tav tm="0">
                                              <p:val>
                                                <p:fltVal val="0"/>
                                              </p:val>
                                            </p:tav>
                                            <p:tav tm="100000">
                                              <p:val>
                                                <p:strVal val="#ppt_w"/>
                                              </p:val>
                                            </p:tav>
                                          </p:tavLst>
                                        </p:anim>
                                        <p:anim calcmode="lin" valueType="num">
                                          <p:cBhvr>
                                            <p:cTn id="189" dur="200" fill="hold"/>
                                            <p:tgtEl>
                                              <p:spTgt spid="25"/>
                                            </p:tgtEl>
                                            <p:attrNameLst>
                                              <p:attrName>ppt_h</p:attrName>
                                            </p:attrNameLst>
                                          </p:cBhvr>
                                          <p:tavLst>
                                            <p:tav tm="0">
                                              <p:val>
                                                <p:fltVal val="0"/>
                                              </p:val>
                                            </p:tav>
                                            <p:tav tm="100000">
                                              <p:val>
                                                <p:strVal val="#ppt_h"/>
                                              </p:val>
                                            </p:tav>
                                          </p:tavLst>
                                        </p:anim>
                                      </p:childTnLst>
                                    </p:cTn>
                                  </p:par>
                                  <p:par>
                                    <p:cTn id="190" presetID="6" presetClass="emph" presetSubtype="0" fill="hold" nodeType="withEffect">
                                      <p:stCondLst>
                                        <p:cond delay="100"/>
                                      </p:stCondLst>
                                      <p:childTnLst>
                                        <p:animScale>
                                          <p:cBhvr>
                                            <p:cTn id="191" dur="1000" fill="hold"/>
                                            <p:tgtEl>
                                              <p:spTgt spid="25"/>
                                            </p:tgtEl>
                                          </p:cBhvr>
                                          <p:by x="110000" y="110000"/>
                                        </p:animScale>
                                      </p:childTnLst>
                                    </p:cTn>
                                  </p:par>
                                  <p:par>
                                    <p:cTn id="192" presetID="6" presetClass="emph" presetSubtype="0" accel="50000" decel="50000" fill="hold" nodeType="withEffect">
                                      <p:stCondLst>
                                        <p:cond delay="100"/>
                                      </p:stCondLst>
                                      <p:childTnLst>
                                        <p:animScale>
                                          <p:cBhvr>
                                            <p:cTn id="193" dur="250" fill="hold"/>
                                            <p:tgtEl>
                                              <p:spTgt spid="25"/>
                                            </p:tgtEl>
                                          </p:cBhvr>
                                          <p:by x="91000" y="91000"/>
                                        </p:animScale>
                                      </p:childTnLst>
                                    </p:cTn>
                                  </p:par>
                                  <p:par>
                                    <p:cTn id="194" presetID="10" presetClass="entr" presetSubtype="0" fill="hold" nodeType="withEffect">
                                      <p:stCondLst>
                                        <p:cond delay="100"/>
                                      </p:stCondLst>
                                      <p:childTnLst>
                                        <p:set>
                                          <p:cBhvr>
                                            <p:cTn id="195" dur="1" fill="hold">
                                              <p:stCondLst>
                                                <p:cond delay="0"/>
                                              </p:stCondLst>
                                            </p:cTn>
                                            <p:tgtEl>
                                              <p:spTgt spid="1668"/>
                                            </p:tgtEl>
                                            <p:attrNameLst>
                                              <p:attrName>style.visibility</p:attrName>
                                            </p:attrNameLst>
                                          </p:cBhvr>
                                          <p:to>
                                            <p:strVal val="visible"/>
                                          </p:to>
                                        </p:set>
                                        <p:animEffect transition="in" filter="fade">
                                          <p:cBhvr>
                                            <p:cTn id="196" dur="500"/>
                                            <p:tgtEl>
                                              <p:spTgt spid="1668"/>
                                            </p:tgtEl>
                                          </p:cBhvr>
                                        </p:animEffect>
                                      </p:childTnLst>
                                    </p:cTn>
                                  </p:par>
                                  <p:par>
                                    <p:cTn id="197" presetID="23" presetClass="entr" presetSubtype="16" fill="hold" nodeType="withEffect">
                                      <p:stCondLst>
                                        <p:cond delay="200"/>
                                      </p:stCondLst>
                                      <p:childTnLst>
                                        <p:set>
                                          <p:cBhvr>
                                            <p:cTn id="198" dur="1" fill="hold">
                                              <p:stCondLst>
                                                <p:cond delay="0"/>
                                              </p:stCondLst>
                                            </p:cTn>
                                            <p:tgtEl>
                                              <p:spTgt spid="835"/>
                                            </p:tgtEl>
                                            <p:attrNameLst>
                                              <p:attrName>style.visibility</p:attrName>
                                            </p:attrNameLst>
                                          </p:cBhvr>
                                          <p:to>
                                            <p:strVal val="visible"/>
                                          </p:to>
                                        </p:set>
                                        <p:anim calcmode="lin" valueType="num">
                                          <p:cBhvr>
                                            <p:cTn id="199" dur="200" fill="hold"/>
                                            <p:tgtEl>
                                              <p:spTgt spid="835"/>
                                            </p:tgtEl>
                                            <p:attrNameLst>
                                              <p:attrName>ppt_w</p:attrName>
                                            </p:attrNameLst>
                                          </p:cBhvr>
                                          <p:tavLst>
                                            <p:tav tm="0">
                                              <p:val>
                                                <p:fltVal val="0"/>
                                              </p:val>
                                            </p:tav>
                                            <p:tav tm="100000">
                                              <p:val>
                                                <p:strVal val="#ppt_w"/>
                                              </p:val>
                                            </p:tav>
                                          </p:tavLst>
                                        </p:anim>
                                        <p:anim calcmode="lin" valueType="num">
                                          <p:cBhvr>
                                            <p:cTn id="200" dur="200" fill="hold"/>
                                            <p:tgtEl>
                                              <p:spTgt spid="835"/>
                                            </p:tgtEl>
                                            <p:attrNameLst>
                                              <p:attrName>ppt_h</p:attrName>
                                            </p:attrNameLst>
                                          </p:cBhvr>
                                          <p:tavLst>
                                            <p:tav tm="0">
                                              <p:val>
                                                <p:fltVal val="0"/>
                                              </p:val>
                                            </p:tav>
                                            <p:tav tm="100000">
                                              <p:val>
                                                <p:strVal val="#ppt_h"/>
                                              </p:val>
                                            </p:tav>
                                          </p:tavLst>
                                        </p:anim>
                                      </p:childTnLst>
                                    </p:cTn>
                                  </p:par>
                                  <p:par>
                                    <p:cTn id="201" presetID="6" presetClass="emph" presetSubtype="0" fill="hold" nodeType="withEffect">
                                      <p:stCondLst>
                                        <p:cond delay="200"/>
                                      </p:stCondLst>
                                      <p:childTnLst>
                                        <p:animScale>
                                          <p:cBhvr>
                                            <p:cTn id="202" dur="1000" fill="hold"/>
                                            <p:tgtEl>
                                              <p:spTgt spid="835"/>
                                            </p:tgtEl>
                                          </p:cBhvr>
                                          <p:by x="110000" y="110000"/>
                                        </p:animScale>
                                      </p:childTnLst>
                                    </p:cTn>
                                  </p:par>
                                  <p:par>
                                    <p:cTn id="203" presetID="6" presetClass="emph" presetSubtype="0" accel="50000" decel="50000" fill="hold" nodeType="withEffect">
                                      <p:stCondLst>
                                        <p:cond delay="200"/>
                                      </p:stCondLst>
                                      <p:childTnLst>
                                        <p:animScale>
                                          <p:cBhvr>
                                            <p:cTn id="204" dur="250" fill="hold"/>
                                            <p:tgtEl>
                                              <p:spTgt spid="835"/>
                                            </p:tgtEl>
                                          </p:cBhvr>
                                          <p:by x="91000" y="91000"/>
                                        </p:animScale>
                                      </p:childTnLst>
                                    </p:cTn>
                                  </p:par>
                                  <p:par>
                                    <p:cTn id="205" presetID="10" presetClass="entr" presetSubtype="0" fill="hold" nodeType="withEffect">
                                      <p:stCondLst>
                                        <p:cond delay="200"/>
                                      </p:stCondLst>
                                      <p:childTnLst>
                                        <p:set>
                                          <p:cBhvr>
                                            <p:cTn id="206" dur="1" fill="hold">
                                              <p:stCondLst>
                                                <p:cond delay="0"/>
                                              </p:stCondLst>
                                            </p:cTn>
                                            <p:tgtEl>
                                              <p:spTgt spid="1687"/>
                                            </p:tgtEl>
                                            <p:attrNameLst>
                                              <p:attrName>style.visibility</p:attrName>
                                            </p:attrNameLst>
                                          </p:cBhvr>
                                          <p:to>
                                            <p:strVal val="visible"/>
                                          </p:to>
                                        </p:set>
                                        <p:animEffect transition="in" filter="fade">
                                          <p:cBhvr>
                                            <p:cTn id="207" dur="500"/>
                                            <p:tgtEl>
                                              <p:spTgt spid="1687"/>
                                            </p:tgtEl>
                                          </p:cBhvr>
                                        </p:animEffect>
                                      </p:childTnLst>
                                    </p:cTn>
                                  </p:par>
                                  <p:par>
                                    <p:cTn id="208" presetID="23" presetClass="entr" presetSubtype="16" fill="hold" nodeType="withEffect">
                                      <p:stCondLst>
                                        <p:cond delay="300"/>
                                      </p:stCondLst>
                                      <p:childTnLst>
                                        <p:set>
                                          <p:cBhvr>
                                            <p:cTn id="209" dur="1" fill="hold">
                                              <p:stCondLst>
                                                <p:cond delay="0"/>
                                              </p:stCondLst>
                                            </p:cTn>
                                            <p:tgtEl>
                                              <p:spTgt spid="696"/>
                                            </p:tgtEl>
                                            <p:attrNameLst>
                                              <p:attrName>style.visibility</p:attrName>
                                            </p:attrNameLst>
                                          </p:cBhvr>
                                          <p:to>
                                            <p:strVal val="visible"/>
                                          </p:to>
                                        </p:set>
                                        <p:anim calcmode="lin" valueType="num">
                                          <p:cBhvr>
                                            <p:cTn id="210" dur="200" fill="hold"/>
                                            <p:tgtEl>
                                              <p:spTgt spid="696"/>
                                            </p:tgtEl>
                                            <p:attrNameLst>
                                              <p:attrName>ppt_w</p:attrName>
                                            </p:attrNameLst>
                                          </p:cBhvr>
                                          <p:tavLst>
                                            <p:tav tm="0">
                                              <p:val>
                                                <p:fltVal val="0"/>
                                              </p:val>
                                            </p:tav>
                                            <p:tav tm="100000">
                                              <p:val>
                                                <p:strVal val="#ppt_w"/>
                                              </p:val>
                                            </p:tav>
                                          </p:tavLst>
                                        </p:anim>
                                        <p:anim calcmode="lin" valueType="num">
                                          <p:cBhvr>
                                            <p:cTn id="211" dur="200" fill="hold"/>
                                            <p:tgtEl>
                                              <p:spTgt spid="696"/>
                                            </p:tgtEl>
                                            <p:attrNameLst>
                                              <p:attrName>ppt_h</p:attrName>
                                            </p:attrNameLst>
                                          </p:cBhvr>
                                          <p:tavLst>
                                            <p:tav tm="0">
                                              <p:val>
                                                <p:fltVal val="0"/>
                                              </p:val>
                                            </p:tav>
                                            <p:tav tm="100000">
                                              <p:val>
                                                <p:strVal val="#ppt_h"/>
                                              </p:val>
                                            </p:tav>
                                          </p:tavLst>
                                        </p:anim>
                                      </p:childTnLst>
                                    </p:cTn>
                                  </p:par>
                                  <p:par>
                                    <p:cTn id="212" presetID="6" presetClass="emph" presetSubtype="0" fill="hold" nodeType="withEffect">
                                      <p:stCondLst>
                                        <p:cond delay="300"/>
                                      </p:stCondLst>
                                      <p:childTnLst>
                                        <p:animScale>
                                          <p:cBhvr>
                                            <p:cTn id="213" dur="1000" fill="hold"/>
                                            <p:tgtEl>
                                              <p:spTgt spid="696"/>
                                            </p:tgtEl>
                                          </p:cBhvr>
                                          <p:by x="110000" y="110000"/>
                                        </p:animScale>
                                      </p:childTnLst>
                                    </p:cTn>
                                  </p:par>
                                  <p:par>
                                    <p:cTn id="214" presetID="6" presetClass="emph" presetSubtype="0" accel="50000" decel="50000" fill="hold" nodeType="withEffect">
                                      <p:stCondLst>
                                        <p:cond delay="300"/>
                                      </p:stCondLst>
                                      <p:childTnLst>
                                        <p:animScale>
                                          <p:cBhvr>
                                            <p:cTn id="215" dur="250" fill="hold"/>
                                            <p:tgtEl>
                                              <p:spTgt spid="696"/>
                                            </p:tgtEl>
                                          </p:cBhvr>
                                          <p:by x="91000" y="91000"/>
                                        </p:animScale>
                                      </p:childTnLst>
                                    </p:cTn>
                                  </p:par>
                                  <p:par>
                                    <p:cTn id="216" presetID="10" presetClass="entr" presetSubtype="0" fill="hold" nodeType="withEffect">
                                      <p:stCondLst>
                                        <p:cond delay="300"/>
                                      </p:stCondLst>
                                      <p:childTnLst>
                                        <p:set>
                                          <p:cBhvr>
                                            <p:cTn id="217" dur="1" fill="hold">
                                              <p:stCondLst>
                                                <p:cond delay="0"/>
                                              </p:stCondLst>
                                            </p:cTn>
                                            <p:tgtEl>
                                              <p:spTgt spid="1673"/>
                                            </p:tgtEl>
                                            <p:attrNameLst>
                                              <p:attrName>style.visibility</p:attrName>
                                            </p:attrNameLst>
                                          </p:cBhvr>
                                          <p:to>
                                            <p:strVal val="visible"/>
                                          </p:to>
                                        </p:set>
                                        <p:animEffect transition="in" filter="fade">
                                          <p:cBhvr>
                                            <p:cTn id="218" dur="500"/>
                                            <p:tgtEl>
                                              <p:spTgt spid="1673"/>
                                            </p:tgtEl>
                                          </p:cBhvr>
                                        </p:animEffect>
                                      </p:childTnLst>
                                    </p:cTn>
                                  </p:par>
                                  <p:par>
                                    <p:cTn id="219" presetID="23" presetClass="entr" presetSubtype="16" fill="hold" nodeType="withEffect">
                                      <p:stCondLst>
                                        <p:cond delay="400"/>
                                      </p:stCondLst>
                                      <p:childTnLst>
                                        <p:set>
                                          <p:cBhvr>
                                            <p:cTn id="220" dur="1" fill="hold">
                                              <p:stCondLst>
                                                <p:cond delay="0"/>
                                              </p:stCondLst>
                                            </p:cTn>
                                            <p:tgtEl>
                                              <p:spTgt spid="670"/>
                                            </p:tgtEl>
                                            <p:attrNameLst>
                                              <p:attrName>style.visibility</p:attrName>
                                            </p:attrNameLst>
                                          </p:cBhvr>
                                          <p:to>
                                            <p:strVal val="visible"/>
                                          </p:to>
                                        </p:set>
                                        <p:anim calcmode="lin" valueType="num">
                                          <p:cBhvr>
                                            <p:cTn id="221" dur="200" fill="hold"/>
                                            <p:tgtEl>
                                              <p:spTgt spid="670"/>
                                            </p:tgtEl>
                                            <p:attrNameLst>
                                              <p:attrName>ppt_w</p:attrName>
                                            </p:attrNameLst>
                                          </p:cBhvr>
                                          <p:tavLst>
                                            <p:tav tm="0">
                                              <p:val>
                                                <p:fltVal val="0"/>
                                              </p:val>
                                            </p:tav>
                                            <p:tav tm="100000">
                                              <p:val>
                                                <p:strVal val="#ppt_w"/>
                                              </p:val>
                                            </p:tav>
                                          </p:tavLst>
                                        </p:anim>
                                        <p:anim calcmode="lin" valueType="num">
                                          <p:cBhvr>
                                            <p:cTn id="222" dur="200" fill="hold"/>
                                            <p:tgtEl>
                                              <p:spTgt spid="670"/>
                                            </p:tgtEl>
                                            <p:attrNameLst>
                                              <p:attrName>ppt_h</p:attrName>
                                            </p:attrNameLst>
                                          </p:cBhvr>
                                          <p:tavLst>
                                            <p:tav tm="0">
                                              <p:val>
                                                <p:fltVal val="0"/>
                                              </p:val>
                                            </p:tav>
                                            <p:tav tm="100000">
                                              <p:val>
                                                <p:strVal val="#ppt_h"/>
                                              </p:val>
                                            </p:tav>
                                          </p:tavLst>
                                        </p:anim>
                                      </p:childTnLst>
                                    </p:cTn>
                                  </p:par>
                                  <p:par>
                                    <p:cTn id="223" presetID="6" presetClass="emph" presetSubtype="0" fill="hold" nodeType="withEffect">
                                      <p:stCondLst>
                                        <p:cond delay="400"/>
                                      </p:stCondLst>
                                      <p:childTnLst>
                                        <p:animScale>
                                          <p:cBhvr>
                                            <p:cTn id="224" dur="1000" fill="hold"/>
                                            <p:tgtEl>
                                              <p:spTgt spid="670"/>
                                            </p:tgtEl>
                                          </p:cBhvr>
                                          <p:by x="110000" y="110000"/>
                                        </p:animScale>
                                      </p:childTnLst>
                                    </p:cTn>
                                  </p:par>
                                  <p:par>
                                    <p:cTn id="225" presetID="6" presetClass="emph" presetSubtype="0" accel="50000" decel="50000" fill="hold" nodeType="withEffect">
                                      <p:stCondLst>
                                        <p:cond delay="400"/>
                                      </p:stCondLst>
                                      <p:childTnLst>
                                        <p:animScale>
                                          <p:cBhvr>
                                            <p:cTn id="226" dur="250" fill="hold"/>
                                            <p:tgtEl>
                                              <p:spTgt spid="670"/>
                                            </p:tgtEl>
                                          </p:cBhvr>
                                          <p:by x="91000" y="91000"/>
                                        </p:animScale>
                                      </p:childTnLst>
                                    </p:cTn>
                                  </p:par>
                                  <p:par>
                                    <p:cTn id="227" presetID="10" presetClass="entr" presetSubtype="0" fill="hold" nodeType="withEffect">
                                      <p:stCondLst>
                                        <p:cond delay="400"/>
                                      </p:stCondLst>
                                      <p:childTnLst>
                                        <p:set>
                                          <p:cBhvr>
                                            <p:cTn id="228" dur="1" fill="hold">
                                              <p:stCondLst>
                                                <p:cond delay="0"/>
                                              </p:stCondLst>
                                            </p:cTn>
                                            <p:tgtEl>
                                              <p:spTgt spid="1676"/>
                                            </p:tgtEl>
                                            <p:attrNameLst>
                                              <p:attrName>style.visibility</p:attrName>
                                            </p:attrNameLst>
                                          </p:cBhvr>
                                          <p:to>
                                            <p:strVal val="visible"/>
                                          </p:to>
                                        </p:set>
                                        <p:animEffect transition="in" filter="fade">
                                          <p:cBhvr>
                                            <p:cTn id="229" dur="500"/>
                                            <p:tgtEl>
                                              <p:spTgt spid="1676"/>
                                            </p:tgtEl>
                                          </p:cBhvr>
                                        </p:animEffect>
                                      </p:childTnLst>
                                    </p:cTn>
                                  </p:par>
                                  <p:par>
                                    <p:cTn id="230" presetID="23" presetClass="entr" presetSubtype="16" fill="hold" nodeType="withEffect">
                                      <p:stCondLst>
                                        <p:cond delay="500"/>
                                      </p:stCondLst>
                                      <p:childTnLst>
                                        <p:set>
                                          <p:cBhvr>
                                            <p:cTn id="231" dur="1" fill="hold">
                                              <p:stCondLst>
                                                <p:cond delay="0"/>
                                              </p:stCondLst>
                                            </p:cTn>
                                            <p:tgtEl>
                                              <p:spTgt spid="587"/>
                                            </p:tgtEl>
                                            <p:attrNameLst>
                                              <p:attrName>style.visibility</p:attrName>
                                            </p:attrNameLst>
                                          </p:cBhvr>
                                          <p:to>
                                            <p:strVal val="visible"/>
                                          </p:to>
                                        </p:set>
                                        <p:anim calcmode="lin" valueType="num">
                                          <p:cBhvr>
                                            <p:cTn id="232" dur="200" fill="hold"/>
                                            <p:tgtEl>
                                              <p:spTgt spid="587"/>
                                            </p:tgtEl>
                                            <p:attrNameLst>
                                              <p:attrName>ppt_w</p:attrName>
                                            </p:attrNameLst>
                                          </p:cBhvr>
                                          <p:tavLst>
                                            <p:tav tm="0">
                                              <p:val>
                                                <p:fltVal val="0"/>
                                              </p:val>
                                            </p:tav>
                                            <p:tav tm="100000">
                                              <p:val>
                                                <p:strVal val="#ppt_w"/>
                                              </p:val>
                                            </p:tav>
                                          </p:tavLst>
                                        </p:anim>
                                        <p:anim calcmode="lin" valueType="num">
                                          <p:cBhvr>
                                            <p:cTn id="233" dur="200" fill="hold"/>
                                            <p:tgtEl>
                                              <p:spTgt spid="587"/>
                                            </p:tgtEl>
                                            <p:attrNameLst>
                                              <p:attrName>ppt_h</p:attrName>
                                            </p:attrNameLst>
                                          </p:cBhvr>
                                          <p:tavLst>
                                            <p:tav tm="0">
                                              <p:val>
                                                <p:fltVal val="0"/>
                                              </p:val>
                                            </p:tav>
                                            <p:tav tm="100000">
                                              <p:val>
                                                <p:strVal val="#ppt_h"/>
                                              </p:val>
                                            </p:tav>
                                          </p:tavLst>
                                        </p:anim>
                                      </p:childTnLst>
                                    </p:cTn>
                                  </p:par>
                                  <p:par>
                                    <p:cTn id="234" presetID="6" presetClass="emph" presetSubtype="0" fill="hold" nodeType="withEffect">
                                      <p:stCondLst>
                                        <p:cond delay="500"/>
                                      </p:stCondLst>
                                      <p:childTnLst>
                                        <p:animScale>
                                          <p:cBhvr>
                                            <p:cTn id="235" dur="1000" fill="hold"/>
                                            <p:tgtEl>
                                              <p:spTgt spid="587"/>
                                            </p:tgtEl>
                                          </p:cBhvr>
                                          <p:by x="110000" y="110000"/>
                                        </p:animScale>
                                      </p:childTnLst>
                                    </p:cTn>
                                  </p:par>
                                  <p:par>
                                    <p:cTn id="236" presetID="6" presetClass="emph" presetSubtype="0" accel="50000" decel="50000" fill="hold" nodeType="withEffect">
                                      <p:stCondLst>
                                        <p:cond delay="500"/>
                                      </p:stCondLst>
                                      <p:childTnLst>
                                        <p:animScale>
                                          <p:cBhvr>
                                            <p:cTn id="237" dur="250" fill="hold"/>
                                            <p:tgtEl>
                                              <p:spTgt spid="587"/>
                                            </p:tgtEl>
                                          </p:cBhvr>
                                          <p:by x="91000" y="91000"/>
                                        </p:animScale>
                                      </p:childTnLst>
                                    </p:cTn>
                                  </p:par>
                                  <p:par>
                                    <p:cTn id="238" presetID="10" presetClass="entr" presetSubtype="0" fill="hold" nodeType="withEffect">
                                      <p:stCondLst>
                                        <p:cond delay="500"/>
                                      </p:stCondLst>
                                      <p:childTnLst>
                                        <p:set>
                                          <p:cBhvr>
                                            <p:cTn id="239" dur="1" fill="hold">
                                              <p:stCondLst>
                                                <p:cond delay="0"/>
                                              </p:stCondLst>
                                            </p:cTn>
                                            <p:tgtEl>
                                              <p:spTgt spid="1695"/>
                                            </p:tgtEl>
                                            <p:attrNameLst>
                                              <p:attrName>style.visibility</p:attrName>
                                            </p:attrNameLst>
                                          </p:cBhvr>
                                          <p:to>
                                            <p:strVal val="visible"/>
                                          </p:to>
                                        </p:set>
                                        <p:animEffect transition="in" filter="fade">
                                          <p:cBhvr>
                                            <p:cTn id="240" dur="500"/>
                                            <p:tgtEl>
                                              <p:spTgt spid="1695"/>
                                            </p:tgtEl>
                                          </p:cBhvr>
                                        </p:animEffect>
                                      </p:childTnLst>
                                    </p:cTn>
                                  </p:par>
                                  <p:par>
                                    <p:cTn id="241" presetID="23" presetClass="entr" presetSubtype="16" fill="hold" nodeType="withEffect">
                                      <p:stCondLst>
                                        <p:cond delay="600"/>
                                      </p:stCondLst>
                                      <p:childTnLst>
                                        <p:set>
                                          <p:cBhvr>
                                            <p:cTn id="242" dur="1" fill="hold">
                                              <p:stCondLst>
                                                <p:cond delay="0"/>
                                              </p:stCondLst>
                                            </p:cTn>
                                            <p:tgtEl>
                                              <p:spTgt spid="740"/>
                                            </p:tgtEl>
                                            <p:attrNameLst>
                                              <p:attrName>style.visibility</p:attrName>
                                            </p:attrNameLst>
                                          </p:cBhvr>
                                          <p:to>
                                            <p:strVal val="visible"/>
                                          </p:to>
                                        </p:set>
                                        <p:anim calcmode="lin" valueType="num">
                                          <p:cBhvr>
                                            <p:cTn id="243" dur="200" fill="hold"/>
                                            <p:tgtEl>
                                              <p:spTgt spid="740"/>
                                            </p:tgtEl>
                                            <p:attrNameLst>
                                              <p:attrName>ppt_w</p:attrName>
                                            </p:attrNameLst>
                                          </p:cBhvr>
                                          <p:tavLst>
                                            <p:tav tm="0">
                                              <p:val>
                                                <p:fltVal val="0"/>
                                              </p:val>
                                            </p:tav>
                                            <p:tav tm="100000">
                                              <p:val>
                                                <p:strVal val="#ppt_w"/>
                                              </p:val>
                                            </p:tav>
                                          </p:tavLst>
                                        </p:anim>
                                        <p:anim calcmode="lin" valueType="num">
                                          <p:cBhvr>
                                            <p:cTn id="244" dur="200" fill="hold"/>
                                            <p:tgtEl>
                                              <p:spTgt spid="740"/>
                                            </p:tgtEl>
                                            <p:attrNameLst>
                                              <p:attrName>ppt_h</p:attrName>
                                            </p:attrNameLst>
                                          </p:cBhvr>
                                          <p:tavLst>
                                            <p:tav tm="0">
                                              <p:val>
                                                <p:fltVal val="0"/>
                                              </p:val>
                                            </p:tav>
                                            <p:tav tm="100000">
                                              <p:val>
                                                <p:strVal val="#ppt_h"/>
                                              </p:val>
                                            </p:tav>
                                          </p:tavLst>
                                        </p:anim>
                                      </p:childTnLst>
                                    </p:cTn>
                                  </p:par>
                                  <p:par>
                                    <p:cTn id="245" presetID="6" presetClass="emph" presetSubtype="0" fill="hold" nodeType="withEffect">
                                      <p:stCondLst>
                                        <p:cond delay="600"/>
                                      </p:stCondLst>
                                      <p:childTnLst>
                                        <p:animScale>
                                          <p:cBhvr>
                                            <p:cTn id="246" dur="1000" fill="hold"/>
                                            <p:tgtEl>
                                              <p:spTgt spid="740"/>
                                            </p:tgtEl>
                                          </p:cBhvr>
                                          <p:by x="110000" y="110000"/>
                                        </p:animScale>
                                      </p:childTnLst>
                                    </p:cTn>
                                  </p:par>
                                  <p:par>
                                    <p:cTn id="247" presetID="6" presetClass="emph" presetSubtype="0" accel="50000" decel="50000" fill="hold" nodeType="withEffect">
                                      <p:stCondLst>
                                        <p:cond delay="600"/>
                                      </p:stCondLst>
                                      <p:childTnLst>
                                        <p:animScale>
                                          <p:cBhvr>
                                            <p:cTn id="248" dur="250" fill="hold"/>
                                            <p:tgtEl>
                                              <p:spTgt spid="740"/>
                                            </p:tgtEl>
                                          </p:cBhvr>
                                          <p:by x="91000" y="91000"/>
                                        </p:animScale>
                                      </p:childTnLst>
                                    </p:cTn>
                                  </p:par>
                                  <p:par>
                                    <p:cTn id="249" presetID="10" presetClass="entr" presetSubtype="0" fill="hold" nodeType="withEffect">
                                      <p:stCondLst>
                                        <p:cond delay="600"/>
                                      </p:stCondLst>
                                      <p:childTnLst>
                                        <p:set>
                                          <p:cBhvr>
                                            <p:cTn id="250" dur="1" fill="hold">
                                              <p:stCondLst>
                                                <p:cond delay="0"/>
                                              </p:stCondLst>
                                            </p:cTn>
                                            <p:tgtEl>
                                              <p:spTgt spid="1702"/>
                                            </p:tgtEl>
                                            <p:attrNameLst>
                                              <p:attrName>style.visibility</p:attrName>
                                            </p:attrNameLst>
                                          </p:cBhvr>
                                          <p:to>
                                            <p:strVal val="visible"/>
                                          </p:to>
                                        </p:set>
                                        <p:animEffect transition="in" filter="fade">
                                          <p:cBhvr>
                                            <p:cTn id="251" dur="500"/>
                                            <p:tgtEl>
                                              <p:spTgt spid="1702"/>
                                            </p:tgtEl>
                                          </p:cBhvr>
                                        </p:animEffect>
                                      </p:childTnLst>
                                    </p:cTn>
                                  </p:par>
                                  <p:par>
                                    <p:cTn id="252" presetID="23" presetClass="entr" presetSubtype="16" fill="hold" nodeType="withEffect">
                                      <p:stCondLst>
                                        <p:cond delay="700"/>
                                      </p:stCondLst>
                                      <p:childTnLst>
                                        <p:set>
                                          <p:cBhvr>
                                            <p:cTn id="253" dur="1" fill="hold">
                                              <p:stCondLst>
                                                <p:cond delay="0"/>
                                              </p:stCondLst>
                                            </p:cTn>
                                            <p:tgtEl>
                                              <p:spTgt spid="751"/>
                                            </p:tgtEl>
                                            <p:attrNameLst>
                                              <p:attrName>style.visibility</p:attrName>
                                            </p:attrNameLst>
                                          </p:cBhvr>
                                          <p:to>
                                            <p:strVal val="visible"/>
                                          </p:to>
                                        </p:set>
                                        <p:anim calcmode="lin" valueType="num">
                                          <p:cBhvr>
                                            <p:cTn id="254" dur="200" fill="hold"/>
                                            <p:tgtEl>
                                              <p:spTgt spid="751"/>
                                            </p:tgtEl>
                                            <p:attrNameLst>
                                              <p:attrName>ppt_w</p:attrName>
                                            </p:attrNameLst>
                                          </p:cBhvr>
                                          <p:tavLst>
                                            <p:tav tm="0">
                                              <p:val>
                                                <p:fltVal val="0"/>
                                              </p:val>
                                            </p:tav>
                                            <p:tav tm="100000">
                                              <p:val>
                                                <p:strVal val="#ppt_w"/>
                                              </p:val>
                                            </p:tav>
                                          </p:tavLst>
                                        </p:anim>
                                        <p:anim calcmode="lin" valueType="num">
                                          <p:cBhvr>
                                            <p:cTn id="255" dur="200" fill="hold"/>
                                            <p:tgtEl>
                                              <p:spTgt spid="751"/>
                                            </p:tgtEl>
                                            <p:attrNameLst>
                                              <p:attrName>ppt_h</p:attrName>
                                            </p:attrNameLst>
                                          </p:cBhvr>
                                          <p:tavLst>
                                            <p:tav tm="0">
                                              <p:val>
                                                <p:fltVal val="0"/>
                                              </p:val>
                                            </p:tav>
                                            <p:tav tm="100000">
                                              <p:val>
                                                <p:strVal val="#ppt_h"/>
                                              </p:val>
                                            </p:tav>
                                          </p:tavLst>
                                        </p:anim>
                                      </p:childTnLst>
                                    </p:cTn>
                                  </p:par>
                                  <p:par>
                                    <p:cTn id="256" presetID="6" presetClass="emph" presetSubtype="0" fill="hold" nodeType="withEffect">
                                      <p:stCondLst>
                                        <p:cond delay="700"/>
                                      </p:stCondLst>
                                      <p:childTnLst>
                                        <p:animScale>
                                          <p:cBhvr>
                                            <p:cTn id="257" dur="1000" fill="hold"/>
                                            <p:tgtEl>
                                              <p:spTgt spid="751"/>
                                            </p:tgtEl>
                                          </p:cBhvr>
                                          <p:by x="110000" y="110000"/>
                                        </p:animScale>
                                      </p:childTnLst>
                                    </p:cTn>
                                  </p:par>
                                  <p:par>
                                    <p:cTn id="258" presetID="6" presetClass="emph" presetSubtype="0" accel="50000" decel="50000" fill="hold" nodeType="withEffect">
                                      <p:stCondLst>
                                        <p:cond delay="700"/>
                                      </p:stCondLst>
                                      <p:childTnLst>
                                        <p:animScale>
                                          <p:cBhvr>
                                            <p:cTn id="259" dur="250" fill="hold"/>
                                            <p:tgtEl>
                                              <p:spTgt spid="751"/>
                                            </p:tgtEl>
                                          </p:cBhvr>
                                          <p:by x="91000" y="91000"/>
                                        </p:animScale>
                                      </p:childTnLst>
                                    </p:cTn>
                                  </p:par>
                                  <p:par>
                                    <p:cTn id="260" presetID="23" presetClass="entr" presetSubtype="16" fill="hold" nodeType="withEffect">
                                      <p:stCondLst>
                                        <p:cond delay="800"/>
                                      </p:stCondLst>
                                      <p:childTnLst>
                                        <p:set>
                                          <p:cBhvr>
                                            <p:cTn id="261" dur="1" fill="hold">
                                              <p:stCondLst>
                                                <p:cond delay="0"/>
                                              </p:stCondLst>
                                            </p:cTn>
                                            <p:tgtEl>
                                              <p:spTgt spid="779"/>
                                            </p:tgtEl>
                                            <p:attrNameLst>
                                              <p:attrName>style.visibility</p:attrName>
                                            </p:attrNameLst>
                                          </p:cBhvr>
                                          <p:to>
                                            <p:strVal val="visible"/>
                                          </p:to>
                                        </p:set>
                                        <p:anim calcmode="lin" valueType="num">
                                          <p:cBhvr>
                                            <p:cTn id="262" dur="200" fill="hold"/>
                                            <p:tgtEl>
                                              <p:spTgt spid="779"/>
                                            </p:tgtEl>
                                            <p:attrNameLst>
                                              <p:attrName>ppt_w</p:attrName>
                                            </p:attrNameLst>
                                          </p:cBhvr>
                                          <p:tavLst>
                                            <p:tav tm="0">
                                              <p:val>
                                                <p:fltVal val="0"/>
                                              </p:val>
                                            </p:tav>
                                            <p:tav tm="100000">
                                              <p:val>
                                                <p:strVal val="#ppt_w"/>
                                              </p:val>
                                            </p:tav>
                                          </p:tavLst>
                                        </p:anim>
                                        <p:anim calcmode="lin" valueType="num">
                                          <p:cBhvr>
                                            <p:cTn id="263" dur="200" fill="hold"/>
                                            <p:tgtEl>
                                              <p:spTgt spid="779"/>
                                            </p:tgtEl>
                                            <p:attrNameLst>
                                              <p:attrName>ppt_h</p:attrName>
                                            </p:attrNameLst>
                                          </p:cBhvr>
                                          <p:tavLst>
                                            <p:tav tm="0">
                                              <p:val>
                                                <p:fltVal val="0"/>
                                              </p:val>
                                            </p:tav>
                                            <p:tav tm="100000">
                                              <p:val>
                                                <p:strVal val="#ppt_h"/>
                                              </p:val>
                                            </p:tav>
                                          </p:tavLst>
                                        </p:anim>
                                      </p:childTnLst>
                                    </p:cTn>
                                  </p:par>
                                  <p:par>
                                    <p:cTn id="264" presetID="10" presetClass="entr" presetSubtype="0" fill="hold" nodeType="withEffect">
                                      <p:stCondLst>
                                        <p:cond delay="800"/>
                                      </p:stCondLst>
                                      <p:childTnLst>
                                        <p:set>
                                          <p:cBhvr>
                                            <p:cTn id="265" dur="1" fill="hold">
                                              <p:stCondLst>
                                                <p:cond delay="0"/>
                                              </p:stCondLst>
                                            </p:cTn>
                                            <p:tgtEl>
                                              <p:spTgt spid="1714"/>
                                            </p:tgtEl>
                                            <p:attrNameLst>
                                              <p:attrName>style.visibility</p:attrName>
                                            </p:attrNameLst>
                                          </p:cBhvr>
                                          <p:to>
                                            <p:strVal val="visible"/>
                                          </p:to>
                                        </p:set>
                                        <p:animEffect transition="in" filter="fade">
                                          <p:cBhvr>
                                            <p:cTn id="266" dur="500"/>
                                            <p:tgtEl>
                                              <p:spTgt spid="1714"/>
                                            </p:tgtEl>
                                          </p:cBhvr>
                                        </p:animEffect>
                                      </p:childTnLst>
                                    </p:cTn>
                                  </p:par>
                                  <p:par>
                                    <p:cTn id="267" presetID="6" presetClass="emph" presetSubtype="0" fill="hold" nodeType="withEffect">
                                      <p:stCondLst>
                                        <p:cond delay="800"/>
                                      </p:stCondLst>
                                      <p:childTnLst>
                                        <p:animScale>
                                          <p:cBhvr>
                                            <p:cTn id="268" dur="1000" fill="hold"/>
                                            <p:tgtEl>
                                              <p:spTgt spid="779"/>
                                            </p:tgtEl>
                                          </p:cBhvr>
                                          <p:by x="110000" y="110000"/>
                                        </p:animScale>
                                      </p:childTnLst>
                                    </p:cTn>
                                  </p:par>
                                  <p:par>
                                    <p:cTn id="269" presetID="6" presetClass="emph" presetSubtype="0" accel="50000" decel="50000" fill="hold" nodeType="withEffect">
                                      <p:stCondLst>
                                        <p:cond delay="800"/>
                                      </p:stCondLst>
                                      <p:childTnLst>
                                        <p:animScale>
                                          <p:cBhvr>
                                            <p:cTn id="270" dur="250" fill="hold"/>
                                            <p:tgtEl>
                                              <p:spTgt spid="779"/>
                                            </p:tgtEl>
                                          </p:cBhvr>
                                          <p:by x="91000" y="91000"/>
                                        </p:animScale>
                                      </p:childTnLst>
                                    </p:cTn>
                                  </p:par>
                                  <p:par>
                                    <p:cTn id="271" presetID="23" presetClass="entr" presetSubtype="16" fill="hold" nodeType="withEffect">
                                      <p:stCondLst>
                                        <p:cond delay="900"/>
                                      </p:stCondLst>
                                      <p:childTnLst>
                                        <p:set>
                                          <p:cBhvr>
                                            <p:cTn id="272" dur="1" fill="hold">
                                              <p:stCondLst>
                                                <p:cond delay="0"/>
                                              </p:stCondLst>
                                            </p:cTn>
                                            <p:tgtEl>
                                              <p:spTgt spid="711"/>
                                            </p:tgtEl>
                                            <p:attrNameLst>
                                              <p:attrName>style.visibility</p:attrName>
                                            </p:attrNameLst>
                                          </p:cBhvr>
                                          <p:to>
                                            <p:strVal val="visible"/>
                                          </p:to>
                                        </p:set>
                                        <p:anim calcmode="lin" valueType="num">
                                          <p:cBhvr>
                                            <p:cTn id="273" dur="200" fill="hold"/>
                                            <p:tgtEl>
                                              <p:spTgt spid="711"/>
                                            </p:tgtEl>
                                            <p:attrNameLst>
                                              <p:attrName>ppt_w</p:attrName>
                                            </p:attrNameLst>
                                          </p:cBhvr>
                                          <p:tavLst>
                                            <p:tav tm="0">
                                              <p:val>
                                                <p:fltVal val="0"/>
                                              </p:val>
                                            </p:tav>
                                            <p:tav tm="100000">
                                              <p:val>
                                                <p:strVal val="#ppt_w"/>
                                              </p:val>
                                            </p:tav>
                                          </p:tavLst>
                                        </p:anim>
                                        <p:anim calcmode="lin" valueType="num">
                                          <p:cBhvr>
                                            <p:cTn id="274" dur="200" fill="hold"/>
                                            <p:tgtEl>
                                              <p:spTgt spid="711"/>
                                            </p:tgtEl>
                                            <p:attrNameLst>
                                              <p:attrName>ppt_h</p:attrName>
                                            </p:attrNameLst>
                                          </p:cBhvr>
                                          <p:tavLst>
                                            <p:tav tm="0">
                                              <p:val>
                                                <p:fltVal val="0"/>
                                              </p:val>
                                            </p:tav>
                                            <p:tav tm="100000">
                                              <p:val>
                                                <p:strVal val="#ppt_h"/>
                                              </p:val>
                                            </p:tav>
                                          </p:tavLst>
                                        </p:anim>
                                      </p:childTnLst>
                                    </p:cTn>
                                  </p:par>
                                  <p:par>
                                    <p:cTn id="275" presetID="6" presetClass="emph" presetSubtype="0" fill="hold" nodeType="withEffect">
                                      <p:stCondLst>
                                        <p:cond delay="900"/>
                                      </p:stCondLst>
                                      <p:childTnLst>
                                        <p:animScale>
                                          <p:cBhvr>
                                            <p:cTn id="276" dur="1000" fill="hold"/>
                                            <p:tgtEl>
                                              <p:spTgt spid="711"/>
                                            </p:tgtEl>
                                          </p:cBhvr>
                                          <p:by x="110000" y="110000"/>
                                        </p:animScale>
                                      </p:childTnLst>
                                    </p:cTn>
                                  </p:par>
                                  <p:par>
                                    <p:cTn id="277" presetID="6" presetClass="emph" presetSubtype="0" accel="50000" decel="50000" fill="hold" nodeType="withEffect">
                                      <p:stCondLst>
                                        <p:cond delay="900"/>
                                      </p:stCondLst>
                                      <p:childTnLst>
                                        <p:animScale>
                                          <p:cBhvr>
                                            <p:cTn id="278" dur="250" fill="hold"/>
                                            <p:tgtEl>
                                              <p:spTgt spid="711"/>
                                            </p:tgtEl>
                                          </p:cBhvr>
                                          <p:by x="91000" y="91000"/>
                                        </p:animScale>
                                      </p:childTnLst>
                                    </p:cTn>
                                  </p:par>
                                  <p:par>
                                    <p:cTn id="279" presetID="2" presetClass="entr" presetSubtype="4" decel="100000" fill="hold" nodeType="withEffect">
                                      <p:stCondLst>
                                        <p:cond delay="0"/>
                                      </p:stCondLst>
                                      <p:childTnLst>
                                        <p:set>
                                          <p:cBhvr>
                                            <p:cTn id="280" dur="1" fill="hold">
                                              <p:stCondLst>
                                                <p:cond delay="0"/>
                                              </p:stCondLst>
                                            </p:cTn>
                                            <p:tgtEl>
                                              <p:spTgt spid="11"/>
                                            </p:tgtEl>
                                            <p:attrNameLst>
                                              <p:attrName>style.visibility</p:attrName>
                                            </p:attrNameLst>
                                          </p:cBhvr>
                                          <p:to>
                                            <p:strVal val="visible"/>
                                          </p:to>
                                        </p:set>
                                        <p:anim calcmode="lin" valueType="num">
                                          <p:cBhvr additive="base">
                                            <p:cTn id="281" dur="750" fill="hold"/>
                                            <p:tgtEl>
                                              <p:spTgt spid="11"/>
                                            </p:tgtEl>
                                            <p:attrNameLst>
                                              <p:attrName>ppt_x</p:attrName>
                                            </p:attrNameLst>
                                          </p:cBhvr>
                                          <p:tavLst>
                                            <p:tav tm="0">
                                              <p:val>
                                                <p:strVal val="#ppt_x"/>
                                              </p:val>
                                            </p:tav>
                                            <p:tav tm="100000">
                                              <p:val>
                                                <p:strVal val="#ppt_x"/>
                                              </p:val>
                                            </p:tav>
                                          </p:tavLst>
                                        </p:anim>
                                        <p:anim calcmode="lin" valueType="num">
                                          <p:cBhvr additive="base">
                                            <p:cTn id="282" dur="750" fill="hold"/>
                                            <p:tgtEl>
                                              <p:spTgt spid="11"/>
                                            </p:tgtEl>
                                            <p:attrNameLst>
                                              <p:attrName>ppt_y</p:attrName>
                                            </p:attrNameLst>
                                          </p:cBhvr>
                                          <p:tavLst>
                                            <p:tav tm="0">
                                              <p:val>
                                                <p:strVal val="1+#ppt_h/2"/>
                                              </p:val>
                                            </p:tav>
                                            <p:tav tm="100000">
                                              <p:val>
                                                <p:strVal val="#ppt_y"/>
                                              </p:val>
                                            </p:tav>
                                          </p:tavLst>
                                        </p:anim>
                                      </p:childTnLst>
                                    </p:cTn>
                                  </p:par>
                                  <p:par>
                                    <p:cTn id="283" presetID="8" presetClass="entr" presetSubtype="32" fill="hold" grpId="0" nodeType="withEffect">
                                      <p:stCondLst>
                                        <p:cond delay="750"/>
                                      </p:stCondLst>
                                      <p:childTnLst>
                                        <p:set>
                                          <p:cBhvr>
                                            <p:cTn id="284" dur="1" fill="hold">
                                              <p:stCondLst>
                                                <p:cond delay="0"/>
                                              </p:stCondLst>
                                            </p:cTn>
                                            <p:tgtEl>
                                              <p:spTgt spid="497"/>
                                            </p:tgtEl>
                                            <p:attrNameLst>
                                              <p:attrName>style.visibility</p:attrName>
                                            </p:attrNameLst>
                                          </p:cBhvr>
                                          <p:to>
                                            <p:strVal val="visible"/>
                                          </p:to>
                                        </p:set>
                                        <p:animEffect transition="in" filter="diamond(out)">
                                          <p:cBhvr>
                                            <p:cTn id="285" dur="750"/>
                                            <p:tgtEl>
                                              <p:spTgt spid="497"/>
                                            </p:tgtEl>
                                          </p:cBhvr>
                                        </p:animEffect>
                                      </p:childTnLst>
                                    </p:cTn>
                                  </p:par>
                                  <p:par>
                                    <p:cTn id="286" presetID="10" presetClass="entr" presetSubtype="0" fill="hold" grpId="0" nodeType="withEffect">
                                      <p:stCondLst>
                                        <p:cond delay="1500"/>
                                      </p:stCondLst>
                                      <p:childTnLst>
                                        <p:set>
                                          <p:cBhvr>
                                            <p:cTn id="287" dur="1" fill="hold">
                                              <p:stCondLst>
                                                <p:cond delay="0"/>
                                              </p:stCondLst>
                                            </p:cTn>
                                            <p:tgtEl>
                                              <p:spTgt spid="498"/>
                                            </p:tgtEl>
                                            <p:attrNameLst>
                                              <p:attrName>style.visibility</p:attrName>
                                            </p:attrNameLst>
                                          </p:cBhvr>
                                          <p:to>
                                            <p:strVal val="visible"/>
                                          </p:to>
                                        </p:set>
                                        <p:animEffect transition="in" filter="fade">
                                          <p:cBhvr>
                                            <p:cTn id="288" dur="500"/>
                                            <p:tgtEl>
                                              <p:spTgt spid="498"/>
                                            </p:tgtEl>
                                          </p:cBhvr>
                                        </p:animEffect>
                                      </p:childTnLst>
                                    </p:cTn>
                                  </p:par>
                                </p:childTnLst>
                              </p:cTn>
                            </p:par>
                          </p:childTnLst>
                        </p:cTn>
                      </p:par>
                      <p:par>
                        <p:cTn id="289" fill="hold">
                          <p:stCondLst>
                            <p:cond delay="indefinite"/>
                          </p:stCondLst>
                          <p:childTnLst>
                            <p:par>
                              <p:cTn id="290" fill="hold">
                                <p:stCondLst>
                                  <p:cond delay="0"/>
                                </p:stCondLst>
                                <p:childTnLst>
                                  <p:par>
                                    <p:cTn id="291" presetID="2" presetClass="entr" presetSubtype="4" fill="hold" grpId="0" nodeType="clickEffect">
                                      <p:stCondLst>
                                        <p:cond delay="0"/>
                                      </p:stCondLst>
                                      <p:childTnLst>
                                        <p:set>
                                          <p:cBhvr>
                                            <p:cTn id="292" dur="1" fill="hold">
                                              <p:stCondLst>
                                                <p:cond delay="0"/>
                                              </p:stCondLst>
                                            </p:cTn>
                                            <p:tgtEl>
                                              <p:spTgt spid="476"/>
                                            </p:tgtEl>
                                            <p:attrNameLst>
                                              <p:attrName>style.visibility</p:attrName>
                                            </p:attrNameLst>
                                          </p:cBhvr>
                                          <p:to>
                                            <p:strVal val="visible"/>
                                          </p:to>
                                        </p:set>
                                        <p:anim calcmode="lin" valueType="num">
                                          <p:cBhvr additive="base">
                                            <p:cTn id="293" dur="500" fill="hold"/>
                                            <p:tgtEl>
                                              <p:spTgt spid="476"/>
                                            </p:tgtEl>
                                            <p:attrNameLst>
                                              <p:attrName>ppt_x</p:attrName>
                                            </p:attrNameLst>
                                          </p:cBhvr>
                                          <p:tavLst>
                                            <p:tav tm="0">
                                              <p:val>
                                                <p:strVal val="#ppt_x"/>
                                              </p:val>
                                            </p:tav>
                                            <p:tav tm="100000">
                                              <p:val>
                                                <p:strVal val="#ppt_x"/>
                                              </p:val>
                                            </p:tav>
                                          </p:tavLst>
                                        </p:anim>
                                        <p:anim calcmode="lin" valueType="num">
                                          <p:cBhvr additive="base">
                                            <p:cTn id="294" dur="500" fill="hold"/>
                                            <p:tgtEl>
                                              <p:spTgt spid="476"/>
                                            </p:tgtEl>
                                            <p:attrNameLst>
                                              <p:attrName>ppt_y</p:attrName>
                                            </p:attrNameLst>
                                          </p:cBhvr>
                                          <p:tavLst>
                                            <p:tav tm="0">
                                              <p:val>
                                                <p:strVal val="1+#ppt_h/2"/>
                                              </p:val>
                                            </p:tav>
                                            <p:tav tm="100000">
                                              <p:val>
                                                <p:strVal val="#ppt_y"/>
                                              </p:val>
                                            </p:tav>
                                          </p:tavLst>
                                        </p:anim>
                                      </p:childTnLst>
                                    </p:cTn>
                                  </p:par>
                                </p:childTnLst>
                              </p:cTn>
                            </p:par>
                          </p:childTnLst>
                        </p:cTn>
                      </p:par>
                      <p:par>
                        <p:cTn id="295" fill="hold">
                          <p:stCondLst>
                            <p:cond delay="indefinite"/>
                          </p:stCondLst>
                          <p:childTnLst>
                            <p:par>
                              <p:cTn id="296" fill="hold">
                                <p:stCondLst>
                                  <p:cond delay="0"/>
                                </p:stCondLst>
                                <p:childTnLst>
                                  <p:par>
                                    <p:cTn id="297" presetID="2" presetClass="entr" presetSubtype="4" fill="hold" grpId="0" nodeType="clickEffect">
                                      <p:stCondLst>
                                        <p:cond delay="0"/>
                                      </p:stCondLst>
                                      <p:childTnLst>
                                        <p:set>
                                          <p:cBhvr>
                                            <p:cTn id="298" dur="1" fill="hold">
                                              <p:stCondLst>
                                                <p:cond delay="0"/>
                                              </p:stCondLst>
                                            </p:cTn>
                                            <p:tgtEl>
                                              <p:spTgt spid="474"/>
                                            </p:tgtEl>
                                            <p:attrNameLst>
                                              <p:attrName>style.visibility</p:attrName>
                                            </p:attrNameLst>
                                          </p:cBhvr>
                                          <p:to>
                                            <p:strVal val="visible"/>
                                          </p:to>
                                        </p:set>
                                        <p:anim calcmode="lin" valueType="num">
                                          <p:cBhvr additive="base">
                                            <p:cTn id="299" dur="500" fill="hold"/>
                                            <p:tgtEl>
                                              <p:spTgt spid="474"/>
                                            </p:tgtEl>
                                            <p:attrNameLst>
                                              <p:attrName>ppt_x</p:attrName>
                                            </p:attrNameLst>
                                          </p:cBhvr>
                                          <p:tavLst>
                                            <p:tav tm="0">
                                              <p:val>
                                                <p:strVal val="#ppt_x"/>
                                              </p:val>
                                            </p:tav>
                                            <p:tav tm="100000">
                                              <p:val>
                                                <p:strVal val="#ppt_x"/>
                                              </p:val>
                                            </p:tav>
                                          </p:tavLst>
                                        </p:anim>
                                        <p:anim calcmode="lin" valueType="num">
                                          <p:cBhvr additive="base">
                                            <p:cTn id="300" dur="500" fill="hold"/>
                                            <p:tgtEl>
                                              <p:spTgt spid="474"/>
                                            </p:tgtEl>
                                            <p:attrNameLst>
                                              <p:attrName>ppt_y</p:attrName>
                                            </p:attrNameLst>
                                          </p:cBhvr>
                                          <p:tavLst>
                                            <p:tav tm="0">
                                              <p:val>
                                                <p:strVal val="1+#ppt_h/2"/>
                                              </p:val>
                                            </p:tav>
                                            <p:tav tm="100000">
                                              <p:val>
                                                <p:strVal val="#ppt_y"/>
                                              </p:val>
                                            </p:tav>
                                          </p:tavLst>
                                        </p:anim>
                                      </p:childTnLst>
                                    </p:cTn>
                                  </p:par>
                                </p:childTnLst>
                              </p:cTn>
                            </p:par>
                          </p:childTnLst>
                        </p:cTn>
                      </p:par>
                      <p:par>
                        <p:cTn id="301" fill="hold">
                          <p:stCondLst>
                            <p:cond delay="indefinite"/>
                          </p:stCondLst>
                          <p:childTnLst>
                            <p:par>
                              <p:cTn id="302" fill="hold">
                                <p:stCondLst>
                                  <p:cond delay="0"/>
                                </p:stCondLst>
                                <p:childTnLst>
                                  <p:par>
                                    <p:cTn id="303" presetID="2" presetClass="entr" presetSubtype="4" fill="hold" grpId="0" nodeType="clickEffect">
                                      <p:stCondLst>
                                        <p:cond delay="0"/>
                                      </p:stCondLst>
                                      <p:childTnLst>
                                        <p:set>
                                          <p:cBhvr>
                                            <p:cTn id="304" dur="1" fill="hold">
                                              <p:stCondLst>
                                                <p:cond delay="0"/>
                                              </p:stCondLst>
                                            </p:cTn>
                                            <p:tgtEl>
                                              <p:spTgt spid="475"/>
                                            </p:tgtEl>
                                            <p:attrNameLst>
                                              <p:attrName>style.visibility</p:attrName>
                                            </p:attrNameLst>
                                          </p:cBhvr>
                                          <p:to>
                                            <p:strVal val="visible"/>
                                          </p:to>
                                        </p:set>
                                        <p:anim calcmode="lin" valueType="num">
                                          <p:cBhvr additive="base">
                                            <p:cTn id="305" dur="500" fill="hold"/>
                                            <p:tgtEl>
                                              <p:spTgt spid="475"/>
                                            </p:tgtEl>
                                            <p:attrNameLst>
                                              <p:attrName>ppt_x</p:attrName>
                                            </p:attrNameLst>
                                          </p:cBhvr>
                                          <p:tavLst>
                                            <p:tav tm="0">
                                              <p:val>
                                                <p:strVal val="#ppt_x"/>
                                              </p:val>
                                            </p:tav>
                                            <p:tav tm="100000">
                                              <p:val>
                                                <p:strVal val="#ppt_x"/>
                                              </p:val>
                                            </p:tav>
                                          </p:tavLst>
                                        </p:anim>
                                        <p:anim calcmode="lin" valueType="num">
                                          <p:cBhvr additive="base">
                                            <p:cTn id="306" dur="500" fill="hold"/>
                                            <p:tgtEl>
                                              <p:spTgt spid="4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 grpId="0" animBg="1"/>
          <p:bldP spid="498" grpId="0" animBg="1"/>
          <p:bldP spid="6" grpId="0" animBg="1"/>
          <p:bldP spid="6" grpId="1" animBg="1"/>
          <p:bldP spid="8" grpId="0" animBg="1"/>
          <p:bldP spid="8" grpId="1" animBg="1"/>
          <p:bldP spid="7" grpId="0" animBg="1"/>
          <p:bldP spid="7" grpId="1" animBg="1"/>
          <p:bldP spid="5" grpId="0" animBg="1"/>
          <p:bldP spid="5" grpId="1" animBg="1"/>
          <p:bldP spid="4" grpId="0" animBg="1"/>
          <p:bldP spid="4" grpId="1" animBg="1"/>
          <p:bldP spid="9" grpId="0" animBg="1"/>
          <p:bldP spid="9" grpId="1" animBg="1"/>
          <p:bldP spid="3" grpId="0" animBg="1"/>
          <p:bldP spid="3" grpId="1" animBg="1"/>
          <p:bldP spid="10" grpId="0" animBg="1"/>
          <p:bldP spid="10" grpId="1" animBg="1"/>
          <p:bldP spid="474" grpId="0" animBg="1"/>
          <p:bldP spid="475" grpId="0" animBg="1"/>
          <p:bldP spid="476"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a:t>
            </a:r>
          </a:p>
        </p:txBody>
      </p:sp>
      <p:sp>
        <p:nvSpPr>
          <p:cNvPr id="3" name="Content Placeholder 2"/>
          <p:cNvSpPr>
            <a:spLocks noGrp="1"/>
          </p:cNvSpPr>
          <p:nvPr>
            <p:ph idx="1"/>
          </p:nvPr>
        </p:nvSpPr>
        <p:spPr/>
        <p:txBody>
          <a:bodyPr>
            <a:normAutofit fontScale="92500" lnSpcReduction="10000"/>
          </a:bodyPr>
          <a:lstStyle/>
          <a:p>
            <a:pPr fontAlgn="ctr"/>
            <a:r>
              <a:rPr lang="en-US" dirty="0"/>
              <a:t>Using earned value principles to improve forecasting for all projects</a:t>
            </a:r>
          </a:p>
          <a:p>
            <a:pPr fontAlgn="ctr"/>
            <a:r>
              <a:rPr lang="en-US" dirty="0"/>
              <a:t>Typical </a:t>
            </a:r>
            <a:r>
              <a:rPr lang="en-US" dirty="0">
                <a:solidFill>
                  <a:schemeClr val="tx1"/>
                </a:solidFill>
              </a:rPr>
              <a:t>challenges</a:t>
            </a:r>
            <a:r>
              <a:rPr lang="en-US" dirty="0"/>
              <a:t> and gaps in an organization’s program management landscape</a:t>
            </a:r>
          </a:p>
          <a:p>
            <a:pPr fontAlgn="ctr"/>
            <a:r>
              <a:rPr lang="en-US" dirty="0"/>
              <a:t>The building blocks of Integrated Program Management </a:t>
            </a:r>
          </a:p>
          <a:p>
            <a:pPr fontAlgn="ctr"/>
            <a:r>
              <a:rPr lang="en-US" dirty="0"/>
              <a:t>The path to greater efficiency and accuracy, regardless of project type (e.g. FFP, IDIQ, IR&amp;D, etc.)</a:t>
            </a:r>
          </a:p>
          <a:p>
            <a:pPr fontAlgn="ctr"/>
            <a:r>
              <a:rPr lang="en-US" dirty="0"/>
              <a:t>Case Studies of organizations leveraging technology to achieve IPM for all projects</a:t>
            </a:r>
          </a:p>
          <a:p>
            <a:endParaRPr lang="en-US" dirty="0"/>
          </a:p>
        </p:txBody>
      </p:sp>
      <p:sp>
        <p:nvSpPr>
          <p:cNvPr id="4" name="Footer Placeholder 3"/>
          <p:cNvSpPr>
            <a:spLocks noGrp="1"/>
          </p:cNvSpPr>
          <p:nvPr>
            <p:ph type="ftr" sz="quarter" idx="11"/>
          </p:nvPr>
        </p:nvSpPr>
        <p:spPr/>
        <p:txBody>
          <a:bodyPr/>
          <a:lstStyle/>
          <a:p>
            <a:r>
              <a:rPr lang="en-US"/>
              <a:t>2017 EVMP Forum – August 24</a:t>
            </a:r>
            <a:r>
              <a:rPr lang="en-US" baseline="30000"/>
              <a:t>th</a:t>
            </a:r>
            <a:r>
              <a:rPr lang="en-US"/>
              <a:t> &amp; 25</a:t>
            </a:r>
            <a:r>
              <a:rPr lang="en-US" baseline="30000"/>
              <a:t>th</a:t>
            </a:r>
            <a:r>
              <a:rPr lang="en-US"/>
              <a:t> </a:t>
            </a:r>
            <a:endParaRPr lang="en-US" dirty="0"/>
          </a:p>
        </p:txBody>
      </p:sp>
      <p:sp>
        <p:nvSpPr>
          <p:cNvPr id="5" name="Slide Number Placeholder 4"/>
          <p:cNvSpPr>
            <a:spLocks noGrp="1"/>
          </p:cNvSpPr>
          <p:nvPr>
            <p:ph type="sldNum" sz="quarter" idx="12"/>
          </p:nvPr>
        </p:nvSpPr>
        <p:spPr/>
        <p:txBody>
          <a:bodyPr/>
          <a:lstStyle/>
          <a:p>
            <a:fld id="{D34C24A4-3ACA-4A7E-A723-41D3A274CF63}" type="slidenum">
              <a:rPr lang="en-US" smtClean="0"/>
              <a:t>2</a:t>
            </a:fld>
            <a:endParaRPr lang="en-US"/>
          </a:p>
        </p:txBody>
      </p:sp>
    </p:spTree>
    <p:extLst>
      <p:ext uri="{BB962C8B-B14F-4D97-AF65-F5344CB8AC3E}">
        <p14:creationId xmlns:p14="http://schemas.microsoft.com/office/powerpoint/2010/main" val="1255581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0" y="60325"/>
            <a:ext cx="7519988" cy="581025"/>
          </a:xfrm>
        </p:spPr>
        <p:txBody>
          <a:bodyPr/>
          <a:lstStyle/>
          <a:p>
            <a:pPr marL="0" indent="0">
              <a:buNone/>
            </a:pPr>
            <a:r>
              <a:rPr lang="en-US" dirty="0"/>
              <a:t>The Burden of Low-Value Work</a:t>
            </a:r>
          </a:p>
        </p:txBody>
      </p:sp>
      <p:graphicFrame>
        <p:nvGraphicFramePr>
          <p:cNvPr id="3" name="Chart 2"/>
          <p:cNvGraphicFramePr/>
          <p:nvPr>
            <p:extLst/>
          </p:nvPr>
        </p:nvGraphicFramePr>
        <p:xfrm>
          <a:off x="-612576" y="1412776"/>
          <a:ext cx="4824536" cy="432048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4716016" y="2420888"/>
            <a:ext cx="4104456" cy="2000548"/>
          </a:xfrm>
          <a:prstGeom prst="rect">
            <a:avLst/>
          </a:prstGeom>
          <a:noFill/>
        </p:spPr>
        <p:txBody>
          <a:bodyPr wrap="square" rtlCol="0">
            <a:spAutoFit/>
          </a:bodyPr>
          <a:lstStyle/>
          <a:p>
            <a:r>
              <a:rPr lang="en-US" sz="6000" dirty="0">
                <a:solidFill>
                  <a:schemeClr val="tx1">
                    <a:lumMod val="50000"/>
                    <a:lumOff val="50000"/>
                  </a:schemeClr>
                </a:solidFill>
                <a:latin typeface="Segoe UI Light" panose="020B0502040204020203" pitchFamily="34" charset="0"/>
                <a:cs typeface="Segoe UI Light" panose="020B0502040204020203" pitchFamily="34" charset="0"/>
              </a:rPr>
              <a:t>61% </a:t>
            </a:r>
            <a:r>
              <a:rPr lang="en-US" sz="1600" b="1" dirty="0">
                <a:solidFill>
                  <a:schemeClr val="tx1">
                    <a:lumMod val="50000"/>
                    <a:lumOff val="50000"/>
                  </a:schemeClr>
                </a:solidFill>
                <a:latin typeface="Segoe UI Light" panose="020B0502040204020203" pitchFamily="34" charset="0"/>
                <a:cs typeface="Segoe UI Light" panose="020B0502040204020203" pitchFamily="34" charset="0"/>
              </a:rPr>
              <a:t>Of time utilization</a:t>
            </a:r>
          </a:p>
          <a:p>
            <a:pPr marL="285750" indent="-285750">
              <a:lnSpc>
                <a:spcPct val="200000"/>
              </a:lnSpc>
              <a:buFont typeface="Arial" panose="020B0604020202020204" pitchFamily="34" charset="0"/>
              <a:buChar char="•"/>
            </a:pPr>
            <a:r>
              <a:rPr lang="en-US" sz="1600" dirty="0">
                <a:solidFill>
                  <a:schemeClr val="tx1">
                    <a:lumMod val="50000"/>
                    <a:lumOff val="50000"/>
                  </a:schemeClr>
                </a:solidFill>
                <a:latin typeface="Segoe UI Light" panose="020B0502040204020203" pitchFamily="34" charset="0"/>
                <a:cs typeface="Segoe UI Light" panose="020B0502040204020203" pitchFamily="34" charset="0"/>
              </a:rPr>
              <a:t>Fixing ERP issues and Labor coding</a:t>
            </a:r>
          </a:p>
          <a:p>
            <a:pPr marL="285750" indent="-285750">
              <a:lnSpc>
                <a:spcPct val="200000"/>
              </a:lnSpc>
              <a:buFont typeface="Arial" panose="020B0604020202020204" pitchFamily="34" charset="0"/>
              <a:buChar char="•"/>
            </a:pPr>
            <a:r>
              <a:rPr lang="en-US" sz="1600" dirty="0">
                <a:solidFill>
                  <a:schemeClr val="tx1">
                    <a:lumMod val="50000"/>
                    <a:lumOff val="50000"/>
                  </a:schemeClr>
                </a:solidFill>
                <a:latin typeface="Segoe UI Light" panose="020B0502040204020203" pitchFamily="34" charset="0"/>
                <a:cs typeface="Segoe UI Light" panose="020B0502040204020203" pitchFamily="34" charset="0"/>
              </a:rPr>
              <a:t>Downloading files and collating</a:t>
            </a:r>
          </a:p>
        </p:txBody>
      </p:sp>
      <p:sp>
        <p:nvSpPr>
          <p:cNvPr id="5" name="TextBox 4"/>
          <p:cNvSpPr txBox="1"/>
          <p:nvPr/>
        </p:nvSpPr>
        <p:spPr>
          <a:xfrm>
            <a:off x="4788024" y="1916832"/>
            <a:ext cx="3960440" cy="369332"/>
          </a:xfrm>
          <a:prstGeom prst="rect">
            <a:avLst/>
          </a:prstGeom>
          <a:noFill/>
        </p:spPr>
        <p:txBody>
          <a:bodyPr wrap="square" rtlCol="0">
            <a:spAutoFit/>
          </a:bodyPr>
          <a:lstStyle/>
          <a:p>
            <a:r>
              <a:rPr lang="en-US"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Relying on Manual Processes:</a:t>
            </a:r>
          </a:p>
        </p:txBody>
      </p:sp>
      <p:sp>
        <p:nvSpPr>
          <p:cNvPr id="6" name="Rectangle 5"/>
          <p:cNvSpPr/>
          <p:nvPr/>
        </p:nvSpPr>
        <p:spPr>
          <a:xfrm>
            <a:off x="4355976" y="5713512"/>
            <a:ext cx="4680520" cy="276999"/>
          </a:xfrm>
          <a:prstGeom prst="rect">
            <a:avLst/>
          </a:prstGeom>
        </p:spPr>
        <p:txBody>
          <a:bodyPr wrap="square">
            <a:spAutoFit/>
          </a:bodyPr>
          <a:lstStyle/>
          <a:p>
            <a:pPr algn="r"/>
            <a:r>
              <a:rPr lang="en-US" sz="1200" i="1" dirty="0"/>
              <a:t>Internal study done by EcoSys client prior to implementation</a:t>
            </a:r>
          </a:p>
        </p:txBody>
      </p:sp>
      <p:sp>
        <p:nvSpPr>
          <p:cNvPr id="7" name="Footer Placeholder 3"/>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8" name="Slide Number Placeholder 4"/>
          <p:cNvSpPr>
            <a:spLocks noGrp="1"/>
          </p:cNvSpPr>
          <p:nvPr>
            <p:ph type="sldNum" sz="quarter" idx="12"/>
          </p:nvPr>
        </p:nvSpPr>
        <p:spPr>
          <a:xfrm>
            <a:off x="7857066" y="6356351"/>
            <a:ext cx="658283" cy="365125"/>
          </a:xfrm>
        </p:spPr>
        <p:txBody>
          <a:bodyPr/>
          <a:lstStyle/>
          <a:p>
            <a:fld id="{D34C24A4-3ACA-4A7E-A723-41D3A274CF63}" type="slidenum">
              <a:rPr lang="en-US" smtClean="0"/>
              <a:t>20</a:t>
            </a:fld>
            <a:endParaRPr lang="en-US"/>
          </a:p>
        </p:txBody>
      </p:sp>
    </p:spTree>
    <p:extLst>
      <p:ext uri="{BB962C8B-B14F-4D97-AF65-F5344CB8AC3E}">
        <p14:creationId xmlns:p14="http://schemas.microsoft.com/office/powerpoint/2010/main" val="283344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fade">
                                      <p:cBhvr>
                                        <p:cTn id="7" dur="250"/>
                                        <p:tgtEl>
                                          <p:spTgt spid="3">
                                            <p:graphicEl>
                                              <a:chart seriesIdx="-4" categoryIdx="0" bldStep="category"/>
                                            </p:graphicEl>
                                          </p:spTgt>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fade">
                                      <p:cBhvr>
                                        <p:cTn id="11" dur="250"/>
                                        <p:tgtEl>
                                          <p:spTgt spid="3">
                                            <p:graphicEl>
                                              <a:chart seriesIdx="-4" categoryIdx="1" bldStep="category"/>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Chart bld="category"/>
        </p:bldSub>
      </p:bldGraphic>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0" y="1412592"/>
            <a:ext cx="9361040" cy="5143500"/>
          </a:xfrm>
          <a:prstGeom prst="rect">
            <a:avLst/>
          </a:prstGeom>
        </p:spPr>
      </p:pic>
      <p:sp>
        <p:nvSpPr>
          <p:cNvPr id="69" name="Rectangle 68"/>
          <p:cNvSpPr/>
          <p:nvPr/>
        </p:nvSpPr>
        <p:spPr>
          <a:xfrm>
            <a:off x="-108520" y="1412592"/>
            <a:ext cx="9649072" cy="475271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US" sz="1600" dirty="0"/>
          </a:p>
        </p:txBody>
      </p:sp>
      <p:sp>
        <p:nvSpPr>
          <p:cNvPr id="2" name="Text Placeholder 1"/>
          <p:cNvSpPr>
            <a:spLocks noGrp="1"/>
          </p:cNvSpPr>
          <p:nvPr>
            <p:ph type="body" sz="quarter" idx="4294967295"/>
          </p:nvPr>
        </p:nvSpPr>
        <p:spPr>
          <a:xfrm>
            <a:off x="0" y="60325"/>
            <a:ext cx="7519988" cy="581025"/>
          </a:xfrm>
        </p:spPr>
        <p:txBody>
          <a:bodyPr/>
          <a:lstStyle/>
          <a:p>
            <a:pPr marL="0" indent="0">
              <a:buNone/>
            </a:pPr>
            <a:r>
              <a:rPr lang="en-US" dirty="0"/>
              <a:t>Disconnected People &amp; Systems</a:t>
            </a:r>
          </a:p>
        </p:txBody>
      </p:sp>
      <p:grpSp>
        <p:nvGrpSpPr>
          <p:cNvPr id="5" name="Group 4"/>
          <p:cNvGrpSpPr/>
          <p:nvPr/>
        </p:nvGrpSpPr>
        <p:grpSpPr>
          <a:xfrm>
            <a:off x="6920484" y="2253387"/>
            <a:ext cx="803049" cy="1028108"/>
            <a:chOff x="-2813538" y="2290194"/>
            <a:chExt cx="1793628" cy="2199046"/>
          </a:xfrm>
          <a:solidFill>
            <a:schemeClr val="accent4"/>
          </a:solidFill>
        </p:grpSpPr>
        <p:sp>
          <p:nvSpPr>
            <p:cNvPr id="6" name="Rectangle 5"/>
            <p:cNvSpPr/>
            <p:nvPr/>
          </p:nvSpPr>
          <p:spPr bwMode="auto">
            <a:xfrm>
              <a:off x="-2813538" y="2757268"/>
              <a:ext cx="1195753" cy="1731972"/>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A9B9C"/>
                </a:solidFill>
              </a:endParaRPr>
            </a:p>
          </p:txBody>
        </p:sp>
        <p:sp>
          <p:nvSpPr>
            <p:cNvPr id="7" name="Rectangle 89"/>
            <p:cNvSpPr/>
            <p:nvPr/>
          </p:nvSpPr>
          <p:spPr bwMode="auto">
            <a:xfrm>
              <a:off x="-2514600" y="2523731"/>
              <a:ext cx="1195753" cy="1731972"/>
            </a:xfrm>
            <a:custGeom>
              <a:avLst/>
              <a:gdLst/>
              <a:ahLst/>
              <a:cxnLst/>
              <a:rect l="l" t="t" r="r" b="b"/>
              <a:pathLst>
                <a:path w="1195753" h="1731972">
                  <a:moveTo>
                    <a:pt x="0" y="0"/>
                  </a:moveTo>
                  <a:lnTo>
                    <a:pt x="1195753" y="0"/>
                  </a:lnTo>
                  <a:lnTo>
                    <a:pt x="1195753" y="1731972"/>
                  </a:lnTo>
                  <a:lnTo>
                    <a:pt x="1022251" y="1731972"/>
                  </a:lnTo>
                  <a:lnTo>
                    <a:pt x="1022251" y="145444"/>
                  </a:lnTo>
                  <a:lnTo>
                    <a:pt x="0" y="145444"/>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A9B9C"/>
                </a:solidFill>
              </a:endParaRPr>
            </a:p>
          </p:txBody>
        </p:sp>
        <p:sp>
          <p:nvSpPr>
            <p:cNvPr id="8" name="Rectangle 89"/>
            <p:cNvSpPr/>
            <p:nvPr/>
          </p:nvSpPr>
          <p:spPr bwMode="auto">
            <a:xfrm>
              <a:off x="-2215663" y="2290194"/>
              <a:ext cx="1195753" cy="1731972"/>
            </a:xfrm>
            <a:custGeom>
              <a:avLst/>
              <a:gdLst/>
              <a:ahLst/>
              <a:cxnLst/>
              <a:rect l="l" t="t" r="r" b="b"/>
              <a:pathLst>
                <a:path w="1195753" h="1731972">
                  <a:moveTo>
                    <a:pt x="0" y="0"/>
                  </a:moveTo>
                  <a:lnTo>
                    <a:pt x="1195753" y="0"/>
                  </a:lnTo>
                  <a:lnTo>
                    <a:pt x="1195753" y="1731972"/>
                  </a:lnTo>
                  <a:lnTo>
                    <a:pt x="1022251" y="1731972"/>
                  </a:lnTo>
                  <a:lnTo>
                    <a:pt x="1022251" y="145444"/>
                  </a:lnTo>
                  <a:lnTo>
                    <a:pt x="0" y="145444"/>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A9B9C"/>
                </a:solidFill>
              </a:endParaRPr>
            </a:p>
          </p:txBody>
        </p:sp>
      </p:grpSp>
      <p:grpSp>
        <p:nvGrpSpPr>
          <p:cNvPr id="12" name="Group 11"/>
          <p:cNvGrpSpPr/>
          <p:nvPr/>
        </p:nvGrpSpPr>
        <p:grpSpPr>
          <a:xfrm>
            <a:off x="581441" y="4770907"/>
            <a:ext cx="1176872" cy="539731"/>
            <a:chOff x="-3426604" y="3713052"/>
            <a:chExt cx="2164865" cy="925463"/>
          </a:xfrm>
          <a:solidFill>
            <a:schemeClr val="accent6"/>
          </a:solidFill>
        </p:grpSpPr>
        <p:sp>
          <p:nvSpPr>
            <p:cNvPr id="13" name="Rectangle 71"/>
            <p:cNvSpPr/>
            <p:nvPr/>
          </p:nvSpPr>
          <p:spPr bwMode="auto">
            <a:xfrm>
              <a:off x="-3426604" y="3713052"/>
              <a:ext cx="1110042" cy="925463"/>
            </a:xfrm>
            <a:custGeom>
              <a:avLst/>
              <a:gdLst/>
              <a:ahLst/>
              <a:cxnLst/>
              <a:rect l="l" t="t" r="r" b="b"/>
              <a:pathLst>
                <a:path w="1267794" h="1128864">
                  <a:moveTo>
                    <a:pt x="0" y="0"/>
                  </a:moveTo>
                  <a:lnTo>
                    <a:pt x="1267794" y="0"/>
                  </a:lnTo>
                  <a:lnTo>
                    <a:pt x="1267794" y="889139"/>
                  </a:lnTo>
                  <a:lnTo>
                    <a:pt x="393763" y="889139"/>
                  </a:lnTo>
                  <a:lnTo>
                    <a:pt x="2" y="1128864"/>
                  </a:lnTo>
                  <a:lnTo>
                    <a:pt x="103976" y="889139"/>
                  </a:lnTo>
                  <a:lnTo>
                    <a:pt x="0" y="889139"/>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A9B9C"/>
                </a:solidFill>
              </a:endParaRPr>
            </a:p>
          </p:txBody>
        </p:sp>
        <p:sp>
          <p:nvSpPr>
            <p:cNvPr id="14" name="Rectangle 75"/>
            <p:cNvSpPr/>
            <p:nvPr/>
          </p:nvSpPr>
          <p:spPr bwMode="auto">
            <a:xfrm flipH="1">
              <a:off x="-2166708" y="3860538"/>
              <a:ext cx="904969" cy="676803"/>
            </a:xfrm>
            <a:custGeom>
              <a:avLst/>
              <a:gdLst/>
              <a:ahLst/>
              <a:cxnLst/>
              <a:rect l="l" t="t" r="r" b="b"/>
              <a:pathLst>
                <a:path w="1267794" h="684295">
                  <a:moveTo>
                    <a:pt x="0" y="0"/>
                  </a:moveTo>
                  <a:lnTo>
                    <a:pt x="1267794" y="0"/>
                  </a:lnTo>
                  <a:lnTo>
                    <a:pt x="1267794" y="444570"/>
                  </a:lnTo>
                  <a:lnTo>
                    <a:pt x="393763" y="444570"/>
                  </a:lnTo>
                  <a:lnTo>
                    <a:pt x="2" y="684295"/>
                  </a:lnTo>
                  <a:lnTo>
                    <a:pt x="103976" y="444570"/>
                  </a:lnTo>
                  <a:lnTo>
                    <a:pt x="0" y="44457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A9B9C"/>
                </a:solidFill>
              </a:endParaRPr>
            </a:p>
          </p:txBody>
        </p:sp>
      </p:grpSp>
      <p:grpSp>
        <p:nvGrpSpPr>
          <p:cNvPr id="16" name="Group 15"/>
          <p:cNvGrpSpPr/>
          <p:nvPr/>
        </p:nvGrpSpPr>
        <p:grpSpPr>
          <a:xfrm>
            <a:off x="733166" y="2157704"/>
            <a:ext cx="873426" cy="1264490"/>
            <a:chOff x="4844280" y="929852"/>
            <a:chExt cx="1379061" cy="1996515"/>
          </a:xfrm>
        </p:grpSpPr>
        <p:grpSp>
          <p:nvGrpSpPr>
            <p:cNvPr id="17" name="Group 16"/>
            <p:cNvGrpSpPr/>
            <p:nvPr/>
          </p:nvGrpSpPr>
          <p:grpSpPr>
            <a:xfrm>
              <a:off x="4844281" y="1093973"/>
              <a:ext cx="1379060" cy="1832394"/>
              <a:chOff x="4844281" y="1093973"/>
              <a:chExt cx="1379060" cy="1832394"/>
            </a:xfrm>
          </p:grpSpPr>
          <p:grpSp>
            <p:nvGrpSpPr>
              <p:cNvPr id="21" name="Group 13"/>
              <p:cNvGrpSpPr>
                <a:grpSpLocks noChangeAspect="1"/>
              </p:cNvGrpSpPr>
              <p:nvPr/>
            </p:nvGrpSpPr>
            <p:grpSpPr bwMode="auto">
              <a:xfrm>
                <a:off x="4844287" y="2083229"/>
                <a:ext cx="1379054" cy="843138"/>
                <a:chOff x="5296" y="1919"/>
                <a:chExt cx="1405" cy="859"/>
              </a:xfrm>
              <a:effectLst>
                <a:outerShdw blurRad="50800" dist="38100" dir="2700000" algn="tl" rotWithShape="0">
                  <a:prstClr val="black">
                    <a:alpha val="40000"/>
                  </a:prstClr>
                </a:outerShdw>
              </a:effectLst>
            </p:grpSpPr>
            <p:sp>
              <p:nvSpPr>
                <p:cNvPr id="40" name="Freeform 14"/>
                <p:cNvSpPr>
                  <a:spLocks/>
                </p:cNvSpPr>
                <p:nvPr/>
              </p:nvSpPr>
              <p:spPr bwMode="auto">
                <a:xfrm>
                  <a:off x="5383" y="1919"/>
                  <a:ext cx="1231" cy="859"/>
                </a:xfrm>
                <a:custGeom>
                  <a:avLst/>
                  <a:gdLst>
                    <a:gd name="T0" fmla="*/ 521 w 521"/>
                    <a:gd name="T1" fmla="*/ 163 h 364"/>
                    <a:gd name="T2" fmla="*/ 485 w 521"/>
                    <a:gd name="T3" fmla="*/ 93 h 364"/>
                    <a:gd name="T4" fmla="*/ 127 w 521"/>
                    <a:gd name="T5" fmla="*/ 41 h 364"/>
                    <a:gd name="T6" fmla="*/ 0 w 521"/>
                    <a:gd name="T7" fmla="*/ 163 h 364"/>
                    <a:gd name="T8" fmla="*/ 0 w 521"/>
                    <a:gd name="T9" fmla="*/ 163 h 364"/>
                    <a:gd name="T10" fmla="*/ 0 w 521"/>
                    <a:gd name="T11" fmla="*/ 195 h 364"/>
                    <a:gd name="T12" fmla="*/ 0 w 521"/>
                    <a:gd name="T13" fmla="*/ 195 h 364"/>
                    <a:gd name="T14" fmla="*/ 37 w 521"/>
                    <a:gd name="T15" fmla="*/ 272 h 364"/>
                    <a:gd name="T16" fmla="*/ 394 w 521"/>
                    <a:gd name="T17" fmla="*/ 323 h 364"/>
                    <a:gd name="T18" fmla="*/ 521 w 521"/>
                    <a:gd name="T19" fmla="*/ 198 h 364"/>
                    <a:gd name="T20" fmla="*/ 521 w 521"/>
                    <a:gd name="T21" fmla="*/ 198 h 364"/>
                    <a:gd name="T22" fmla="*/ 521 w 521"/>
                    <a:gd name="T23" fmla="*/ 16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1" h="364">
                      <a:moveTo>
                        <a:pt x="521" y="163"/>
                      </a:moveTo>
                      <a:cubicBezTo>
                        <a:pt x="520" y="139"/>
                        <a:pt x="508" y="115"/>
                        <a:pt x="485" y="93"/>
                      </a:cubicBezTo>
                      <a:cubicBezTo>
                        <a:pt x="411" y="23"/>
                        <a:pt x="251" y="0"/>
                        <a:pt x="127" y="41"/>
                      </a:cubicBezTo>
                      <a:cubicBezTo>
                        <a:pt x="48" y="68"/>
                        <a:pt x="3" y="115"/>
                        <a:pt x="0" y="163"/>
                      </a:cubicBezTo>
                      <a:cubicBezTo>
                        <a:pt x="0" y="163"/>
                        <a:pt x="0" y="163"/>
                        <a:pt x="0" y="163"/>
                      </a:cubicBezTo>
                      <a:cubicBezTo>
                        <a:pt x="0" y="195"/>
                        <a:pt x="0" y="195"/>
                        <a:pt x="0" y="195"/>
                      </a:cubicBezTo>
                      <a:cubicBezTo>
                        <a:pt x="0" y="195"/>
                        <a:pt x="0" y="195"/>
                        <a:pt x="0" y="195"/>
                      </a:cubicBezTo>
                      <a:cubicBezTo>
                        <a:pt x="0" y="221"/>
                        <a:pt x="11" y="247"/>
                        <a:pt x="37" y="272"/>
                      </a:cubicBezTo>
                      <a:cubicBezTo>
                        <a:pt x="111" y="341"/>
                        <a:pt x="271" y="364"/>
                        <a:pt x="394" y="323"/>
                      </a:cubicBezTo>
                      <a:cubicBezTo>
                        <a:pt x="476" y="296"/>
                        <a:pt x="521" y="248"/>
                        <a:pt x="521" y="198"/>
                      </a:cubicBezTo>
                      <a:cubicBezTo>
                        <a:pt x="521" y="198"/>
                        <a:pt x="521" y="198"/>
                        <a:pt x="521" y="198"/>
                      </a:cubicBezTo>
                      <a:cubicBezTo>
                        <a:pt x="521" y="163"/>
                        <a:pt x="521" y="163"/>
                        <a:pt x="521" y="163"/>
                      </a:cubicBezTo>
                      <a:close/>
                    </a:path>
                  </a:pathLst>
                </a:custGeom>
                <a:solidFill>
                  <a:schemeClr val="bg1"/>
                </a:solidFill>
                <a:ln w="158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Freeform 15"/>
                <p:cNvSpPr>
                  <a:spLocks/>
                </p:cNvSpPr>
                <p:nvPr/>
              </p:nvSpPr>
              <p:spPr bwMode="auto">
                <a:xfrm>
                  <a:off x="5296" y="1919"/>
                  <a:ext cx="1405" cy="791"/>
                </a:xfrm>
                <a:custGeom>
                  <a:avLst/>
                  <a:gdLst>
                    <a:gd name="T0" fmla="*/ 164 w 595"/>
                    <a:gd name="T1" fmla="*/ 41 h 335"/>
                    <a:gd name="T2" fmla="*/ 522 w 595"/>
                    <a:gd name="T3" fmla="*/ 93 h 335"/>
                    <a:gd name="T4" fmla="*/ 431 w 595"/>
                    <a:gd name="T5" fmla="*/ 294 h 335"/>
                    <a:gd name="T6" fmla="*/ 74 w 595"/>
                    <a:gd name="T7" fmla="*/ 242 h 335"/>
                    <a:gd name="T8" fmla="*/ 164 w 595"/>
                    <a:gd name="T9" fmla="*/ 41 h 335"/>
                  </a:gdLst>
                  <a:ahLst/>
                  <a:cxnLst>
                    <a:cxn ang="0">
                      <a:pos x="T0" y="T1"/>
                    </a:cxn>
                    <a:cxn ang="0">
                      <a:pos x="T2" y="T3"/>
                    </a:cxn>
                    <a:cxn ang="0">
                      <a:pos x="T4" y="T5"/>
                    </a:cxn>
                    <a:cxn ang="0">
                      <a:pos x="T6" y="T7"/>
                    </a:cxn>
                    <a:cxn ang="0">
                      <a:pos x="T8" y="T9"/>
                    </a:cxn>
                  </a:cxnLst>
                  <a:rect l="0" t="0" r="r" b="b"/>
                  <a:pathLst>
                    <a:path w="595" h="335">
                      <a:moveTo>
                        <a:pt x="164" y="41"/>
                      </a:moveTo>
                      <a:cubicBezTo>
                        <a:pt x="288" y="0"/>
                        <a:pt x="448" y="23"/>
                        <a:pt x="522" y="93"/>
                      </a:cubicBezTo>
                      <a:cubicBezTo>
                        <a:pt x="595" y="163"/>
                        <a:pt x="555" y="253"/>
                        <a:pt x="431" y="294"/>
                      </a:cubicBezTo>
                      <a:cubicBezTo>
                        <a:pt x="308" y="335"/>
                        <a:pt x="148" y="312"/>
                        <a:pt x="74" y="242"/>
                      </a:cubicBezTo>
                      <a:cubicBezTo>
                        <a:pt x="0" y="173"/>
                        <a:pt x="41" y="83"/>
                        <a:pt x="164" y="41"/>
                      </a:cubicBezTo>
                    </a:path>
                  </a:pathLst>
                </a:custGeom>
                <a:gradFill flip="none" rotWithShape="1">
                  <a:gsLst>
                    <a:gs pos="0">
                      <a:schemeClr val="accent1"/>
                    </a:gs>
                    <a:gs pos="50000">
                      <a:schemeClr val="accent1"/>
                    </a:gs>
                    <a:gs pos="100000">
                      <a:schemeClr val="tx2">
                        <a:lumMod val="40000"/>
                        <a:lumOff val="60000"/>
                      </a:schemeClr>
                    </a:gs>
                  </a:gsLst>
                  <a:lin ang="13500000" scaled="1"/>
                  <a:tileRect/>
                </a:gradFill>
                <a:ln w="28575">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spc="-120">
                    <a:solidFill>
                      <a:srgbClr val="FFFFFF"/>
                    </a:solidFill>
                    <a:effectLst>
                      <a:outerShdw blurRad="165100" algn="ctr" rotWithShape="0">
                        <a:prstClr val="black"/>
                      </a:outerShdw>
                    </a:effectLst>
                    <a:cs typeface="Arial" pitchFamily="34" charset="0"/>
                  </a:endParaRPr>
                </a:p>
              </p:txBody>
            </p:sp>
          </p:grpSp>
          <p:grpSp>
            <p:nvGrpSpPr>
              <p:cNvPr id="22" name="Group 13"/>
              <p:cNvGrpSpPr>
                <a:grpSpLocks noChangeAspect="1"/>
              </p:cNvGrpSpPr>
              <p:nvPr/>
            </p:nvGrpSpPr>
            <p:grpSpPr bwMode="auto">
              <a:xfrm>
                <a:off x="4844286" y="1916843"/>
                <a:ext cx="1379054" cy="843138"/>
                <a:chOff x="5296" y="1919"/>
                <a:chExt cx="1405" cy="859"/>
              </a:xfrm>
              <a:effectLst>
                <a:outerShdw blurRad="50800" dist="38100" dir="2700000" algn="tl" rotWithShape="0">
                  <a:prstClr val="black">
                    <a:alpha val="40000"/>
                  </a:prstClr>
                </a:outerShdw>
              </a:effectLst>
            </p:grpSpPr>
            <p:sp>
              <p:nvSpPr>
                <p:cNvPr id="38" name="Freeform 14"/>
                <p:cNvSpPr>
                  <a:spLocks/>
                </p:cNvSpPr>
                <p:nvPr/>
              </p:nvSpPr>
              <p:spPr bwMode="auto">
                <a:xfrm>
                  <a:off x="5383" y="1919"/>
                  <a:ext cx="1231" cy="859"/>
                </a:xfrm>
                <a:custGeom>
                  <a:avLst/>
                  <a:gdLst>
                    <a:gd name="T0" fmla="*/ 521 w 521"/>
                    <a:gd name="T1" fmla="*/ 163 h 364"/>
                    <a:gd name="T2" fmla="*/ 485 w 521"/>
                    <a:gd name="T3" fmla="*/ 93 h 364"/>
                    <a:gd name="T4" fmla="*/ 127 w 521"/>
                    <a:gd name="T5" fmla="*/ 41 h 364"/>
                    <a:gd name="T6" fmla="*/ 0 w 521"/>
                    <a:gd name="T7" fmla="*/ 163 h 364"/>
                    <a:gd name="T8" fmla="*/ 0 w 521"/>
                    <a:gd name="T9" fmla="*/ 163 h 364"/>
                    <a:gd name="T10" fmla="*/ 0 w 521"/>
                    <a:gd name="T11" fmla="*/ 195 h 364"/>
                    <a:gd name="T12" fmla="*/ 0 w 521"/>
                    <a:gd name="T13" fmla="*/ 195 h 364"/>
                    <a:gd name="T14" fmla="*/ 37 w 521"/>
                    <a:gd name="T15" fmla="*/ 272 h 364"/>
                    <a:gd name="T16" fmla="*/ 394 w 521"/>
                    <a:gd name="T17" fmla="*/ 323 h 364"/>
                    <a:gd name="T18" fmla="*/ 521 w 521"/>
                    <a:gd name="T19" fmla="*/ 198 h 364"/>
                    <a:gd name="T20" fmla="*/ 521 w 521"/>
                    <a:gd name="T21" fmla="*/ 198 h 364"/>
                    <a:gd name="T22" fmla="*/ 521 w 521"/>
                    <a:gd name="T23" fmla="*/ 16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1" h="364">
                      <a:moveTo>
                        <a:pt x="521" y="163"/>
                      </a:moveTo>
                      <a:cubicBezTo>
                        <a:pt x="520" y="139"/>
                        <a:pt x="508" y="115"/>
                        <a:pt x="485" y="93"/>
                      </a:cubicBezTo>
                      <a:cubicBezTo>
                        <a:pt x="411" y="23"/>
                        <a:pt x="251" y="0"/>
                        <a:pt x="127" y="41"/>
                      </a:cubicBezTo>
                      <a:cubicBezTo>
                        <a:pt x="48" y="68"/>
                        <a:pt x="3" y="115"/>
                        <a:pt x="0" y="163"/>
                      </a:cubicBezTo>
                      <a:cubicBezTo>
                        <a:pt x="0" y="163"/>
                        <a:pt x="0" y="163"/>
                        <a:pt x="0" y="163"/>
                      </a:cubicBezTo>
                      <a:cubicBezTo>
                        <a:pt x="0" y="195"/>
                        <a:pt x="0" y="195"/>
                        <a:pt x="0" y="195"/>
                      </a:cubicBezTo>
                      <a:cubicBezTo>
                        <a:pt x="0" y="195"/>
                        <a:pt x="0" y="195"/>
                        <a:pt x="0" y="195"/>
                      </a:cubicBezTo>
                      <a:cubicBezTo>
                        <a:pt x="0" y="221"/>
                        <a:pt x="11" y="247"/>
                        <a:pt x="37" y="272"/>
                      </a:cubicBezTo>
                      <a:cubicBezTo>
                        <a:pt x="111" y="341"/>
                        <a:pt x="271" y="364"/>
                        <a:pt x="394" y="323"/>
                      </a:cubicBezTo>
                      <a:cubicBezTo>
                        <a:pt x="476" y="296"/>
                        <a:pt x="521" y="248"/>
                        <a:pt x="521" y="198"/>
                      </a:cubicBezTo>
                      <a:cubicBezTo>
                        <a:pt x="521" y="198"/>
                        <a:pt x="521" y="198"/>
                        <a:pt x="521" y="198"/>
                      </a:cubicBezTo>
                      <a:cubicBezTo>
                        <a:pt x="521" y="163"/>
                        <a:pt x="521" y="163"/>
                        <a:pt x="521" y="163"/>
                      </a:cubicBezTo>
                      <a:close/>
                    </a:path>
                  </a:pathLst>
                </a:custGeom>
                <a:solidFill>
                  <a:schemeClr val="bg1"/>
                </a:solidFill>
                <a:ln w="158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15"/>
                <p:cNvSpPr>
                  <a:spLocks/>
                </p:cNvSpPr>
                <p:nvPr/>
              </p:nvSpPr>
              <p:spPr bwMode="auto">
                <a:xfrm>
                  <a:off x="5296" y="1919"/>
                  <a:ext cx="1405" cy="791"/>
                </a:xfrm>
                <a:custGeom>
                  <a:avLst/>
                  <a:gdLst>
                    <a:gd name="T0" fmla="*/ 164 w 595"/>
                    <a:gd name="T1" fmla="*/ 41 h 335"/>
                    <a:gd name="T2" fmla="*/ 522 w 595"/>
                    <a:gd name="T3" fmla="*/ 93 h 335"/>
                    <a:gd name="T4" fmla="*/ 431 w 595"/>
                    <a:gd name="T5" fmla="*/ 294 h 335"/>
                    <a:gd name="T6" fmla="*/ 74 w 595"/>
                    <a:gd name="T7" fmla="*/ 242 h 335"/>
                    <a:gd name="T8" fmla="*/ 164 w 595"/>
                    <a:gd name="T9" fmla="*/ 41 h 335"/>
                  </a:gdLst>
                  <a:ahLst/>
                  <a:cxnLst>
                    <a:cxn ang="0">
                      <a:pos x="T0" y="T1"/>
                    </a:cxn>
                    <a:cxn ang="0">
                      <a:pos x="T2" y="T3"/>
                    </a:cxn>
                    <a:cxn ang="0">
                      <a:pos x="T4" y="T5"/>
                    </a:cxn>
                    <a:cxn ang="0">
                      <a:pos x="T6" y="T7"/>
                    </a:cxn>
                    <a:cxn ang="0">
                      <a:pos x="T8" y="T9"/>
                    </a:cxn>
                  </a:cxnLst>
                  <a:rect l="0" t="0" r="r" b="b"/>
                  <a:pathLst>
                    <a:path w="595" h="335">
                      <a:moveTo>
                        <a:pt x="164" y="41"/>
                      </a:moveTo>
                      <a:cubicBezTo>
                        <a:pt x="288" y="0"/>
                        <a:pt x="448" y="23"/>
                        <a:pt x="522" y="93"/>
                      </a:cubicBezTo>
                      <a:cubicBezTo>
                        <a:pt x="595" y="163"/>
                        <a:pt x="555" y="253"/>
                        <a:pt x="431" y="294"/>
                      </a:cubicBezTo>
                      <a:cubicBezTo>
                        <a:pt x="308" y="335"/>
                        <a:pt x="148" y="312"/>
                        <a:pt x="74" y="242"/>
                      </a:cubicBezTo>
                      <a:cubicBezTo>
                        <a:pt x="0" y="173"/>
                        <a:pt x="41" y="83"/>
                        <a:pt x="164" y="41"/>
                      </a:cubicBezTo>
                    </a:path>
                  </a:pathLst>
                </a:custGeom>
                <a:gradFill flip="none" rotWithShape="1">
                  <a:gsLst>
                    <a:gs pos="0">
                      <a:schemeClr val="accent1"/>
                    </a:gs>
                    <a:gs pos="50000">
                      <a:schemeClr val="accent1"/>
                    </a:gs>
                    <a:gs pos="100000">
                      <a:schemeClr val="tx2">
                        <a:lumMod val="40000"/>
                        <a:lumOff val="60000"/>
                      </a:schemeClr>
                    </a:gs>
                  </a:gsLst>
                  <a:lin ang="13500000" scaled="1"/>
                  <a:tileRect/>
                </a:gradFill>
                <a:ln w="28575">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spc="-120">
                    <a:solidFill>
                      <a:srgbClr val="FFFFFF"/>
                    </a:solidFill>
                    <a:effectLst>
                      <a:outerShdw blurRad="165100" algn="ctr" rotWithShape="0">
                        <a:prstClr val="black"/>
                      </a:outerShdw>
                    </a:effectLst>
                    <a:cs typeface="Arial" pitchFamily="34" charset="0"/>
                  </a:endParaRPr>
                </a:p>
              </p:txBody>
            </p:sp>
          </p:grpSp>
          <p:grpSp>
            <p:nvGrpSpPr>
              <p:cNvPr id="23" name="Group 13"/>
              <p:cNvGrpSpPr>
                <a:grpSpLocks noChangeAspect="1"/>
              </p:cNvGrpSpPr>
              <p:nvPr/>
            </p:nvGrpSpPr>
            <p:grpSpPr bwMode="auto">
              <a:xfrm>
                <a:off x="4844285" y="1750457"/>
                <a:ext cx="1379054" cy="843138"/>
                <a:chOff x="5296" y="1919"/>
                <a:chExt cx="1405" cy="859"/>
              </a:xfrm>
              <a:effectLst>
                <a:outerShdw blurRad="50800" dist="38100" dir="2700000" algn="tl" rotWithShape="0">
                  <a:prstClr val="black">
                    <a:alpha val="40000"/>
                  </a:prstClr>
                </a:outerShdw>
              </a:effectLst>
            </p:grpSpPr>
            <p:sp>
              <p:nvSpPr>
                <p:cNvPr id="36" name="Freeform 14"/>
                <p:cNvSpPr>
                  <a:spLocks/>
                </p:cNvSpPr>
                <p:nvPr/>
              </p:nvSpPr>
              <p:spPr bwMode="auto">
                <a:xfrm>
                  <a:off x="5383" y="1919"/>
                  <a:ext cx="1231" cy="859"/>
                </a:xfrm>
                <a:custGeom>
                  <a:avLst/>
                  <a:gdLst>
                    <a:gd name="T0" fmla="*/ 521 w 521"/>
                    <a:gd name="T1" fmla="*/ 163 h 364"/>
                    <a:gd name="T2" fmla="*/ 485 w 521"/>
                    <a:gd name="T3" fmla="*/ 93 h 364"/>
                    <a:gd name="T4" fmla="*/ 127 w 521"/>
                    <a:gd name="T5" fmla="*/ 41 h 364"/>
                    <a:gd name="T6" fmla="*/ 0 w 521"/>
                    <a:gd name="T7" fmla="*/ 163 h 364"/>
                    <a:gd name="T8" fmla="*/ 0 w 521"/>
                    <a:gd name="T9" fmla="*/ 163 h 364"/>
                    <a:gd name="T10" fmla="*/ 0 w 521"/>
                    <a:gd name="T11" fmla="*/ 195 h 364"/>
                    <a:gd name="T12" fmla="*/ 0 w 521"/>
                    <a:gd name="T13" fmla="*/ 195 h 364"/>
                    <a:gd name="T14" fmla="*/ 37 w 521"/>
                    <a:gd name="T15" fmla="*/ 272 h 364"/>
                    <a:gd name="T16" fmla="*/ 394 w 521"/>
                    <a:gd name="T17" fmla="*/ 323 h 364"/>
                    <a:gd name="T18" fmla="*/ 521 w 521"/>
                    <a:gd name="T19" fmla="*/ 198 h 364"/>
                    <a:gd name="T20" fmla="*/ 521 w 521"/>
                    <a:gd name="T21" fmla="*/ 198 h 364"/>
                    <a:gd name="T22" fmla="*/ 521 w 521"/>
                    <a:gd name="T23" fmla="*/ 16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1" h="364">
                      <a:moveTo>
                        <a:pt x="521" y="163"/>
                      </a:moveTo>
                      <a:cubicBezTo>
                        <a:pt x="520" y="139"/>
                        <a:pt x="508" y="115"/>
                        <a:pt x="485" y="93"/>
                      </a:cubicBezTo>
                      <a:cubicBezTo>
                        <a:pt x="411" y="23"/>
                        <a:pt x="251" y="0"/>
                        <a:pt x="127" y="41"/>
                      </a:cubicBezTo>
                      <a:cubicBezTo>
                        <a:pt x="48" y="68"/>
                        <a:pt x="3" y="115"/>
                        <a:pt x="0" y="163"/>
                      </a:cubicBezTo>
                      <a:cubicBezTo>
                        <a:pt x="0" y="163"/>
                        <a:pt x="0" y="163"/>
                        <a:pt x="0" y="163"/>
                      </a:cubicBezTo>
                      <a:cubicBezTo>
                        <a:pt x="0" y="195"/>
                        <a:pt x="0" y="195"/>
                        <a:pt x="0" y="195"/>
                      </a:cubicBezTo>
                      <a:cubicBezTo>
                        <a:pt x="0" y="195"/>
                        <a:pt x="0" y="195"/>
                        <a:pt x="0" y="195"/>
                      </a:cubicBezTo>
                      <a:cubicBezTo>
                        <a:pt x="0" y="221"/>
                        <a:pt x="11" y="247"/>
                        <a:pt x="37" y="272"/>
                      </a:cubicBezTo>
                      <a:cubicBezTo>
                        <a:pt x="111" y="341"/>
                        <a:pt x="271" y="364"/>
                        <a:pt x="394" y="323"/>
                      </a:cubicBezTo>
                      <a:cubicBezTo>
                        <a:pt x="476" y="296"/>
                        <a:pt x="521" y="248"/>
                        <a:pt x="521" y="198"/>
                      </a:cubicBezTo>
                      <a:cubicBezTo>
                        <a:pt x="521" y="198"/>
                        <a:pt x="521" y="198"/>
                        <a:pt x="521" y="198"/>
                      </a:cubicBezTo>
                      <a:cubicBezTo>
                        <a:pt x="521" y="163"/>
                        <a:pt x="521" y="163"/>
                        <a:pt x="521" y="163"/>
                      </a:cubicBezTo>
                      <a:close/>
                    </a:path>
                  </a:pathLst>
                </a:custGeom>
                <a:solidFill>
                  <a:schemeClr val="bg1"/>
                </a:solidFill>
                <a:ln w="158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reeform 15"/>
                <p:cNvSpPr>
                  <a:spLocks/>
                </p:cNvSpPr>
                <p:nvPr/>
              </p:nvSpPr>
              <p:spPr bwMode="auto">
                <a:xfrm>
                  <a:off x="5296" y="1919"/>
                  <a:ext cx="1405" cy="791"/>
                </a:xfrm>
                <a:custGeom>
                  <a:avLst/>
                  <a:gdLst>
                    <a:gd name="T0" fmla="*/ 164 w 595"/>
                    <a:gd name="T1" fmla="*/ 41 h 335"/>
                    <a:gd name="T2" fmla="*/ 522 w 595"/>
                    <a:gd name="T3" fmla="*/ 93 h 335"/>
                    <a:gd name="T4" fmla="*/ 431 w 595"/>
                    <a:gd name="T5" fmla="*/ 294 h 335"/>
                    <a:gd name="T6" fmla="*/ 74 w 595"/>
                    <a:gd name="T7" fmla="*/ 242 h 335"/>
                    <a:gd name="T8" fmla="*/ 164 w 595"/>
                    <a:gd name="T9" fmla="*/ 41 h 335"/>
                  </a:gdLst>
                  <a:ahLst/>
                  <a:cxnLst>
                    <a:cxn ang="0">
                      <a:pos x="T0" y="T1"/>
                    </a:cxn>
                    <a:cxn ang="0">
                      <a:pos x="T2" y="T3"/>
                    </a:cxn>
                    <a:cxn ang="0">
                      <a:pos x="T4" y="T5"/>
                    </a:cxn>
                    <a:cxn ang="0">
                      <a:pos x="T6" y="T7"/>
                    </a:cxn>
                    <a:cxn ang="0">
                      <a:pos x="T8" y="T9"/>
                    </a:cxn>
                  </a:cxnLst>
                  <a:rect l="0" t="0" r="r" b="b"/>
                  <a:pathLst>
                    <a:path w="595" h="335">
                      <a:moveTo>
                        <a:pt x="164" y="41"/>
                      </a:moveTo>
                      <a:cubicBezTo>
                        <a:pt x="288" y="0"/>
                        <a:pt x="448" y="23"/>
                        <a:pt x="522" y="93"/>
                      </a:cubicBezTo>
                      <a:cubicBezTo>
                        <a:pt x="595" y="163"/>
                        <a:pt x="555" y="253"/>
                        <a:pt x="431" y="294"/>
                      </a:cubicBezTo>
                      <a:cubicBezTo>
                        <a:pt x="308" y="335"/>
                        <a:pt x="148" y="312"/>
                        <a:pt x="74" y="242"/>
                      </a:cubicBezTo>
                      <a:cubicBezTo>
                        <a:pt x="0" y="173"/>
                        <a:pt x="41" y="83"/>
                        <a:pt x="164" y="41"/>
                      </a:cubicBezTo>
                    </a:path>
                  </a:pathLst>
                </a:custGeom>
                <a:gradFill flip="none" rotWithShape="1">
                  <a:gsLst>
                    <a:gs pos="0">
                      <a:schemeClr val="accent1"/>
                    </a:gs>
                    <a:gs pos="50000">
                      <a:schemeClr val="accent1"/>
                    </a:gs>
                    <a:gs pos="100000">
                      <a:schemeClr val="tx2">
                        <a:lumMod val="40000"/>
                        <a:lumOff val="60000"/>
                      </a:schemeClr>
                    </a:gs>
                  </a:gsLst>
                  <a:lin ang="13500000" scaled="1"/>
                  <a:tileRect/>
                </a:gradFill>
                <a:ln w="28575">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spc="-120">
                    <a:solidFill>
                      <a:srgbClr val="FFFFFF"/>
                    </a:solidFill>
                    <a:effectLst>
                      <a:outerShdw blurRad="165100" algn="ctr" rotWithShape="0">
                        <a:prstClr val="black"/>
                      </a:outerShdw>
                    </a:effectLst>
                    <a:cs typeface="Arial" pitchFamily="34" charset="0"/>
                  </a:endParaRPr>
                </a:p>
              </p:txBody>
            </p:sp>
          </p:grpSp>
          <p:grpSp>
            <p:nvGrpSpPr>
              <p:cNvPr id="24" name="Group 13"/>
              <p:cNvGrpSpPr>
                <a:grpSpLocks noChangeAspect="1"/>
              </p:cNvGrpSpPr>
              <p:nvPr/>
            </p:nvGrpSpPr>
            <p:grpSpPr bwMode="auto">
              <a:xfrm>
                <a:off x="4844284" y="1586336"/>
                <a:ext cx="1379054" cy="843138"/>
                <a:chOff x="5296" y="1919"/>
                <a:chExt cx="1405" cy="859"/>
              </a:xfrm>
              <a:effectLst>
                <a:outerShdw blurRad="50800" dist="38100" dir="2700000" algn="tl" rotWithShape="0">
                  <a:prstClr val="black">
                    <a:alpha val="40000"/>
                  </a:prstClr>
                </a:outerShdw>
              </a:effectLst>
            </p:grpSpPr>
            <p:sp>
              <p:nvSpPr>
                <p:cNvPr id="34" name="Freeform 14"/>
                <p:cNvSpPr>
                  <a:spLocks/>
                </p:cNvSpPr>
                <p:nvPr/>
              </p:nvSpPr>
              <p:spPr bwMode="auto">
                <a:xfrm>
                  <a:off x="5383" y="1919"/>
                  <a:ext cx="1231" cy="859"/>
                </a:xfrm>
                <a:custGeom>
                  <a:avLst/>
                  <a:gdLst>
                    <a:gd name="T0" fmla="*/ 521 w 521"/>
                    <a:gd name="T1" fmla="*/ 163 h 364"/>
                    <a:gd name="T2" fmla="*/ 485 w 521"/>
                    <a:gd name="T3" fmla="*/ 93 h 364"/>
                    <a:gd name="T4" fmla="*/ 127 w 521"/>
                    <a:gd name="T5" fmla="*/ 41 h 364"/>
                    <a:gd name="T6" fmla="*/ 0 w 521"/>
                    <a:gd name="T7" fmla="*/ 163 h 364"/>
                    <a:gd name="T8" fmla="*/ 0 w 521"/>
                    <a:gd name="T9" fmla="*/ 163 h 364"/>
                    <a:gd name="T10" fmla="*/ 0 w 521"/>
                    <a:gd name="T11" fmla="*/ 195 h 364"/>
                    <a:gd name="T12" fmla="*/ 0 w 521"/>
                    <a:gd name="T13" fmla="*/ 195 h 364"/>
                    <a:gd name="T14" fmla="*/ 37 w 521"/>
                    <a:gd name="T15" fmla="*/ 272 h 364"/>
                    <a:gd name="T16" fmla="*/ 394 w 521"/>
                    <a:gd name="T17" fmla="*/ 323 h 364"/>
                    <a:gd name="T18" fmla="*/ 521 w 521"/>
                    <a:gd name="T19" fmla="*/ 198 h 364"/>
                    <a:gd name="T20" fmla="*/ 521 w 521"/>
                    <a:gd name="T21" fmla="*/ 198 h 364"/>
                    <a:gd name="T22" fmla="*/ 521 w 521"/>
                    <a:gd name="T23" fmla="*/ 16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1" h="364">
                      <a:moveTo>
                        <a:pt x="521" y="163"/>
                      </a:moveTo>
                      <a:cubicBezTo>
                        <a:pt x="520" y="139"/>
                        <a:pt x="508" y="115"/>
                        <a:pt x="485" y="93"/>
                      </a:cubicBezTo>
                      <a:cubicBezTo>
                        <a:pt x="411" y="23"/>
                        <a:pt x="251" y="0"/>
                        <a:pt x="127" y="41"/>
                      </a:cubicBezTo>
                      <a:cubicBezTo>
                        <a:pt x="48" y="68"/>
                        <a:pt x="3" y="115"/>
                        <a:pt x="0" y="163"/>
                      </a:cubicBezTo>
                      <a:cubicBezTo>
                        <a:pt x="0" y="163"/>
                        <a:pt x="0" y="163"/>
                        <a:pt x="0" y="163"/>
                      </a:cubicBezTo>
                      <a:cubicBezTo>
                        <a:pt x="0" y="195"/>
                        <a:pt x="0" y="195"/>
                        <a:pt x="0" y="195"/>
                      </a:cubicBezTo>
                      <a:cubicBezTo>
                        <a:pt x="0" y="195"/>
                        <a:pt x="0" y="195"/>
                        <a:pt x="0" y="195"/>
                      </a:cubicBezTo>
                      <a:cubicBezTo>
                        <a:pt x="0" y="221"/>
                        <a:pt x="11" y="247"/>
                        <a:pt x="37" y="272"/>
                      </a:cubicBezTo>
                      <a:cubicBezTo>
                        <a:pt x="111" y="341"/>
                        <a:pt x="271" y="364"/>
                        <a:pt x="394" y="323"/>
                      </a:cubicBezTo>
                      <a:cubicBezTo>
                        <a:pt x="476" y="296"/>
                        <a:pt x="521" y="248"/>
                        <a:pt x="521" y="198"/>
                      </a:cubicBezTo>
                      <a:cubicBezTo>
                        <a:pt x="521" y="198"/>
                        <a:pt x="521" y="198"/>
                        <a:pt x="521" y="198"/>
                      </a:cubicBezTo>
                      <a:cubicBezTo>
                        <a:pt x="521" y="163"/>
                        <a:pt x="521" y="163"/>
                        <a:pt x="521" y="163"/>
                      </a:cubicBezTo>
                      <a:close/>
                    </a:path>
                  </a:pathLst>
                </a:custGeom>
                <a:solidFill>
                  <a:schemeClr val="bg1"/>
                </a:solidFill>
                <a:ln w="158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reeform 15"/>
                <p:cNvSpPr>
                  <a:spLocks/>
                </p:cNvSpPr>
                <p:nvPr/>
              </p:nvSpPr>
              <p:spPr bwMode="auto">
                <a:xfrm>
                  <a:off x="5296" y="1919"/>
                  <a:ext cx="1405" cy="791"/>
                </a:xfrm>
                <a:custGeom>
                  <a:avLst/>
                  <a:gdLst>
                    <a:gd name="T0" fmla="*/ 164 w 595"/>
                    <a:gd name="T1" fmla="*/ 41 h 335"/>
                    <a:gd name="T2" fmla="*/ 522 w 595"/>
                    <a:gd name="T3" fmla="*/ 93 h 335"/>
                    <a:gd name="T4" fmla="*/ 431 w 595"/>
                    <a:gd name="T5" fmla="*/ 294 h 335"/>
                    <a:gd name="T6" fmla="*/ 74 w 595"/>
                    <a:gd name="T7" fmla="*/ 242 h 335"/>
                    <a:gd name="T8" fmla="*/ 164 w 595"/>
                    <a:gd name="T9" fmla="*/ 41 h 335"/>
                  </a:gdLst>
                  <a:ahLst/>
                  <a:cxnLst>
                    <a:cxn ang="0">
                      <a:pos x="T0" y="T1"/>
                    </a:cxn>
                    <a:cxn ang="0">
                      <a:pos x="T2" y="T3"/>
                    </a:cxn>
                    <a:cxn ang="0">
                      <a:pos x="T4" y="T5"/>
                    </a:cxn>
                    <a:cxn ang="0">
                      <a:pos x="T6" y="T7"/>
                    </a:cxn>
                    <a:cxn ang="0">
                      <a:pos x="T8" y="T9"/>
                    </a:cxn>
                  </a:cxnLst>
                  <a:rect l="0" t="0" r="r" b="b"/>
                  <a:pathLst>
                    <a:path w="595" h="335">
                      <a:moveTo>
                        <a:pt x="164" y="41"/>
                      </a:moveTo>
                      <a:cubicBezTo>
                        <a:pt x="288" y="0"/>
                        <a:pt x="448" y="23"/>
                        <a:pt x="522" y="93"/>
                      </a:cubicBezTo>
                      <a:cubicBezTo>
                        <a:pt x="595" y="163"/>
                        <a:pt x="555" y="253"/>
                        <a:pt x="431" y="294"/>
                      </a:cubicBezTo>
                      <a:cubicBezTo>
                        <a:pt x="308" y="335"/>
                        <a:pt x="148" y="312"/>
                        <a:pt x="74" y="242"/>
                      </a:cubicBezTo>
                      <a:cubicBezTo>
                        <a:pt x="0" y="173"/>
                        <a:pt x="41" y="83"/>
                        <a:pt x="164" y="41"/>
                      </a:cubicBezTo>
                    </a:path>
                  </a:pathLst>
                </a:custGeom>
                <a:gradFill flip="none" rotWithShape="1">
                  <a:gsLst>
                    <a:gs pos="0">
                      <a:schemeClr val="accent1"/>
                    </a:gs>
                    <a:gs pos="50000">
                      <a:schemeClr val="accent1"/>
                    </a:gs>
                    <a:gs pos="100000">
                      <a:schemeClr val="tx2">
                        <a:lumMod val="40000"/>
                        <a:lumOff val="60000"/>
                      </a:schemeClr>
                    </a:gs>
                  </a:gsLst>
                  <a:lin ang="13500000" scaled="1"/>
                  <a:tileRect/>
                </a:gradFill>
                <a:ln w="28575">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spc="-120">
                    <a:solidFill>
                      <a:srgbClr val="FFFFFF"/>
                    </a:solidFill>
                    <a:effectLst>
                      <a:outerShdw blurRad="165100" algn="ctr" rotWithShape="0">
                        <a:prstClr val="black"/>
                      </a:outerShdw>
                    </a:effectLst>
                    <a:cs typeface="Arial" pitchFamily="34" charset="0"/>
                  </a:endParaRPr>
                </a:p>
              </p:txBody>
            </p:sp>
          </p:grpSp>
          <p:grpSp>
            <p:nvGrpSpPr>
              <p:cNvPr id="25" name="Group 13"/>
              <p:cNvGrpSpPr>
                <a:grpSpLocks noChangeAspect="1"/>
              </p:cNvGrpSpPr>
              <p:nvPr/>
            </p:nvGrpSpPr>
            <p:grpSpPr bwMode="auto">
              <a:xfrm>
                <a:off x="4844283" y="1422215"/>
                <a:ext cx="1379054" cy="843138"/>
                <a:chOff x="5296" y="1919"/>
                <a:chExt cx="1405" cy="859"/>
              </a:xfrm>
              <a:effectLst>
                <a:outerShdw blurRad="50800" dist="38100" dir="2700000" algn="tl" rotWithShape="0">
                  <a:prstClr val="black">
                    <a:alpha val="40000"/>
                  </a:prstClr>
                </a:outerShdw>
              </a:effectLst>
            </p:grpSpPr>
            <p:sp>
              <p:nvSpPr>
                <p:cNvPr id="32" name="Freeform 14"/>
                <p:cNvSpPr>
                  <a:spLocks/>
                </p:cNvSpPr>
                <p:nvPr/>
              </p:nvSpPr>
              <p:spPr bwMode="auto">
                <a:xfrm>
                  <a:off x="5383" y="1919"/>
                  <a:ext cx="1231" cy="859"/>
                </a:xfrm>
                <a:custGeom>
                  <a:avLst/>
                  <a:gdLst>
                    <a:gd name="T0" fmla="*/ 521 w 521"/>
                    <a:gd name="T1" fmla="*/ 163 h 364"/>
                    <a:gd name="T2" fmla="*/ 485 w 521"/>
                    <a:gd name="T3" fmla="*/ 93 h 364"/>
                    <a:gd name="T4" fmla="*/ 127 w 521"/>
                    <a:gd name="T5" fmla="*/ 41 h 364"/>
                    <a:gd name="T6" fmla="*/ 0 w 521"/>
                    <a:gd name="T7" fmla="*/ 163 h 364"/>
                    <a:gd name="T8" fmla="*/ 0 w 521"/>
                    <a:gd name="T9" fmla="*/ 163 h 364"/>
                    <a:gd name="T10" fmla="*/ 0 w 521"/>
                    <a:gd name="T11" fmla="*/ 195 h 364"/>
                    <a:gd name="T12" fmla="*/ 0 w 521"/>
                    <a:gd name="T13" fmla="*/ 195 h 364"/>
                    <a:gd name="T14" fmla="*/ 37 w 521"/>
                    <a:gd name="T15" fmla="*/ 272 h 364"/>
                    <a:gd name="T16" fmla="*/ 394 w 521"/>
                    <a:gd name="T17" fmla="*/ 323 h 364"/>
                    <a:gd name="T18" fmla="*/ 521 w 521"/>
                    <a:gd name="T19" fmla="*/ 198 h 364"/>
                    <a:gd name="T20" fmla="*/ 521 w 521"/>
                    <a:gd name="T21" fmla="*/ 198 h 364"/>
                    <a:gd name="T22" fmla="*/ 521 w 521"/>
                    <a:gd name="T23" fmla="*/ 16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1" h="364">
                      <a:moveTo>
                        <a:pt x="521" y="163"/>
                      </a:moveTo>
                      <a:cubicBezTo>
                        <a:pt x="520" y="139"/>
                        <a:pt x="508" y="115"/>
                        <a:pt x="485" y="93"/>
                      </a:cubicBezTo>
                      <a:cubicBezTo>
                        <a:pt x="411" y="23"/>
                        <a:pt x="251" y="0"/>
                        <a:pt x="127" y="41"/>
                      </a:cubicBezTo>
                      <a:cubicBezTo>
                        <a:pt x="48" y="68"/>
                        <a:pt x="3" y="115"/>
                        <a:pt x="0" y="163"/>
                      </a:cubicBezTo>
                      <a:cubicBezTo>
                        <a:pt x="0" y="163"/>
                        <a:pt x="0" y="163"/>
                        <a:pt x="0" y="163"/>
                      </a:cubicBezTo>
                      <a:cubicBezTo>
                        <a:pt x="0" y="195"/>
                        <a:pt x="0" y="195"/>
                        <a:pt x="0" y="195"/>
                      </a:cubicBezTo>
                      <a:cubicBezTo>
                        <a:pt x="0" y="195"/>
                        <a:pt x="0" y="195"/>
                        <a:pt x="0" y="195"/>
                      </a:cubicBezTo>
                      <a:cubicBezTo>
                        <a:pt x="0" y="221"/>
                        <a:pt x="11" y="247"/>
                        <a:pt x="37" y="272"/>
                      </a:cubicBezTo>
                      <a:cubicBezTo>
                        <a:pt x="111" y="341"/>
                        <a:pt x="271" y="364"/>
                        <a:pt x="394" y="323"/>
                      </a:cubicBezTo>
                      <a:cubicBezTo>
                        <a:pt x="476" y="296"/>
                        <a:pt x="521" y="248"/>
                        <a:pt x="521" y="198"/>
                      </a:cubicBezTo>
                      <a:cubicBezTo>
                        <a:pt x="521" y="198"/>
                        <a:pt x="521" y="198"/>
                        <a:pt x="521" y="198"/>
                      </a:cubicBezTo>
                      <a:cubicBezTo>
                        <a:pt x="521" y="163"/>
                        <a:pt x="521" y="163"/>
                        <a:pt x="521" y="163"/>
                      </a:cubicBezTo>
                      <a:close/>
                    </a:path>
                  </a:pathLst>
                </a:custGeom>
                <a:solidFill>
                  <a:schemeClr val="bg1"/>
                </a:solidFill>
                <a:ln w="158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reeform 15"/>
                <p:cNvSpPr>
                  <a:spLocks/>
                </p:cNvSpPr>
                <p:nvPr/>
              </p:nvSpPr>
              <p:spPr bwMode="auto">
                <a:xfrm>
                  <a:off x="5296" y="1919"/>
                  <a:ext cx="1405" cy="791"/>
                </a:xfrm>
                <a:custGeom>
                  <a:avLst/>
                  <a:gdLst>
                    <a:gd name="T0" fmla="*/ 164 w 595"/>
                    <a:gd name="T1" fmla="*/ 41 h 335"/>
                    <a:gd name="T2" fmla="*/ 522 w 595"/>
                    <a:gd name="T3" fmla="*/ 93 h 335"/>
                    <a:gd name="T4" fmla="*/ 431 w 595"/>
                    <a:gd name="T5" fmla="*/ 294 h 335"/>
                    <a:gd name="T6" fmla="*/ 74 w 595"/>
                    <a:gd name="T7" fmla="*/ 242 h 335"/>
                    <a:gd name="T8" fmla="*/ 164 w 595"/>
                    <a:gd name="T9" fmla="*/ 41 h 335"/>
                  </a:gdLst>
                  <a:ahLst/>
                  <a:cxnLst>
                    <a:cxn ang="0">
                      <a:pos x="T0" y="T1"/>
                    </a:cxn>
                    <a:cxn ang="0">
                      <a:pos x="T2" y="T3"/>
                    </a:cxn>
                    <a:cxn ang="0">
                      <a:pos x="T4" y="T5"/>
                    </a:cxn>
                    <a:cxn ang="0">
                      <a:pos x="T6" y="T7"/>
                    </a:cxn>
                    <a:cxn ang="0">
                      <a:pos x="T8" y="T9"/>
                    </a:cxn>
                  </a:cxnLst>
                  <a:rect l="0" t="0" r="r" b="b"/>
                  <a:pathLst>
                    <a:path w="595" h="335">
                      <a:moveTo>
                        <a:pt x="164" y="41"/>
                      </a:moveTo>
                      <a:cubicBezTo>
                        <a:pt x="288" y="0"/>
                        <a:pt x="448" y="23"/>
                        <a:pt x="522" y="93"/>
                      </a:cubicBezTo>
                      <a:cubicBezTo>
                        <a:pt x="595" y="163"/>
                        <a:pt x="555" y="253"/>
                        <a:pt x="431" y="294"/>
                      </a:cubicBezTo>
                      <a:cubicBezTo>
                        <a:pt x="308" y="335"/>
                        <a:pt x="148" y="312"/>
                        <a:pt x="74" y="242"/>
                      </a:cubicBezTo>
                      <a:cubicBezTo>
                        <a:pt x="0" y="173"/>
                        <a:pt x="41" y="83"/>
                        <a:pt x="164" y="41"/>
                      </a:cubicBezTo>
                    </a:path>
                  </a:pathLst>
                </a:custGeom>
                <a:gradFill flip="none" rotWithShape="1">
                  <a:gsLst>
                    <a:gs pos="0">
                      <a:schemeClr val="accent1"/>
                    </a:gs>
                    <a:gs pos="50000">
                      <a:schemeClr val="accent1"/>
                    </a:gs>
                    <a:gs pos="100000">
                      <a:schemeClr val="tx2">
                        <a:lumMod val="40000"/>
                        <a:lumOff val="60000"/>
                      </a:schemeClr>
                    </a:gs>
                  </a:gsLst>
                  <a:lin ang="13500000" scaled="1"/>
                  <a:tileRect/>
                </a:gradFill>
                <a:ln w="28575">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spc="-120">
                    <a:solidFill>
                      <a:srgbClr val="FFFFFF"/>
                    </a:solidFill>
                    <a:effectLst>
                      <a:outerShdw blurRad="165100" algn="ctr" rotWithShape="0">
                        <a:prstClr val="black"/>
                      </a:outerShdw>
                    </a:effectLst>
                    <a:cs typeface="Arial" pitchFamily="34" charset="0"/>
                  </a:endParaRPr>
                </a:p>
              </p:txBody>
            </p:sp>
          </p:grpSp>
          <p:grpSp>
            <p:nvGrpSpPr>
              <p:cNvPr id="26" name="Group 13"/>
              <p:cNvGrpSpPr>
                <a:grpSpLocks noChangeAspect="1"/>
              </p:cNvGrpSpPr>
              <p:nvPr/>
            </p:nvGrpSpPr>
            <p:grpSpPr bwMode="auto">
              <a:xfrm>
                <a:off x="4844282" y="1258094"/>
                <a:ext cx="1379054" cy="843138"/>
                <a:chOff x="5296" y="1919"/>
                <a:chExt cx="1405" cy="859"/>
              </a:xfrm>
              <a:effectLst>
                <a:outerShdw blurRad="50800" dist="38100" dir="2700000" algn="tl" rotWithShape="0">
                  <a:prstClr val="black">
                    <a:alpha val="40000"/>
                  </a:prstClr>
                </a:outerShdw>
              </a:effectLst>
            </p:grpSpPr>
            <p:sp>
              <p:nvSpPr>
                <p:cNvPr id="30" name="Freeform 14"/>
                <p:cNvSpPr>
                  <a:spLocks/>
                </p:cNvSpPr>
                <p:nvPr/>
              </p:nvSpPr>
              <p:spPr bwMode="auto">
                <a:xfrm>
                  <a:off x="5383" y="1919"/>
                  <a:ext cx="1231" cy="859"/>
                </a:xfrm>
                <a:custGeom>
                  <a:avLst/>
                  <a:gdLst>
                    <a:gd name="T0" fmla="*/ 521 w 521"/>
                    <a:gd name="T1" fmla="*/ 163 h 364"/>
                    <a:gd name="T2" fmla="*/ 485 w 521"/>
                    <a:gd name="T3" fmla="*/ 93 h 364"/>
                    <a:gd name="T4" fmla="*/ 127 w 521"/>
                    <a:gd name="T5" fmla="*/ 41 h 364"/>
                    <a:gd name="T6" fmla="*/ 0 w 521"/>
                    <a:gd name="T7" fmla="*/ 163 h 364"/>
                    <a:gd name="T8" fmla="*/ 0 w 521"/>
                    <a:gd name="T9" fmla="*/ 163 h 364"/>
                    <a:gd name="T10" fmla="*/ 0 w 521"/>
                    <a:gd name="T11" fmla="*/ 195 h 364"/>
                    <a:gd name="T12" fmla="*/ 0 w 521"/>
                    <a:gd name="T13" fmla="*/ 195 h 364"/>
                    <a:gd name="T14" fmla="*/ 37 w 521"/>
                    <a:gd name="T15" fmla="*/ 272 h 364"/>
                    <a:gd name="T16" fmla="*/ 394 w 521"/>
                    <a:gd name="T17" fmla="*/ 323 h 364"/>
                    <a:gd name="T18" fmla="*/ 521 w 521"/>
                    <a:gd name="T19" fmla="*/ 198 h 364"/>
                    <a:gd name="T20" fmla="*/ 521 w 521"/>
                    <a:gd name="T21" fmla="*/ 198 h 364"/>
                    <a:gd name="T22" fmla="*/ 521 w 521"/>
                    <a:gd name="T23" fmla="*/ 16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1" h="364">
                      <a:moveTo>
                        <a:pt x="521" y="163"/>
                      </a:moveTo>
                      <a:cubicBezTo>
                        <a:pt x="520" y="139"/>
                        <a:pt x="508" y="115"/>
                        <a:pt x="485" y="93"/>
                      </a:cubicBezTo>
                      <a:cubicBezTo>
                        <a:pt x="411" y="23"/>
                        <a:pt x="251" y="0"/>
                        <a:pt x="127" y="41"/>
                      </a:cubicBezTo>
                      <a:cubicBezTo>
                        <a:pt x="48" y="68"/>
                        <a:pt x="3" y="115"/>
                        <a:pt x="0" y="163"/>
                      </a:cubicBezTo>
                      <a:cubicBezTo>
                        <a:pt x="0" y="163"/>
                        <a:pt x="0" y="163"/>
                        <a:pt x="0" y="163"/>
                      </a:cubicBezTo>
                      <a:cubicBezTo>
                        <a:pt x="0" y="195"/>
                        <a:pt x="0" y="195"/>
                        <a:pt x="0" y="195"/>
                      </a:cubicBezTo>
                      <a:cubicBezTo>
                        <a:pt x="0" y="195"/>
                        <a:pt x="0" y="195"/>
                        <a:pt x="0" y="195"/>
                      </a:cubicBezTo>
                      <a:cubicBezTo>
                        <a:pt x="0" y="221"/>
                        <a:pt x="11" y="247"/>
                        <a:pt x="37" y="272"/>
                      </a:cubicBezTo>
                      <a:cubicBezTo>
                        <a:pt x="111" y="341"/>
                        <a:pt x="271" y="364"/>
                        <a:pt x="394" y="323"/>
                      </a:cubicBezTo>
                      <a:cubicBezTo>
                        <a:pt x="476" y="296"/>
                        <a:pt x="521" y="248"/>
                        <a:pt x="521" y="198"/>
                      </a:cubicBezTo>
                      <a:cubicBezTo>
                        <a:pt x="521" y="198"/>
                        <a:pt x="521" y="198"/>
                        <a:pt x="521" y="198"/>
                      </a:cubicBezTo>
                      <a:cubicBezTo>
                        <a:pt x="521" y="163"/>
                        <a:pt x="521" y="163"/>
                        <a:pt x="521" y="163"/>
                      </a:cubicBezTo>
                      <a:close/>
                    </a:path>
                  </a:pathLst>
                </a:custGeom>
                <a:solidFill>
                  <a:schemeClr val="bg1"/>
                </a:solidFill>
                <a:ln w="158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reeform 15"/>
                <p:cNvSpPr>
                  <a:spLocks/>
                </p:cNvSpPr>
                <p:nvPr/>
              </p:nvSpPr>
              <p:spPr bwMode="auto">
                <a:xfrm>
                  <a:off x="5296" y="1919"/>
                  <a:ext cx="1405" cy="791"/>
                </a:xfrm>
                <a:custGeom>
                  <a:avLst/>
                  <a:gdLst>
                    <a:gd name="T0" fmla="*/ 164 w 595"/>
                    <a:gd name="T1" fmla="*/ 41 h 335"/>
                    <a:gd name="T2" fmla="*/ 522 w 595"/>
                    <a:gd name="T3" fmla="*/ 93 h 335"/>
                    <a:gd name="T4" fmla="*/ 431 w 595"/>
                    <a:gd name="T5" fmla="*/ 294 h 335"/>
                    <a:gd name="T6" fmla="*/ 74 w 595"/>
                    <a:gd name="T7" fmla="*/ 242 h 335"/>
                    <a:gd name="T8" fmla="*/ 164 w 595"/>
                    <a:gd name="T9" fmla="*/ 41 h 335"/>
                  </a:gdLst>
                  <a:ahLst/>
                  <a:cxnLst>
                    <a:cxn ang="0">
                      <a:pos x="T0" y="T1"/>
                    </a:cxn>
                    <a:cxn ang="0">
                      <a:pos x="T2" y="T3"/>
                    </a:cxn>
                    <a:cxn ang="0">
                      <a:pos x="T4" y="T5"/>
                    </a:cxn>
                    <a:cxn ang="0">
                      <a:pos x="T6" y="T7"/>
                    </a:cxn>
                    <a:cxn ang="0">
                      <a:pos x="T8" y="T9"/>
                    </a:cxn>
                  </a:cxnLst>
                  <a:rect l="0" t="0" r="r" b="b"/>
                  <a:pathLst>
                    <a:path w="595" h="335">
                      <a:moveTo>
                        <a:pt x="164" y="41"/>
                      </a:moveTo>
                      <a:cubicBezTo>
                        <a:pt x="288" y="0"/>
                        <a:pt x="448" y="23"/>
                        <a:pt x="522" y="93"/>
                      </a:cubicBezTo>
                      <a:cubicBezTo>
                        <a:pt x="595" y="163"/>
                        <a:pt x="555" y="253"/>
                        <a:pt x="431" y="294"/>
                      </a:cubicBezTo>
                      <a:cubicBezTo>
                        <a:pt x="308" y="335"/>
                        <a:pt x="148" y="312"/>
                        <a:pt x="74" y="242"/>
                      </a:cubicBezTo>
                      <a:cubicBezTo>
                        <a:pt x="0" y="173"/>
                        <a:pt x="41" y="83"/>
                        <a:pt x="164" y="41"/>
                      </a:cubicBezTo>
                    </a:path>
                  </a:pathLst>
                </a:custGeom>
                <a:gradFill flip="none" rotWithShape="1">
                  <a:gsLst>
                    <a:gs pos="0">
                      <a:schemeClr val="accent1"/>
                    </a:gs>
                    <a:gs pos="50000">
                      <a:schemeClr val="accent1"/>
                    </a:gs>
                    <a:gs pos="100000">
                      <a:schemeClr val="tx2">
                        <a:lumMod val="40000"/>
                        <a:lumOff val="60000"/>
                      </a:schemeClr>
                    </a:gs>
                  </a:gsLst>
                  <a:lin ang="13500000" scaled="1"/>
                  <a:tileRect/>
                </a:gradFill>
                <a:ln w="28575">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spc="-120">
                    <a:solidFill>
                      <a:srgbClr val="FFFFFF"/>
                    </a:solidFill>
                    <a:effectLst>
                      <a:outerShdw blurRad="165100" algn="ctr" rotWithShape="0">
                        <a:prstClr val="black"/>
                      </a:outerShdw>
                    </a:effectLst>
                    <a:cs typeface="Arial" pitchFamily="34" charset="0"/>
                  </a:endParaRPr>
                </a:p>
              </p:txBody>
            </p:sp>
          </p:grpSp>
          <p:grpSp>
            <p:nvGrpSpPr>
              <p:cNvPr id="27" name="Group 13"/>
              <p:cNvGrpSpPr>
                <a:grpSpLocks noChangeAspect="1"/>
              </p:cNvGrpSpPr>
              <p:nvPr/>
            </p:nvGrpSpPr>
            <p:grpSpPr bwMode="auto">
              <a:xfrm>
                <a:off x="4844281" y="1093973"/>
                <a:ext cx="1379054" cy="843138"/>
                <a:chOff x="5296" y="1919"/>
                <a:chExt cx="1405" cy="859"/>
              </a:xfrm>
              <a:effectLst>
                <a:outerShdw blurRad="50800" dist="38100" dir="2700000" algn="tl" rotWithShape="0">
                  <a:prstClr val="black">
                    <a:alpha val="40000"/>
                  </a:prstClr>
                </a:outerShdw>
              </a:effectLst>
            </p:grpSpPr>
            <p:sp>
              <p:nvSpPr>
                <p:cNvPr id="28" name="Freeform 14"/>
                <p:cNvSpPr>
                  <a:spLocks/>
                </p:cNvSpPr>
                <p:nvPr/>
              </p:nvSpPr>
              <p:spPr bwMode="auto">
                <a:xfrm>
                  <a:off x="5383" y="1919"/>
                  <a:ext cx="1231" cy="859"/>
                </a:xfrm>
                <a:custGeom>
                  <a:avLst/>
                  <a:gdLst>
                    <a:gd name="T0" fmla="*/ 521 w 521"/>
                    <a:gd name="T1" fmla="*/ 163 h 364"/>
                    <a:gd name="T2" fmla="*/ 485 w 521"/>
                    <a:gd name="T3" fmla="*/ 93 h 364"/>
                    <a:gd name="T4" fmla="*/ 127 w 521"/>
                    <a:gd name="T5" fmla="*/ 41 h 364"/>
                    <a:gd name="T6" fmla="*/ 0 w 521"/>
                    <a:gd name="T7" fmla="*/ 163 h 364"/>
                    <a:gd name="T8" fmla="*/ 0 w 521"/>
                    <a:gd name="T9" fmla="*/ 163 h 364"/>
                    <a:gd name="T10" fmla="*/ 0 w 521"/>
                    <a:gd name="T11" fmla="*/ 195 h 364"/>
                    <a:gd name="T12" fmla="*/ 0 w 521"/>
                    <a:gd name="T13" fmla="*/ 195 h 364"/>
                    <a:gd name="T14" fmla="*/ 37 w 521"/>
                    <a:gd name="T15" fmla="*/ 272 h 364"/>
                    <a:gd name="T16" fmla="*/ 394 w 521"/>
                    <a:gd name="T17" fmla="*/ 323 h 364"/>
                    <a:gd name="T18" fmla="*/ 521 w 521"/>
                    <a:gd name="T19" fmla="*/ 198 h 364"/>
                    <a:gd name="T20" fmla="*/ 521 w 521"/>
                    <a:gd name="T21" fmla="*/ 198 h 364"/>
                    <a:gd name="T22" fmla="*/ 521 w 521"/>
                    <a:gd name="T23" fmla="*/ 16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1" h="364">
                      <a:moveTo>
                        <a:pt x="521" y="163"/>
                      </a:moveTo>
                      <a:cubicBezTo>
                        <a:pt x="520" y="139"/>
                        <a:pt x="508" y="115"/>
                        <a:pt x="485" y="93"/>
                      </a:cubicBezTo>
                      <a:cubicBezTo>
                        <a:pt x="411" y="23"/>
                        <a:pt x="251" y="0"/>
                        <a:pt x="127" y="41"/>
                      </a:cubicBezTo>
                      <a:cubicBezTo>
                        <a:pt x="48" y="68"/>
                        <a:pt x="3" y="115"/>
                        <a:pt x="0" y="163"/>
                      </a:cubicBezTo>
                      <a:cubicBezTo>
                        <a:pt x="0" y="163"/>
                        <a:pt x="0" y="163"/>
                        <a:pt x="0" y="163"/>
                      </a:cubicBezTo>
                      <a:cubicBezTo>
                        <a:pt x="0" y="195"/>
                        <a:pt x="0" y="195"/>
                        <a:pt x="0" y="195"/>
                      </a:cubicBezTo>
                      <a:cubicBezTo>
                        <a:pt x="0" y="195"/>
                        <a:pt x="0" y="195"/>
                        <a:pt x="0" y="195"/>
                      </a:cubicBezTo>
                      <a:cubicBezTo>
                        <a:pt x="0" y="221"/>
                        <a:pt x="11" y="247"/>
                        <a:pt x="37" y="272"/>
                      </a:cubicBezTo>
                      <a:cubicBezTo>
                        <a:pt x="111" y="341"/>
                        <a:pt x="271" y="364"/>
                        <a:pt x="394" y="323"/>
                      </a:cubicBezTo>
                      <a:cubicBezTo>
                        <a:pt x="476" y="296"/>
                        <a:pt x="521" y="248"/>
                        <a:pt x="521" y="198"/>
                      </a:cubicBezTo>
                      <a:cubicBezTo>
                        <a:pt x="521" y="198"/>
                        <a:pt x="521" y="198"/>
                        <a:pt x="521" y="198"/>
                      </a:cubicBezTo>
                      <a:cubicBezTo>
                        <a:pt x="521" y="163"/>
                        <a:pt x="521" y="163"/>
                        <a:pt x="521" y="163"/>
                      </a:cubicBezTo>
                      <a:close/>
                    </a:path>
                  </a:pathLst>
                </a:custGeom>
                <a:solidFill>
                  <a:schemeClr val="bg1"/>
                </a:solidFill>
                <a:ln w="158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15"/>
                <p:cNvSpPr>
                  <a:spLocks/>
                </p:cNvSpPr>
                <p:nvPr/>
              </p:nvSpPr>
              <p:spPr bwMode="auto">
                <a:xfrm>
                  <a:off x="5296" y="1919"/>
                  <a:ext cx="1405" cy="791"/>
                </a:xfrm>
                <a:custGeom>
                  <a:avLst/>
                  <a:gdLst>
                    <a:gd name="T0" fmla="*/ 164 w 595"/>
                    <a:gd name="T1" fmla="*/ 41 h 335"/>
                    <a:gd name="T2" fmla="*/ 522 w 595"/>
                    <a:gd name="T3" fmla="*/ 93 h 335"/>
                    <a:gd name="T4" fmla="*/ 431 w 595"/>
                    <a:gd name="T5" fmla="*/ 294 h 335"/>
                    <a:gd name="T6" fmla="*/ 74 w 595"/>
                    <a:gd name="T7" fmla="*/ 242 h 335"/>
                    <a:gd name="T8" fmla="*/ 164 w 595"/>
                    <a:gd name="T9" fmla="*/ 41 h 335"/>
                  </a:gdLst>
                  <a:ahLst/>
                  <a:cxnLst>
                    <a:cxn ang="0">
                      <a:pos x="T0" y="T1"/>
                    </a:cxn>
                    <a:cxn ang="0">
                      <a:pos x="T2" y="T3"/>
                    </a:cxn>
                    <a:cxn ang="0">
                      <a:pos x="T4" y="T5"/>
                    </a:cxn>
                    <a:cxn ang="0">
                      <a:pos x="T6" y="T7"/>
                    </a:cxn>
                    <a:cxn ang="0">
                      <a:pos x="T8" y="T9"/>
                    </a:cxn>
                  </a:cxnLst>
                  <a:rect l="0" t="0" r="r" b="b"/>
                  <a:pathLst>
                    <a:path w="595" h="335">
                      <a:moveTo>
                        <a:pt x="164" y="41"/>
                      </a:moveTo>
                      <a:cubicBezTo>
                        <a:pt x="288" y="0"/>
                        <a:pt x="448" y="23"/>
                        <a:pt x="522" y="93"/>
                      </a:cubicBezTo>
                      <a:cubicBezTo>
                        <a:pt x="595" y="163"/>
                        <a:pt x="555" y="253"/>
                        <a:pt x="431" y="294"/>
                      </a:cubicBezTo>
                      <a:cubicBezTo>
                        <a:pt x="308" y="335"/>
                        <a:pt x="148" y="312"/>
                        <a:pt x="74" y="242"/>
                      </a:cubicBezTo>
                      <a:cubicBezTo>
                        <a:pt x="0" y="173"/>
                        <a:pt x="41" y="83"/>
                        <a:pt x="164" y="41"/>
                      </a:cubicBezTo>
                    </a:path>
                  </a:pathLst>
                </a:custGeom>
                <a:gradFill flip="none" rotWithShape="1">
                  <a:gsLst>
                    <a:gs pos="0">
                      <a:schemeClr val="accent1"/>
                    </a:gs>
                    <a:gs pos="50000">
                      <a:schemeClr val="accent1"/>
                    </a:gs>
                    <a:gs pos="100000">
                      <a:schemeClr val="tx2">
                        <a:lumMod val="40000"/>
                        <a:lumOff val="60000"/>
                      </a:schemeClr>
                    </a:gs>
                  </a:gsLst>
                  <a:lin ang="13500000" scaled="1"/>
                  <a:tileRect/>
                </a:gradFill>
                <a:ln w="28575">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spc="-120">
                    <a:solidFill>
                      <a:srgbClr val="FFFFFF"/>
                    </a:solidFill>
                    <a:effectLst>
                      <a:outerShdw blurRad="165100" algn="ctr" rotWithShape="0">
                        <a:prstClr val="black"/>
                      </a:outerShdw>
                    </a:effectLst>
                    <a:cs typeface="Arial" pitchFamily="34" charset="0"/>
                  </a:endParaRPr>
                </a:p>
              </p:txBody>
            </p:sp>
          </p:grpSp>
        </p:grpSp>
        <p:grpSp>
          <p:nvGrpSpPr>
            <p:cNvPr id="18" name="Group 13"/>
            <p:cNvGrpSpPr>
              <a:grpSpLocks noChangeAspect="1"/>
            </p:cNvGrpSpPr>
            <p:nvPr/>
          </p:nvGrpSpPr>
          <p:grpSpPr bwMode="auto">
            <a:xfrm>
              <a:off x="4844280" y="929852"/>
              <a:ext cx="1379054" cy="843138"/>
              <a:chOff x="5296" y="1919"/>
              <a:chExt cx="1405" cy="859"/>
            </a:xfrm>
            <a:effectLst>
              <a:outerShdw blurRad="50800" dist="38100" dir="2700000" algn="tl" rotWithShape="0">
                <a:prstClr val="black">
                  <a:alpha val="40000"/>
                </a:prstClr>
              </a:outerShdw>
            </a:effectLst>
          </p:grpSpPr>
          <p:sp>
            <p:nvSpPr>
              <p:cNvPr id="19" name="Freeform 14"/>
              <p:cNvSpPr>
                <a:spLocks/>
              </p:cNvSpPr>
              <p:nvPr/>
            </p:nvSpPr>
            <p:spPr bwMode="auto">
              <a:xfrm>
                <a:off x="5383" y="1919"/>
                <a:ext cx="1231" cy="859"/>
              </a:xfrm>
              <a:custGeom>
                <a:avLst/>
                <a:gdLst>
                  <a:gd name="T0" fmla="*/ 521 w 521"/>
                  <a:gd name="T1" fmla="*/ 163 h 364"/>
                  <a:gd name="T2" fmla="*/ 485 w 521"/>
                  <a:gd name="T3" fmla="*/ 93 h 364"/>
                  <a:gd name="T4" fmla="*/ 127 w 521"/>
                  <a:gd name="T5" fmla="*/ 41 h 364"/>
                  <a:gd name="T6" fmla="*/ 0 w 521"/>
                  <a:gd name="T7" fmla="*/ 163 h 364"/>
                  <a:gd name="T8" fmla="*/ 0 w 521"/>
                  <a:gd name="T9" fmla="*/ 163 h 364"/>
                  <a:gd name="T10" fmla="*/ 0 w 521"/>
                  <a:gd name="T11" fmla="*/ 195 h 364"/>
                  <a:gd name="T12" fmla="*/ 0 w 521"/>
                  <a:gd name="T13" fmla="*/ 195 h 364"/>
                  <a:gd name="T14" fmla="*/ 37 w 521"/>
                  <a:gd name="T15" fmla="*/ 272 h 364"/>
                  <a:gd name="T16" fmla="*/ 394 w 521"/>
                  <a:gd name="T17" fmla="*/ 323 h 364"/>
                  <a:gd name="T18" fmla="*/ 521 w 521"/>
                  <a:gd name="T19" fmla="*/ 198 h 364"/>
                  <a:gd name="T20" fmla="*/ 521 w 521"/>
                  <a:gd name="T21" fmla="*/ 198 h 364"/>
                  <a:gd name="T22" fmla="*/ 521 w 521"/>
                  <a:gd name="T23" fmla="*/ 16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1" h="364">
                    <a:moveTo>
                      <a:pt x="521" y="163"/>
                    </a:moveTo>
                    <a:cubicBezTo>
                      <a:pt x="520" y="139"/>
                      <a:pt x="508" y="115"/>
                      <a:pt x="485" y="93"/>
                    </a:cubicBezTo>
                    <a:cubicBezTo>
                      <a:pt x="411" y="23"/>
                      <a:pt x="251" y="0"/>
                      <a:pt x="127" y="41"/>
                    </a:cubicBezTo>
                    <a:cubicBezTo>
                      <a:pt x="48" y="68"/>
                      <a:pt x="3" y="115"/>
                      <a:pt x="0" y="163"/>
                    </a:cubicBezTo>
                    <a:cubicBezTo>
                      <a:pt x="0" y="163"/>
                      <a:pt x="0" y="163"/>
                      <a:pt x="0" y="163"/>
                    </a:cubicBezTo>
                    <a:cubicBezTo>
                      <a:pt x="0" y="195"/>
                      <a:pt x="0" y="195"/>
                      <a:pt x="0" y="195"/>
                    </a:cubicBezTo>
                    <a:cubicBezTo>
                      <a:pt x="0" y="195"/>
                      <a:pt x="0" y="195"/>
                      <a:pt x="0" y="195"/>
                    </a:cubicBezTo>
                    <a:cubicBezTo>
                      <a:pt x="0" y="221"/>
                      <a:pt x="11" y="247"/>
                      <a:pt x="37" y="272"/>
                    </a:cubicBezTo>
                    <a:cubicBezTo>
                      <a:pt x="111" y="341"/>
                      <a:pt x="271" y="364"/>
                      <a:pt x="394" y="323"/>
                    </a:cubicBezTo>
                    <a:cubicBezTo>
                      <a:pt x="476" y="296"/>
                      <a:pt x="521" y="248"/>
                      <a:pt x="521" y="198"/>
                    </a:cubicBezTo>
                    <a:cubicBezTo>
                      <a:pt x="521" y="198"/>
                      <a:pt x="521" y="198"/>
                      <a:pt x="521" y="198"/>
                    </a:cubicBezTo>
                    <a:cubicBezTo>
                      <a:pt x="521" y="163"/>
                      <a:pt x="521" y="163"/>
                      <a:pt x="521" y="163"/>
                    </a:cubicBezTo>
                    <a:close/>
                  </a:path>
                </a:pathLst>
              </a:custGeom>
              <a:solidFill>
                <a:schemeClr val="bg1"/>
              </a:solidFill>
              <a:ln w="158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15"/>
              <p:cNvSpPr>
                <a:spLocks/>
              </p:cNvSpPr>
              <p:nvPr/>
            </p:nvSpPr>
            <p:spPr bwMode="auto">
              <a:xfrm>
                <a:off x="5296" y="1919"/>
                <a:ext cx="1405" cy="791"/>
              </a:xfrm>
              <a:custGeom>
                <a:avLst/>
                <a:gdLst>
                  <a:gd name="T0" fmla="*/ 164 w 595"/>
                  <a:gd name="T1" fmla="*/ 41 h 335"/>
                  <a:gd name="T2" fmla="*/ 522 w 595"/>
                  <a:gd name="T3" fmla="*/ 93 h 335"/>
                  <a:gd name="T4" fmla="*/ 431 w 595"/>
                  <a:gd name="T5" fmla="*/ 294 h 335"/>
                  <a:gd name="T6" fmla="*/ 74 w 595"/>
                  <a:gd name="T7" fmla="*/ 242 h 335"/>
                  <a:gd name="T8" fmla="*/ 164 w 595"/>
                  <a:gd name="T9" fmla="*/ 41 h 335"/>
                </a:gdLst>
                <a:ahLst/>
                <a:cxnLst>
                  <a:cxn ang="0">
                    <a:pos x="T0" y="T1"/>
                  </a:cxn>
                  <a:cxn ang="0">
                    <a:pos x="T2" y="T3"/>
                  </a:cxn>
                  <a:cxn ang="0">
                    <a:pos x="T4" y="T5"/>
                  </a:cxn>
                  <a:cxn ang="0">
                    <a:pos x="T6" y="T7"/>
                  </a:cxn>
                  <a:cxn ang="0">
                    <a:pos x="T8" y="T9"/>
                  </a:cxn>
                </a:cxnLst>
                <a:rect l="0" t="0" r="r" b="b"/>
                <a:pathLst>
                  <a:path w="595" h="335">
                    <a:moveTo>
                      <a:pt x="164" y="41"/>
                    </a:moveTo>
                    <a:cubicBezTo>
                      <a:pt x="288" y="0"/>
                      <a:pt x="448" y="23"/>
                      <a:pt x="522" y="93"/>
                    </a:cubicBezTo>
                    <a:cubicBezTo>
                      <a:pt x="595" y="163"/>
                      <a:pt x="555" y="253"/>
                      <a:pt x="431" y="294"/>
                    </a:cubicBezTo>
                    <a:cubicBezTo>
                      <a:pt x="308" y="335"/>
                      <a:pt x="148" y="312"/>
                      <a:pt x="74" y="242"/>
                    </a:cubicBezTo>
                    <a:cubicBezTo>
                      <a:pt x="0" y="173"/>
                      <a:pt x="41" y="83"/>
                      <a:pt x="164" y="41"/>
                    </a:cubicBezTo>
                  </a:path>
                </a:pathLst>
              </a:custGeom>
              <a:gradFill flip="none" rotWithShape="1">
                <a:gsLst>
                  <a:gs pos="0">
                    <a:schemeClr val="accent1"/>
                  </a:gs>
                  <a:gs pos="50000">
                    <a:schemeClr val="accent1"/>
                  </a:gs>
                  <a:gs pos="100000">
                    <a:schemeClr val="tx2">
                      <a:lumMod val="40000"/>
                      <a:lumOff val="60000"/>
                    </a:schemeClr>
                  </a:gs>
                </a:gsLst>
                <a:lin ang="13500000" scaled="1"/>
                <a:tileRect/>
              </a:gradFill>
              <a:ln w="28575">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spc="-120">
                  <a:solidFill>
                    <a:srgbClr val="FFFFFF"/>
                  </a:solidFill>
                  <a:effectLst>
                    <a:outerShdw blurRad="165100" algn="ctr" rotWithShape="0">
                      <a:prstClr val="black"/>
                    </a:outerShdw>
                  </a:effectLst>
                  <a:cs typeface="Arial" pitchFamily="34" charset="0"/>
                </a:endParaRPr>
              </a:p>
            </p:txBody>
          </p:sp>
        </p:grpSp>
      </p:grpSp>
      <p:grpSp>
        <p:nvGrpSpPr>
          <p:cNvPr id="42" name="Group 41"/>
          <p:cNvGrpSpPr/>
          <p:nvPr/>
        </p:nvGrpSpPr>
        <p:grpSpPr>
          <a:xfrm>
            <a:off x="7541331" y="4360854"/>
            <a:ext cx="873426" cy="1264490"/>
            <a:chOff x="4844280" y="929852"/>
            <a:chExt cx="1379061" cy="1996515"/>
          </a:xfrm>
        </p:grpSpPr>
        <p:grpSp>
          <p:nvGrpSpPr>
            <p:cNvPr id="43" name="Group 42"/>
            <p:cNvGrpSpPr/>
            <p:nvPr/>
          </p:nvGrpSpPr>
          <p:grpSpPr>
            <a:xfrm>
              <a:off x="4844281" y="1093973"/>
              <a:ext cx="1379060" cy="1832394"/>
              <a:chOff x="4844281" y="1093973"/>
              <a:chExt cx="1379060" cy="1832394"/>
            </a:xfrm>
          </p:grpSpPr>
          <p:grpSp>
            <p:nvGrpSpPr>
              <p:cNvPr id="47" name="Group 13"/>
              <p:cNvGrpSpPr>
                <a:grpSpLocks noChangeAspect="1"/>
              </p:cNvGrpSpPr>
              <p:nvPr/>
            </p:nvGrpSpPr>
            <p:grpSpPr bwMode="auto">
              <a:xfrm>
                <a:off x="4844287" y="2083229"/>
                <a:ext cx="1379054" cy="843138"/>
                <a:chOff x="5296" y="1919"/>
                <a:chExt cx="1405" cy="859"/>
              </a:xfrm>
              <a:effectLst>
                <a:outerShdw blurRad="50800" dist="38100" dir="2700000" algn="tl" rotWithShape="0">
                  <a:prstClr val="black">
                    <a:alpha val="40000"/>
                  </a:prstClr>
                </a:outerShdw>
              </a:effectLst>
            </p:grpSpPr>
            <p:sp>
              <p:nvSpPr>
                <p:cNvPr id="66" name="Freeform 14"/>
                <p:cNvSpPr>
                  <a:spLocks/>
                </p:cNvSpPr>
                <p:nvPr/>
              </p:nvSpPr>
              <p:spPr bwMode="auto">
                <a:xfrm>
                  <a:off x="5383" y="1919"/>
                  <a:ext cx="1231" cy="859"/>
                </a:xfrm>
                <a:custGeom>
                  <a:avLst/>
                  <a:gdLst>
                    <a:gd name="T0" fmla="*/ 521 w 521"/>
                    <a:gd name="T1" fmla="*/ 163 h 364"/>
                    <a:gd name="T2" fmla="*/ 485 w 521"/>
                    <a:gd name="T3" fmla="*/ 93 h 364"/>
                    <a:gd name="T4" fmla="*/ 127 w 521"/>
                    <a:gd name="T5" fmla="*/ 41 h 364"/>
                    <a:gd name="T6" fmla="*/ 0 w 521"/>
                    <a:gd name="T7" fmla="*/ 163 h 364"/>
                    <a:gd name="T8" fmla="*/ 0 w 521"/>
                    <a:gd name="T9" fmla="*/ 163 h 364"/>
                    <a:gd name="T10" fmla="*/ 0 w 521"/>
                    <a:gd name="T11" fmla="*/ 195 h 364"/>
                    <a:gd name="T12" fmla="*/ 0 w 521"/>
                    <a:gd name="T13" fmla="*/ 195 h 364"/>
                    <a:gd name="T14" fmla="*/ 37 w 521"/>
                    <a:gd name="T15" fmla="*/ 272 h 364"/>
                    <a:gd name="T16" fmla="*/ 394 w 521"/>
                    <a:gd name="T17" fmla="*/ 323 h 364"/>
                    <a:gd name="T18" fmla="*/ 521 w 521"/>
                    <a:gd name="T19" fmla="*/ 198 h 364"/>
                    <a:gd name="T20" fmla="*/ 521 w 521"/>
                    <a:gd name="T21" fmla="*/ 198 h 364"/>
                    <a:gd name="T22" fmla="*/ 521 w 521"/>
                    <a:gd name="T23" fmla="*/ 16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1" h="364">
                      <a:moveTo>
                        <a:pt x="521" y="163"/>
                      </a:moveTo>
                      <a:cubicBezTo>
                        <a:pt x="520" y="139"/>
                        <a:pt x="508" y="115"/>
                        <a:pt x="485" y="93"/>
                      </a:cubicBezTo>
                      <a:cubicBezTo>
                        <a:pt x="411" y="23"/>
                        <a:pt x="251" y="0"/>
                        <a:pt x="127" y="41"/>
                      </a:cubicBezTo>
                      <a:cubicBezTo>
                        <a:pt x="48" y="68"/>
                        <a:pt x="3" y="115"/>
                        <a:pt x="0" y="163"/>
                      </a:cubicBezTo>
                      <a:cubicBezTo>
                        <a:pt x="0" y="163"/>
                        <a:pt x="0" y="163"/>
                        <a:pt x="0" y="163"/>
                      </a:cubicBezTo>
                      <a:cubicBezTo>
                        <a:pt x="0" y="195"/>
                        <a:pt x="0" y="195"/>
                        <a:pt x="0" y="195"/>
                      </a:cubicBezTo>
                      <a:cubicBezTo>
                        <a:pt x="0" y="195"/>
                        <a:pt x="0" y="195"/>
                        <a:pt x="0" y="195"/>
                      </a:cubicBezTo>
                      <a:cubicBezTo>
                        <a:pt x="0" y="221"/>
                        <a:pt x="11" y="247"/>
                        <a:pt x="37" y="272"/>
                      </a:cubicBezTo>
                      <a:cubicBezTo>
                        <a:pt x="111" y="341"/>
                        <a:pt x="271" y="364"/>
                        <a:pt x="394" y="323"/>
                      </a:cubicBezTo>
                      <a:cubicBezTo>
                        <a:pt x="476" y="296"/>
                        <a:pt x="521" y="248"/>
                        <a:pt x="521" y="198"/>
                      </a:cubicBezTo>
                      <a:cubicBezTo>
                        <a:pt x="521" y="198"/>
                        <a:pt x="521" y="198"/>
                        <a:pt x="521" y="198"/>
                      </a:cubicBezTo>
                      <a:cubicBezTo>
                        <a:pt x="521" y="163"/>
                        <a:pt x="521" y="163"/>
                        <a:pt x="521" y="163"/>
                      </a:cubicBezTo>
                      <a:close/>
                    </a:path>
                  </a:pathLst>
                </a:custGeom>
                <a:solidFill>
                  <a:schemeClr val="bg1"/>
                </a:solidFill>
                <a:ln w="158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Freeform 15"/>
                <p:cNvSpPr>
                  <a:spLocks/>
                </p:cNvSpPr>
                <p:nvPr/>
              </p:nvSpPr>
              <p:spPr bwMode="auto">
                <a:xfrm>
                  <a:off x="5296" y="1919"/>
                  <a:ext cx="1405" cy="791"/>
                </a:xfrm>
                <a:custGeom>
                  <a:avLst/>
                  <a:gdLst>
                    <a:gd name="T0" fmla="*/ 164 w 595"/>
                    <a:gd name="T1" fmla="*/ 41 h 335"/>
                    <a:gd name="T2" fmla="*/ 522 w 595"/>
                    <a:gd name="T3" fmla="*/ 93 h 335"/>
                    <a:gd name="T4" fmla="*/ 431 w 595"/>
                    <a:gd name="T5" fmla="*/ 294 h 335"/>
                    <a:gd name="T6" fmla="*/ 74 w 595"/>
                    <a:gd name="T7" fmla="*/ 242 h 335"/>
                    <a:gd name="T8" fmla="*/ 164 w 595"/>
                    <a:gd name="T9" fmla="*/ 41 h 335"/>
                  </a:gdLst>
                  <a:ahLst/>
                  <a:cxnLst>
                    <a:cxn ang="0">
                      <a:pos x="T0" y="T1"/>
                    </a:cxn>
                    <a:cxn ang="0">
                      <a:pos x="T2" y="T3"/>
                    </a:cxn>
                    <a:cxn ang="0">
                      <a:pos x="T4" y="T5"/>
                    </a:cxn>
                    <a:cxn ang="0">
                      <a:pos x="T6" y="T7"/>
                    </a:cxn>
                    <a:cxn ang="0">
                      <a:pos x="T8" y="T9"/>
                    </a:cxn>
                  </a:cxnLst>
                  <a:rect l="0" t="0" r="r" b="b"/>
                  <a:pathLst>
                    <a:path w="595" h="335">
                      <a:moveTo>
                        <a:pt x="164" y="41"/>
                      </a:moveTo>
                      <a:cubicBezTo>
                        <a:pt x="288" y="0"/>
                        <a:pt x="448" y="23"/>
                        <a:pt x="522" y="93"/>
                      </a:cubicBezTo>
                      <a:cubicBezTo>
                        <a:pt x="595" y="163"/>
                        <a:pt x="555" y="253"/>
                        <a:pt x="431" y="294"/>
                      </a:cubicBezTo>
                      <a:cubicBezTo>
                        <a:pt x="308" y="335"/>
                        <a:pt x="148" y="312"/>
                        <a:pt x="74" y="242"/>
                      </a:cubicBezTo>
                      <a:cubicBezTo>
                        <a:pt x="0" y="173"/>
                        <a:pt x="41" y="83"/>
                        <a:pt x="164" y="41"/>
                      </a:cubicBezTo>
                    </a:path>
                  </a:pathLst>
                </a:custGeom>
                <a:gradFill flip="none" rotWithShape="1">
                  <a:gsLst>
                    <a:gs pos="0">
                      <a:schemeClr val="accent1"/>
                    </a:gs>
                    <a:gs pos="50000">
                      <a:schemeClr val="accent1"/>
                    </a:gs>
                    <a:gs pos="100000">
                      <a:schemeClr val="tx2">
                        <a:lumMod val="40000"/>
                        <a:lumOff val="60000"/>
                      </a:schemeClr>
                    </a:gs>
                  </a:gsLst>
                  <a:lin ang="13500000" scaled="1"/>
                  <a:tileRect/>
                </a:gradFill>
                <a:ln w="28575">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spc="-120">
                    <a:solidFill>
                      <a:srgbClr val="FFFFFF"/>
                    </a:solidFill>
                    <a:effectLst>
                      <a:outerShdw blurRad="165100" algn="ctr" rotWithShape="0">
                        <a:prstClr val="black"/>
                      </a:outerShdw>
                    </a:effectLst>
                    <a:cs typeface="Arial" pitchFamily="34" charset="0"/>
                  </a:endParaRPr>
                </a:p>
              </p:txBody>
            </p:sp>
          </p:grpSp>
          <p:grpSp>
            <p:nvGrpSpPr>
              <p:cNvPr id="48" name="Group 13"/>
              <p:cNvGrpSpPr>
                <a:grpSpLocks noChangeAspect="1"/>
              </p:cNvGrpSpPr>
              <p:nvPr/>
            </p:nvGrpSpPr>
            <p:grpSpPr bwMode="auto">
              <a:xfrm>
                <a:off x="4844286" y="1916843"/>
                <a:ext cx="1379054" cy="843138"/>
                <a:chOff x="5296" y="1919"/>
                <a:chExt cx="1405" cy="859"/>
              </a:xfrm>
              <a:effectLst>
                <a:outerShdw blurRad="50800" dist="38100" dir="2700000" algn="tl" rotWithShape="0">
                  <a:prstClr val="black">
                    <a:alpha val="40000"/>
                  </a:prstClr>
                </a:outerShdw>
              </a:effectLst>
            </p:grpSpPr>
            <p:sp>
              <p:nvSpPr>
                <p:cNvPr id="64" name="Freeform 14"/>
                <p:cNvSpPr>
                  <a:spLocks/>
                </p:cNvSpPr>
                <p:nvPr/>
              </p:nvSpPr>
              <p:spPr bwMode="auto">
                <a:xfrm>
                  <a:off x="5383" y="1919"/>
                  <a:ext cx="1231" cy="859"/>
                </a:xfrm>
                <a:custGeom>
                  <a:avLst/>
                  <a:gdLst>
                    <a:gd name="T0" fmla="*/ 521 w 521"/>
                    <a:gd name="T1" fmla="*/ 163 h 364"/>
                    <a:gd name="T2" fmla="*/ 485 w 521"/>
                    <a:gd name="T3" fmla="*/ 93 h 364"/>
                    <a:gd name="T4" fmla="*/ 127 w 521"/>
                    <a:gd name="T5" fmla="*/ 41 h 364"/>
                    <a:gd name="T6" fmla="*/ 0 w 521"/>
                    <a:gd name="T7" fmla="*/ 163 h 364"/>
                    <a:gd name="T8" fmla="*/ 0 w 521"/>
                    <a:gd name="T9" fmla="*/ 163 h 364"/>
                    <a:gd name="T10" fmla="*/ 0 w 521"/>
                    <a:gd name="T11" fmla="*/ 195 h 364"/>
                    <a:gd name="T12" fmla="*/ 0 w 521"/>
                    <a:gd name="T13" fmla="*/ 195 h 364"/>
                    <a:gd name="T14" fmla="*/ 37 w 521"/>
                    <a:gd name="T15" fmla="*/ 272 h 364"/>
                    <a:gd name="T16" fmla="*/ 394 w 521"/>
                    <a:gd name="T17" fmla="*/ 323 h 364"/>
                    <a:gd name="T18" fmla="*/ 521 w 521"/>
                    <a:gd name="T19" fmla="*/ 198 h 364"/>
                    <a:gd name="T20" fmla="*/ 521 w 521"/>
                    <a:gd name="T21" fmla="*/ 198 h 364"/>
                    <a:gd name="T22" fmla="*/ 521 w 521"/>
                    <a:gd name="T23" fmla="*/ 16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1" h="364">
                      <a:moveTo>
                        <a:pt x="521" y="163"/>
                      </a:moveTo>
                      <a:cubicBezTo>
                        <a:pt x="520" y="139"/>
                        <a:pt x="508" y="115"/>
                        <a:pt x="485" y="93"/>
                      </a:cubicBezTo>
                      <a:cubicBezTo>
                        <a:pt x="411" y="23"/>
                        <a:pt x="251" y="0"/>
                        <a:pt x="127" y="41"/>
                      </a:cubicBezTo>
                      <a:cubicBezTo>
                        <a:pt x="48" y="68"/>
                        <a:pt x="3" y="115"/>
                        <a:pt x="0" y="163"/>
                      </a:cubicBezTo>
                      <a:cubicBezTo>
                        <a:pt x="0" y="163"/>
                        <a:pt x="0" y="163"/>
                        <a:pt x="0" y="163"/>
                      </a:cubicBezTo>
                      <a:cubicBezTo>
                        <a:pt x="0" y="195"/>
                        <a:pt x="0" y="195"/>
                        <a:pt x="0" y="195"/>
                      </a:cubicBezTo>
                      <a:cubicBezTo>
                        <a:pt x="0" y="195"/>
                        <a:pt x="0" y="195"/>
                        <a:pt x="0" y="195"/>
                      </a:cubicBezTo>
                      <a:cubicBezTo>
                        <a:pt x="0" y="221"/>
                        <a:pt x="11" y="247"/>
                        <a:pt x="37" y="272"/>
                      </a:cubicBezTo>
                      <a:cubicBezTo>
                        <a:pt x="111" y="341"/>
                        <a:pt x="271" y="364"/>
                        <a:pt x="394" y="323"/>
                      </a:cubicBezTo>
                      <a:cubicBezTo>
                        <a:pt x="476" y="296"/>
                        <a:pt x="521" y="248"/>
                        <a:pt x="521" y="198"/>
                      </a:cubicBezTo>
                      <a:cubicBezTo>
                        <a:pt x="521" y="198"/>
                        <a:pt x="521" y="198"/>
                        <a:pt x="521" y="198"/>
                      </a:cubicBezTo>
                      <a:cubicBezTo>
                        <a:pt x="521" y="163"/>
                        <a:pt x="521" y="163"/>
                        <a:pt x="521" y="163"/>
                      </a:cubicBezTo>
                      <a:close/>
                    </a:path>
                  </a:pathLst>
                </a:custGeom>
                <a:solidFill>
                  <a:schemeClr val="bg1"/>
                </a:solidFill>
                <a:ln w="158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Freeform 15"/>
                <p:cNvSpPr>
                  <a:spLocks/>
                </p:cNvSpPr>
                <p:nvPr/>
              </p:nvSpPr>
              <p:spPr bwMode="auto">
                <a:xfrm>
                  <a:off x="5296" y="1919"/>
                  <a:ext cx="1405" cy="791"/>
                </a:xfrm>
                <a:custGeom>
                  <a:avLst/>
                  <a:gdLst>
                    <a:gd name="T0" fmla="*/ 164 w 595"/>
                    <a:gd name="T1" fmla="*/ 41 h 335"/>
                    <a:gd name="T2" fmla="*/ 522 w 595"/>
                    <a:gd name="T3" fmla="*/ 93 h 335"/>
                    <a:gd name="T4" fmla="*/ 431 w 595"/>
                    <a:gd name="T5" fmla="*/ 294 h 335"/>
                    <a:gd name="T6" fmla="*/ 74 w 595"/>
                    <a:gd name="T7" fmla="*/ 242 h 335"/>
                    <a:gd name="T8" fmla="*/ 164 w 595"/>
                    <a:gd name="T9" fmla="*/ 41 h 335"/>
                  </a:gdLst>
                  <a:ahLst/>
                  <a:cxnLst>
                    <a:cxn ang="0">
                      <a:pos x="T0" y="T1"/>
                    </a:cxn>
                    <a:cxn ang="0">
                      <a:pos x="T2" y="T3"/>
                    </a:cxn>
                    <a:cxn ang="0">
                      <a:pos x="T4" y="T5"/>
                    </a:cxn>
                    <a:cxn ang="0">
                      <a:pos x="T6" y="T7"/>
                    </a:cxn>
                    <a:cxn ang="0">
                      <a:pos x="T8" y="T9"/>
                    </a:cxn>
                  </a:cxnLst>
                  <a:rect l="0" t="0" r="r" b="b"/>
                  <a:pathLst>
                    <a:path w="595" h="335">
                      <a:moveTo>
                        <a:pt x="164" y="41"/>
                      </a:moveTo>
                      <a:cubicBezTo>
                        <a:pt x="288" y="0"/>
                        <a:pt x="448" y="23"/>
                        <a:pt x="522" y="93"/>
                      </a:cubicBezTo>
                      <a:cubicBezTo>
                        <a:pt x="595" y="163"/>
                        <a:pt x="555" y="253"/>
                        <a:pt x="431" y="294"/>
                      </a:cubicBezTo>
                      <a:cubicBezTo>
                        <a:pt x="308" y="335"/>
                        <a:pt x="148" y="312"/>
                        <a:pt x="74" y="242"/>
                      </a:cubicBezTo>
                      <a:cubicBezTo>
                        <a:pt x="0" y="173"/>
                        <a:pt x="41" y="83"/>
                        <a:pt x="164" y="41"/>
                      </a:cubicBezTo>
                    </a:path>
                  </a:pathLst>
                </a:custGeom>
                <a:gradFill flip="none" rotWithShape="1">
                  <a:gsLst>
                    <a:gs pos="0">
                      <a:schemeClr val="accent1"/>
                    </a:gs>
                    <a:gs pos="50000">
                      <a:schemeClr val="accent1"/>
                    </a:gs>
                    <a:gs pos="100000">
                      <a:schemeClr val="tx2">
                        <a:lumMod val="40000"/>
                        <a:lumOff val="60000"/>
                      </a:schemeClr>
                    </a:gs>
                  </a:gsLst>
                  <a:lin ang="13500000" scaled="1"/>
                  <a:tileRect/>
                </a:gradFill>
                <a:ln w="28575">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spc="-120">
                    <a:solidFill>
                      <a:srgbClr val="FFFFFF"/>
                    </a:solidFill>
                    <a:effectLst>
                      <a:outerShdw blurRad="165100" algn="ctr" rotWithShape="0">
                        <a:prstClr val="black"/>
                      </a:outerShdw>
                    </a:effectLst>
                    <a:cs typeface="Arial" pitchFamily="34" charset="0"/>
                  </a:endParaRPr>
                </a:p>
              </p:txBody>
            </p:sp>
          </p:grpSp>
          <p:grpSp>
            <p:nvGrpSpPr>
              <p:cNvPr id="49" name="Group 13"/>
              <p:cNvGrpSpPr>
                <a:grpSpLocks noChangeAspect="1"/>
              </p:cNvGrpSpPr>
              <p:nvPr/>
            </p:nvGrpSpPr>
            <p:grpSpPr bwMode="auto">
              <a:xfrm>
                <a:off x="4844285" y="1750457"/>
                <a:ext cx="1379054" cy="843138"/>
                <a:chOff x="5296" y="1919"/>
                <a:chExt cx="1405" cy="859"/>
              </a:xfrm>
              <a:effectLst>
                <a:outerShdw blurRad="50800" dist="38100" dir="2700000" algn="tl" rotWithShape="0">
                  <a:prstClr val="black">
                    <a:alpha val="40000"/>
                  </a:prstClr>
                </a:outerShdw>
              </a:effectLst>
            </p:grpSpPr>
            <p:sp>
              <p:nvSpPr>
                <p:cNvPr id="62" name="Freeform 14"/>
                <p:cNvSpPr>
                  <a:spLocks/>
                </p:cNvSpPr>
                <p:nvPr/>
              </p:nvSpPr>
              <p:spPr bwMode="auto">
                <a:xfrm>
                  <a:off x="5383" y="1919"/>
                  <a:ext cx="1231" cy="859"/>
                </a:xfrm>
                <a:custGeom>
                  <a:avLst/>
                  <a:gdLst>
                    <a:gd name="T0" fmla="*/ 521 w 521"/>
                    <a:gd name="T1" fmla="*/ 163 h 364"/>
                    <a:gd name="T2" fmla="*/ 485 w 521"/>
                    <a:gd name="T3" fmla="*/ 93 h 364"/>
                    <a:gd name="T4" fmla="*/ 127 w 521"/>
                    <a:gd name="T5" fmla="*/ 41 h 364"/>
                    <a:gd name="T6" fmla="*/ 0 w 521"/>
                    <a:gd name="T7" fmla="*/ 163 h 364"/>
                    <a:gd name="T8" fmla="*/ 0 w 521"/>
                    <a:gd name="T9" fmla="*/ 163 h 364"/>
                    <a:gd name="T10" fmla="*/ 0 w 521"/>
                    <a:gd name="T11" fmla="*/ 195 h 364"/>
                    <a:gd name="T12" fmla="*/ 0 w 521"/>
                    <a:gd name="T13" fmla="*/ 195 h 364"/>
                    <a:gd name="T14" fmla="*/ 37 w 521"/>
                    <a:gd name="T15" fmla="*/ 272 h 364"/>
                    <a:gd name="T16" fmla="*/ 394 w 521"/>
                    <a:gd name="T17" fmla="*/ 323 h 364"/>
                    <a:gd name="T18" fmla="*/ 521 w 521"/>
                    <a:gd name="T19" fmla="*/ 198 h 364"/>
                    <a:gd name="T20" fmla="*/ 521 w 521"/>
                    <a:gd name="T21" fmla="*/ 198 h 364"/>
                    <a:gd name="T22" fmla="*/ 521 w 521"/>
                    <a:gd name="T23" fmla="*/ 16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1" h="364">
                      <a:moveTo>
                        <a:pt x="521" y="163"/>
                      </a:moveTo>
                      <a:cubicBezTo>
                        <a:pt x="520" y="139"/>
                        <a:pt x="508" y="115"/>
                        <a:pt x="485" y="93"/>
                      </a:cubicBezTo>
                      <a:cubicBezTo>
                        <a:pt x="411" y="23"/>
                        <a:pt x="251" y="0"/>
                        <a:pt x="127" y="41"/>
                      </a:cubicBezTo>
                      <a:cubicBezTo>
                        <a:pt x="48" y="68"/>
                        <a:pt x="3" y="115"/>
                        <a:pt x="0" y="163"/>
                      </a:cubicBezTo>
                      <a:cubicBezTo>
                        <a:pt x="0" y="163"/>
                        <a:pt x="0" y="163"/>
                        <a:pt x="0" y="163"/>
                      </a:cubicBezTo>
                      <a:cubicBezTo>
                        <a:pt x="0" y="195"/>
                        <a:pt x="0" y="195"/>
                        <a:pt x="0" y="195"/>
                      </a:cubicBezTo>
                      <a:cubicBezTo>
                        <a:pt x="0" y="195"/>
                        <a:pt x="0" y="195"/>
                        <a:pt x="0" y="195"/>
                      </a:cubicBezTo>
                      <a:cubicBezTo>
                        <a:pt x="0" y="221"/>
                        <a:pt x="11" y="247"/>
                        <a:pt x="37" y="272"/>
                      </a:cubicBezTo>
                      <a:cubicBezTo>
                        <a:pt x="111" y="341"/>
                        <a:pt x="271" y="364"/>
                        <a:pt x="394" y="323"/>
                      </a:cubicBezTo>
                      <a:cubicBezTo>
                        <a:pt x="476" y="296"/>
                        <a:pt x="521" y="248"/>
                        <a:pt x="521" y="198"/>
                      </a:cubicBezTo>
                      <a:cubicBezTo>
                        <a:pt x="521" y="198"/>
                        <a:pt x="521" y="198"/>
                        <a:pt x="521" y="198"/>
                      </a:cubicBezTo>
                      <a:cubicBezTo>
                        <a:pt x="521" y="163"/>
                        <a:pt x="521" y="163"/>
                        <a:pt x="521" y="163"/>
                      </a:cubicBezTo>
                      <a:close/>
                    </a:path>
                  </a:pathLst>
                </a:custGeom>
                <a:solidFill>
                  <a:schemeClr val="bg1"/>
                </a:solidFill>
                <a:ln w="158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Freeform 15"/>
                <p:cNvSpPr>
                  <a:spLocks/>
                </p:cNvSpPr>
                <p:nvPr/>
              </p:nvSpPr>
              <p:spPr bwMode="auto">
                <a:xfrm>
                  <a:off x="5296" y="1919"/>
                  <a:ext cx="1405" cy="791"/>
                </a:xfrm>
                <a:custGeom>
                  <a:avLst/>
                  <a:gdLst>
                    <a:gd name="T0" fmla="*/ 164 w 595"/>
                    <a:gd name="T1" fmla="*/ 41 h 335"/>
                    <a:gd name="T2" fmla="*/ 522 w 595"/>
                    <a:gd name="T3" fmla="*/ 93 h 335"/>
                    <a:gd name="T4" fmla="*/ 431 w 595"/>
                    <a:gd name="T5" fmla="*/ 294 h 335"/>
                    <a:gd name="T6" fmla="*/ 74 w 595"/>
                    <a:gd name="T7" fmla="*/ 242 h 335"/>
                    <a:gd name="T8" fmla="*/ 164 w 595"/>
                    <a:gd name="T9" fmla="*/ 41 h 335"/>
                  </a:gdLst>
                  <a:ahLst/>
                  <a:cxnLst>
                    <a:cxn ang="0">
                      <a:pos x="T0" y="T1"/>
                    </a:cxn>
                    <a:cxn ang="0">
                      <a:pos x="T2" y="T3"/>
                    </a:cxn>
                    <a:cxn ang="0">
                      <a:pos x="T4" y="T5"/>
                    </a:cxn>
                    <a:cxn ang="0">
                      <a:pos x="T6" y="T7"/>
                    </a:cxn>
                    <a:cxn ang="0">
                      <a:pos x="T8" y="T9"/>
                    </a:cxn>
                  </a:cxnLst>
                  <a:rect l="0" t="0" r="r" b="b"/>
                  <a:pathLst>
                    <a:path w="595" h="335">
                      <a:moveTo>
                        <a:pt x="164" y="41"/>
                      </a:moveTo>
                      <a:cubicBezTo>
                        <a:pt x="288" y="0"/>
                        <a:pt x="448" y="23"/>
                        <a:pt x="522" y="93"/>
                      </a:cubicBezTo>
                      <a:cubicBezTo>
                        <a:pt x="595" y="163"/>
                        <a:pt x="555" y="253"/>
                        <a:pt x="431" y="294"/>
                      </a:cubicBezTo>
                      <a:cubicBezTo>
                        <a:pt x="308" y="335"/>
                        <a:pt x="148" y="312"/>
                        <a:pt x="74" y="242"/>
                      </a:cubicBezTo>
                      <a:cubicBezTo>
                        <a:pt x="0" y="173"/>
                        <a:pt x="41" y="83"/>
                        <a:pt x="164" y="41"/>
                      </a:cubicBezTo>
                    </a:path>
                  </a:pathLst>
                </a:custGeom>
                <a:gradFill flip="none" rotWithShape="1">
                  <a:gsLst>
                    <a:gs pos="0">
                      <a:schemeClr val="accent1"/>
                    </a:gs>
                    <a:gs pos="50000">
                      <a:schemeClr val="accent1"/>
                    </a:gs>
                    <a:gs pos="100000">
                      <a:schemeClr val="tx2">
                        <a:lumMod val="40000"/>
                        <a:lumOff val="60000"/>
                      </a:schemeClr>
                    </a:gs>
                  </a:gsLst>
                  <a:lin ang="13500000" scaled="1"/>
                  <a:tileRect/>
                </a:gradFill>
                <a:ln w="28575">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spc="-120">
                    <a:solidFill>
                      <a:srgbClr val="FFFFFF"/>
                    </a:solidFill>
                    <a:effectLst>
                      <a:outerShdw blurRad="165100" algn="ctr" rotWithShape="0">
                        <a:prstClr val="black"/>
                      </a:outerShdw>
                    </a:effectLst>
                    <a:cs typeface="Arial" pitchFamily="34" charset="0"/>
                  </a:endParaRPr>
                </a:p>
              </p:txBody>
            </p:sp>
          </p:grpSp>
          <p:grpSp>
            <p:nvGrpSpPr>
              <p:cNvPr id="50" name="Group 13"/>
              <p:cNvGrpSpPr>
                <a:grpSpLocks noChangeAspect="1"/>
              </p:cNvGrpSpPr>
              <p:nvPr/>
            </p:nvGrpSpPr>
            <p:grpSpPr bwMode="auto">
              <a:xfrm>
                <a:off x="4844284" y="1586336"/>
                <a:ext cx="1379054" cy="843138"/>
                <a:chOff x="5296" y="1919"/>
                <a:chExt cx="1405" cy="859"/>
              </a:xfrm>
              <a:effectLst>
                <a:outerShdw blurRad="50800" dist="38100" dir="2700000" algn="tl" rotWithShape="0">
                  <a:prstClr val="black">
                    <a:alpha val="40000"/>
                  </a:prstClr>
                </a:outerShdw>
              </a:effectLst>
            </p:grpSpPr>
            <p:sp>
              <p:nvSpPr>
                <p:cNvPr id="60" name="Freeform 14"/>
                <p:cNvSpPr>
                  <a:spLocks/>
                </p:cNvSpPr>
                <p:nvPr/>
              </p:nvSpPr>
              <p:spPr bwMode="auto">
                <a:xfrm>
                  <a:off x="5383" y="1919"/>
                  <a:ext cx="1231" cy="859"/>
                </a:xfrm>
                <a:custGeom>
                  <a:avLst/>
                  <a:gdLst>
                    <a:gd name="T0" fmla="*/ 521 w 521"/>
                    <a:gd name="T1" fmla="*/ 163 h 364"/>
                    <a:gd name="T2" fmla="*/ 485 w 521"/>
                    <a:gd name="T3" fmla="*/ 93 h 364"/>
                    <a:gd name="T4" fmla="*/ 127 w 521"/>
                    <a:gd name="T5" fmla="*/ 41 h 364"/>
                    <a:gd name="T6" fmla="*/ 0 w 521"/>
                    <a:gd name="T7" fmla="*/ 163 h 364"/>
                    <a:gd name="T8" fmla="*/ 0 w 521"/>
                    <a:gd name="T9" fmla="*/ 163 h 364"/>
                    <a:gd name="T10" fmla="*/ 0 w 521"/>
                    <a:gd name="T11" fmla="*/ 195 h 364"/>
                    <a:gd name="T12" fmla="*/ 0 w 521"/>
                    <a:gd name="T13" fmla="*/ 195 h 364"/>
                    <a:gd name="T14" fmla="*/ 37 w 521"/>
                    <a:gd name="T15" fmla="*/ 272 h 364"/>
                    <a:gd name="T16" fmla="*/ 394 w 521"/>
                    <a:gd name="T17" fmla="*/ 323 h 364"/>
                    <a:gd name="T18" fmla="*/ 521 w 521"/>
                    <a:gd name="T19" fmla="*/ 198 h 364"/>
                    <a:gd name="T20" fmla="*/ 521 w 521"/>
                    <a:gd name="T21" fmla="*/ 198 h 364"/>
                    <a:gd name="T22" fmla="*/ 521 w 521"/>
                    <a:gd name="T23" fmla="*/ 16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1" h="364">
                      <a:moveTo>
                        <a:pt x="521" y="163"/>
                      </a:moveTo>
                      <a:cubicBezTo>
                        <a:pt x="520" y="139"/>
                        <a:pt x="508" y="115"/>
                        <a:pt x="485" y="93"/>
                      </a:cubicBezTo>
                      <a:cubicBezTo>
                        <a:pt x="411" y="23"/>
                        <a:pt x="251" y="0"/>
                        <a:pt x="127" y="41"/>
                      </a:cubicBezTo>
                      <a:cubicBezTo>
                        <a:pt x="48" y="68"/>
                        <a:pt x="3" y="115"/>
                        <a:pt x="0" y="163"/>
                      </a:cubicBezTo>
                      <a:cubicBezTo>
                        <a:pt x="0" y="163"/>
                        <a:pt x="0" y="163"/>
                        <a:pt x="0" y="163"/>
                      </a:cubicBezTo>
                      <a:cubicBezTo>
                        <a:pt x="0" y="195"/>
                        <a:pt x="0" y="195"/>
                        <a:pt x="0" y="195"/>
                      </a:cubicBezTo>
                      <a:cubicBezTo>
                        <a:pt x="0" y="195"/>
                        <a:pt x="0" y="195"/>
                        <a:pt x="0" y="195"/>
                      </a:cubicBezTo>
                      <a:cubicBezTo>
                        <a:pt x="0" y="221"/>
                        <a:pt x="11" y="247"/>
                        <a:pt x="37" y="272"/>
                      </a:cubicBezTo>
                      <a:cubicBezTo>
                        <a:pt x="111" y="341"/>
                        <a:pt x="271" y="364"/>
                        <a:pt x="394" y="323"/>
                      </a:cubicBezTo>
                      <a:cubicBezTo>
                        <a:pt x="476" y="296"/>
                        <a:pt x="521" y="248"/>
                        <a:pt x="521" y="198"/>
                      </a:cubicBezTo>
                      <a:cubicBezTo>
                        <a:pt x="521" y="198"/>
                        <a:pt x="521" y="198"/>
                        <a:pt x="521" y="198"/>
                      </a:cubicBezTo>
                      <a:cubicBezTo>
                        <a:pt x="521" y="163"/>
                        <a:pt x="521" y="163"/>
                        <a:pt x="521" y="163"/>
                      </a:cubicBezTo>
                      <a:close/>
                    </a:path>
                  </a:pathLst>
                </a:custGeom>
                <a:solidFill>
                  <a:schemeClr val="bg1"/>
                </a:solidFill>
                <a:ln w="158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Freeform 15"/>
                <p:cNvSpPr>
                  <a:spLocks/>
                </p:cNvSpPr>
                <p:nvPr/>
              </p:nvSpPr>
              <p:spPr bwMode="auto">
                <a:xfrm>
                  <a:off x="5296" y="1919"/>
                  <a:ext cx="1405" cy="791"/>
                </a:xfrm>
                <a:custGeom>
                  <a:avLst/>
                  <a:gdLst>
                    <a:gd name="T0" fmla="*/ 164 w 595"/>
                    <a:gd name="T1" fmla="*/ 41 h 335"/>
                    <a:gd name="T2" fmla="*/ 522 w 595"/>
                    <a:gd name="T3" fmla="*/ 93 h 335"/>
                    <a:gd name="T4" fmla="*/ 431 w 595"/>
                    <a:gd name="T5" fmla="*/ 294 h 335"/>
                    <a:gd name="T6" fmla="*/ 74 w 595"/>
                    <a:gd name="T7" fmla="*/ 242 h 335"/>
                    <a:gd name="T8" fmla="*/ 164 w 595"/>
                    <a:gd name="T9" fmla="*/ 41 h 335"/>
                  </a:gdLst>
                  <a:ahLst/>
                  <a:cxnLst>
                    <a:cxn ang="0">
                      <a:pos x="T0" y="T1"/>
                    </a:cxn>
                    <a:cxn ang="0">
                      <a:pos x="T2" y="T3"/>
                    </a:cxn>
                    <a:cxn ang="0">
                      <a:pos x="T4" y="T5"/>
                    </a:cxn>
                    <a:cxn ang="0">
                      <a:pos x="T6" y="T7"/>
                    </a:cxn>
                    <a:cxn ang="0">
                      <a:pos x="T8" y="T9"/>
                    </a:cxn>
                  </a:cxnLst>
                  <a:rect l="0" t="0" r="r" b="b"/>
                  <a:pathLst>
                    <a:path w="595" h="335">
                      <a:moveTo>
                        <a:pt x="164" y="41"/>
                      </a:moveTo>
                      <a:cubicBezTo>
                        <a:pt x="288" y="0"/>
                        <a:pt x="448" y="23"/>
                        <a:pt x="522" y="93"/>
                      </a:cubicBezTo>
                      <a:cubicBezTo>
                        <a:pt x="595" y="163"/>
                        <a:pt x="555" y="253"/>
                        <a:pt x="431" y="294"/>
                      </a:cubicBezTo>
                      <a:cubicBezTo>
                        <a:pt x="308" y="335"/>
                        <a:pt x="148" y="312"/>
                        <a:pt x="74" y="242"/>
                      </a:cubicBezTo>
                      <a:cubicBezTo>
                        <a:pt x="0" y="173"/>
                        <a:pt x="41" y="83"/>
                        <a:pt x="164" y="41"/>
                      </a:cubicBezTo>
                    </a:path>
                  </a:pathLst>
                </a:custGeom>
                <a:gradFill flip="none" rotWithShape="1">
                  <a:gsLst>
                    <a:gs pos="0">
                      <a:schemeClr val="accent1"/>
                    </a:gs>
                    <a:gs pos="50000">
                      <a:schemeClr val="accent1"/>
                    </a:gs>
                    <a:gs pos="100000">
                      <a:schemeClr val="tx2">
                        <a:lumMod val="40000"/>
                        <a:lumOff val="60000"/>
                      </a:schemeClr>
                    </a:gs>
                  </a:gsLst>
                  <a:lin ang="13500000" scaled="1"/>
                  <a:tileRect/>
                </a:gradFill>
                <a:ln w="28575">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spc="-120">
                    <a:solidFill>
                      <a:srgbClr val="FFFFFF"/>
                    </a:solidFill>
                    <a:effectLst>
                      <a:outerShdw blurRad="165100" algn="ctr" rotWithShape="0">
                        <a:prstClr val="black"/>
                      </a:outerShdw>
                    </a:effectLst>
                    <a:cs typeface="Arial" pitchFamily="34" charset="0"/>
                  </a:endParaRPr>
                </a:p>
              </p:txBody>
            </p:sp>
          </p:grpSp>
          <p:grpSp>
            <p:nvGrpSpPr>
              <p:cNvPr id="51" name="Group 13"/>
              <p:cNvGrpSpPr>
                <a:grpSpLocks noChangeAspect="1"/>
              </p:cNvGrpSpPr>
              <p:nvPr/>
            </p:nvGrpSpPr>
            <p:grpSpPr bwMode="auto">
              <a:xfrm>
                <a:off x="4844283" y="1422215"/>
                <a:ext cx="1379054" cy="843138"/>
                <a:chOff x="5296" y="1919"/>
                <a:chExt cx="1405" cy="859"/>
              </a:xfrm>
              <a:effectLst>
                <a:outerShdw blurRad="50800" dist="38100" dir="2700000" algn="tl" rotWithShape="0">
                  <a:prstClr val="black">
                    <a:alpha val="40000"/>
                  </a:prstClr>
                </a:outerShdw>
              </a:effectLst>
            </p:grpSpPr>
            <p:sp>
              <p:nvSpPr>
                <p:cNvPr id="58" name="Freeform 14"/>
                <p:cNvSpPr>
                  <a:spLocks/>
                </p:cNvSpPr>
                <p:nvPr/>
              </p:nvSpPr>
              <p:spPr bwMode="auto">
                <a:xfrm>
                  <a:off x="5383" y="1919"/>
                  <a:ext cx="1231" cy="859"/>
                </a:xfrm>
                <a:custGeom>
                  <a:avLst/>
                  <a:gdLst>
                    <a:gd name="T0" fmla="*/ 521 w 521"/>
                    <a:gd name="T1" fmla="*/ 163 h 364"/>
                    <a:gd name="T2" fmla="*/ 485 w 521"/>
                    <a:gd name="T3" fmla="*/ 93 h 364"/>
                    <a:gd name="T4" fmla="*/ 127 w 521"/>
                    <a:gd name="T5" fmla="*/ 41 h 364"/>
                    <a:gd name="T6" fmla="*/ 0 w 521"/>
                    <a:gd name="T7" fmla="*/ 163 h 364"/>
                    <a:gd name="T8" fmla="*/ 0 w 521"/>
                    <a:gd name="T9" fmla="*/ 163 h 364"/>
                    <a:gd name="T10" fmla="*/ 0 w 521"/>
                    <a:gd name="T11" fmla="*/ 195 h 364"/>
                    <a:gd name="T12" fmla="*/ 0 w 521"/>
                    <a:gd name="T13" fmla="*/ 195 h 364"/>
                    <a:gd name="T14" fmla="*/ 37 w 521"/>
                    <a:gd name="T15" fmla="*/ 272 h 364"/>
                    <a:gd name="T16" fmla="*/ 394 w 521"/>
                    <a:gd name="T17" fmla="*/ 323 h 364"/>
                    <a:gd name="T18" fmla="*/ 521 w 521"/>
                    <a:gd name="T19" fmla="*/ 198 h 364"/>
                    <a:gd name="T20" fmla="*/ 521 w 521"/>
                    <a:gd name="T21" fmla="*/ 198 h 364"/>
                    <a:gd name="T22" fmla="*/ 521 w 521"/>
                    <a:gd name="T23" fmla="*/ 16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1" h="364">
                      <a:moveTo>
                        <a:pt x="521" y="163"/>
                      </a:moveTo>
                      <a:cubicBezTo>
                        <a:pt x="520" y="139"/>
                        <a:pt x="508" y="115"/>
                        <a:pt x="485" y="93"/>
                      </a:cubicBezTo>
                      <a:cubicBezTo>
                        <a:pt x="411" y="23"/>
                        <a:pt x="251" y="0"/>
                        <a:pt x="127" y="41"/>
                      </a:cubicBezTo>
                      <a:cubicBezTo>
                        <a:pt x="48" y="68"/>
                        <a:pt x="3" y="115"/>
                        <a:pt x="0" y="163"/>
                      </a:cubicBezTo>
                      <a:cubicBezTo>
                        <a:pt x="0" y="163"/>
                        <a:pt x="0" y="163"/>
                        <a:pt x="0" y="163"/>
                      </a:cubicBezTo>
                      <a:cubicBezTo>
                        <a:pt x="0" y="195"/>
                        <a:pt x="0" y="195"/>
                        <a:pt x="0" y="195"/>
                      </a:cubicBezTo>
                      <a:cubicBezTo>
                        <a:pt x="0" y="195"/>
                        <a:pt x="0" y="195"/>
                        <a:pt x="0" y="195"/>
                      </a:cubicBezTo>
                      <a:cubicBezTo>
                        <a:pt x="0" y="221"/>
                        <a:pt x="11" y="247"/>
                        <a:pt x="37" y="272"/>
                      </a:cubicBezTo>
                      <a:cubicBezTo>
                        <a:pt x="111" y="341"/>
                        <a:pt x="271" y="364"/>
                        <a:pt x="394" y="323"/>
                      </a:cubicBezTo>
                      <a:cubicBezTo>
                        <a:pt x="476" y="296"/>
                        <a:pt x="521" y="248"/>
                        <a:pt x="521" y="198"/>
                      </a:cubicBezTo>
                      <a:cubicBezTo>
                        <a:pt x="521" y="198"/>
                        <a:pt x="521" y="198"/>
                        <a:pt x="521" y="198"/>
                      </a:cubicBezTo>
                      <a:cubicBezTo>
                        <a:pt x="521" y="163"/>
                        <a:pt x="521" y="163"/>
                        <a:pt x="521" y="163"/>
                      </a:cubicBezTo>
                      <a:close/>
                    </a:path>
                  </a:pathLst>
                </a:custGeom>
                <a:solidFill>
                  <a:schemeClr val="bg1"/>
                </a:solidFill>
                <a:ln w="158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Freeform 15"/>
                <p:cNvSpPr>
                  <a:spLocks/>
                </p:cNvSpPr>
                <p:nvPr/>
              </p:nvSpPr>
              <p:spPr bwMode="auto">
                <a:xfrm>
                  <a:off x="5296" y="1919"/>
                  <a:ext cx="1405" cy="791"/>
                </a:xfrm>
                <a:custGeom>
                  <a:avLst/>
                  <a:gdLst>
                    <a:gd name="T0" fmla="*/ 164 w 595"/>
                    <a:gd name="T1" fmla="*/ 41 h 335"/>
                    <a:gd name="T2" fmla="*/ 522 w 595"/>
                    <a:gd name="T3" fmla="*/ 93 h 335"/>
                    <a:gd name="T4" fmla="*/ 431 w 595"/>
                    <a:gd name="T5" fmla="*/ 294 h 335"/>
                    <a:gd name="T6" fmla="*/ 74 w 595"/>
                    <a:gd name="T7" fmla="*/ 242 h 335"/>
                    <a:gd name="T8" fmla="*/ 164 w 595"/>
                    <a:gd name="T9" fmla="*/ 41 h 335"/>
                  </a:gdLst>
                  <a:ahLst/>
                  <a:cxnLst>
                    <a:cxn ang="0">
                      <a:pos x="T0" y="T1"/>
                    </a:cxn>
                    <a:cxn ang="0">
                      <a:pos x="T2" y="T3"/>
                    </a:cxn>
                    <a:cxn ang="0">
                      <a:pos x="T4" y="T5"/>
                    </a:cxn>
                    <a:cxn ang="0">
                      <a:pos x="T6" y="T7"/>
                    </a:cxn>
                    <a:cxn ang="0">
                      <a:pos x="T8" y="T9"/>
                    </a:cxn>
                  </a:cxnLst>
                  <a:rect l="0" t="0" r="r" b="b"/>
                  <a:pathLst>
                    <a:path w="595" h="335">
                      <a:moveTo>
                        <a:pt x="164" y="41"/>
                      </a:moveTo>
                      <a:cubicBezTo>
                        <a:pt x="288" y="0"/>
                        <a:pt x="448" y="23"/>
                        <a:pt x="522" y="93"/>
                      </a:cubicBezTo>
                      <a:cubicBezTo>
                        <a:pt x="595" y="163"/>
                        <a:pt x="555" y="253"/>
                        <a:pt x="431" y="294"/>
                      </a:cubicBezTo>
                      <a:cubicBezTo>
                        <a:pt x="308" y="335"/>
                        <a:pt x="148" y="312"/>
                        <a:pt x="74" y="242"/>
                      </a:cubicBezTo>
                      <a:cubicBezTo>
                        <a:pt x="0" y="173"/>
                        <a:pt x="41" y="83"/>
                        <a:pt x="164" y="41"/>
                      </a:cubicBezTo>
                    </a:path>
                  </a:pathLst>
                </a:custGeom>
                <a:gradFill flip="none" rotWithShape="1">
                  <a:gsLst>
                    <a:gs pos="0">
                      <a:schemeClr val="accent1"/>
                    </a:gs>
                    <a:gs pos="50000">
                      <a:schemeClr val="accent1"/>
                    </a:gs>
                    <a:gs pos="100000">
                      <a:schemeClr val="tx2">
                        <a:lumMod val="40000"/>
                        <a:lumOff val="60000"/>
                      </a:schemeClr>
                    </a:gs>
                  </a:gsLst>
                  <a:lin ang="13500000" scaled="1"/>
                  <a:tileRect/>
                </a:gradFill>
                <a:ln w="28575">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spc="-120">
                    <a:solidFill>
                      <a:srgbClr val="FFFFFF"/>
                    </a:solidFill>
                    <a:effectLst>
                      <a:outerShdw blurRad="165100" algn="ctr" rotWithShape="0">
                        <a:prstClr val="black"/>
                      </a:outerShdw>
                    </a:effectLst>
                    <a:cs typeface="Arial" pitchFamily="34" charset="0"/>
                  </a:endParaRPr>
                </a:p>
              </p:txBody>
            </p:sp>
          </p:grpSp>
          <p:grpSp>
            <p:nvGrpSpPr>
              <p:cNvPr id="52" name="Group 13"/>
              <p:cNvGrpSpPr>
                <a:grpSpLocks noChangeAspect="1"/>
              </p:cNvGrpSpPr>
              <p:nvPr/>
            </p:nvGrpSpPr>
            <p:grpSpPr bwMode="auto">
              <a:xfrm>
                <a:off x="4844282" y="1258094"/>
                <a:ext cx="1379054" cy="843138"/>
                <a:chOff x="5296" y="1919"/>
                <a:chExt cx="1405" cy="859"/>
              </a:xfrm>
              <a:effectLst>
                <a:outerShdw blurRad="50800" dist="38100" dir="2700000" algn="tl" rotWithShape="0">
                  <a:prstClr val="black">
                    <a:alpha val="40000"/>
                  </a:prstClr>
                </a:outerShdw>
              </a:effectLst>
            </p:grpSpPr>
            <p:sp>
              <p:nvSpPr>
                <p:cNvPr id="56" name="Freeform 14"/>
                <p:cNvSpPr>
                  <a:spLocks/>
                </p:cNvSpPr>
                <p:nvPr/>
              </p:nvSpPr>
              <p:spPr bwMode="auto">
                <a:xfrm>
                  <a:off x="5383" y="1919"/>
                  <a:ext cx="1231" cy="859"/>
                </a:xfrm>
                <a:custGeom>
                  <a:avLst/>
                  <a:gdLst>
                    <a:gd name="T0" fmla="*/ 521 w 521"/>
                    <a:gd name="T1" fmla="*/ 163 h 364"/>
                    <a:gd name="T2" fmla="*/ 485 w 521"/>
                    <a:gd name="T3" fmla="*/ 93 h 364"/>
                    <a:gd name="T4" fmla="*/ 127 w 521"/>
                    <a:gd name="T5" fmla="*/ 41 h 364"/>
                    <a:gd name="T6" fmla="*/ 0 w 521"/>
                    <a:gd name="T7" fmla="*/ 163 h 364"/>
                    <a:gd name="T8" fmla="*/ 0 w 521"/>
                    <a:gd name="T9" fmla="*/ 163 h 364"/>
                    <a:gd name="T10" fmla="*/ 0 w 521"/>
                    <a:gd name="T11" fmla="*/ 195 h 364"/>
                    <a:gd name="T12" fmla="*/ 0 w 521"/>
                    <a:gd name="T13" fmla="*/ 195 h 364"/>
                    <a:gd name="T14" fmla="*/ 37 w 521"/>
                    <a:gd name="T15" fmla="*/ 272 h 364"/>
                    <a:gd name="T16" fmla="*/ 394 w 521"/>
                    <a:gd name="T17" fmla="*/ 323 h 364"/>
                    <a:gd name="T18" fmla="*/ 521 w 521"/>
                    <a:gd name="T19" fmla="*/ 198 h 364"/>
                    <a:gd name="T20" fmla="*/ 521 w 521"/>
                    <a:gd name="T21" fmla="*/ 198 h 364"/>
                    <a:gd name="T22" fmla="*/ 521 w 521"/>
                    <a:gd name="T23" fmla="*/ 16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1" h="364">
                      <a:moveTo>
                        <a:pt x="521" y="163"/>
                      </a:moveTo>
                      <a:cubicBezTo>
                        <a:pt x="520" y="139"/>
                        <a:pt x="508" y="115"/>
                        <a:pt x="485" y="93"/>
                      </a:cubicBezTo>
                      <a:cubicBezTo>
                        <a:pt x="411" y="23"/>
                        <a:pt x="251" y="0"/>
                        <a:pt x="127" y="41"/>
                      </a:cubicBezTo>
                      <a:cubicBezTo>
                        <a:pt x="48" y="68"/>
                        <a:pt x="3" y="115"/>
                        <a:pt x="0" y="163"/>
                      </a:cubicBezTo>
                      <a:cubicBezTo>
                        <a:pt x="0" y="163"/>
                        <a:pt x="0" y="163"/>
                        <a:pt x="0" y="163"/>
                      </a:cubicBezTo>
                      <a:cubicBezTo>
                        <a:pt x="0" y="195"/>
                        <a:pt x="0" y="195"/>
                        <a:pt x="0" y="195"/>
                      </a:cubicBezTo>
                      <a:cubicBezTo>
                        <a:pt x="0" y="195"/>
                        <a:pt x="0" y="195"/>
                        <a:pt x="0" y="195"/>
                      </a:cubicBezTo>
                      <a:cubicBezTo>
                        <a:pt x="0" y="221"/>
                        <a:pt x="11" y="247"/>
                        <a:pt x="37" y="272"/>
                      </a:cubicBezTo>
                      <a:cubicBezTo>
                        <a:pt x="111" y="341"/>
                        <a:pt x="271" y="364"/>
                        <a:pt x="394" y="323"/>
                      </a:cubicBezTo>
                      <a:cubicBezTo>
                        <a:pt x="476" y="296"/>
                        <a:pt x="521" y="248"/>
                        <a:pt x="521" y="198"/>
                      </a:cubicBezTo>
                      <a:cubicBezTo>
                        <a:pt x="521" y="198"/>
                        <a:pt x="521" y="198"/>
                        <a:pt x="521" y="198"/>
                      </a:cubicBezTo>
                      <a:cubicBezTo>
                        <a:pt x="521" y="163"/>
                        <a:pt x="521" y="163"/>
                        <a:pt x="521" y="163"/>
                      </a:cubicBezTo>
                      <a:close/>
                    </a:path>
                  </a:pathLst>
                </a:custGeom>
                <a:solidFill>
                  <a:schemeClr val="bg1"/>
                </a:solidFill>
                <a:ln w="158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Freeform 15"/>
                <p:cNvSpPr>
                  <a:spLocks/>
                </p:cNvSpPr>
                <p:nvPr/>
              </p:nvSpPr>
              <p:spPr bwMode="auto">
                <a:xfrm>
                  <a:off x="5296" y="1919"/>
                  <a:ext cx="1405" cy="791"/>
                </a:xfrm>
                <a:custGeom>
                  <a:avLst/>
                  <a:gdLst>
                    <a:gd name="T0" fmla="*/ 164 w 595"/>
                    <a:gd name="T1" fmla="*/ 41 h 335"/>
                    <a:gd name="T2" fmla="*/ 522 w 595"/>
                    <a:gd name="T3" fmla="*/ 93 h 335"/>
                    <a:gd name="T4" fmla="*/ 431 w 595"/>
                    <a:gd name="T5" fmla="*/ 294 h 335"/>
                    <a:gd name="T6" fmla="*/ 74 w 595"/>
                    <a:gd name="T7" fmla="*/ 242 h 335"/>
                    <a:gd name="T8" fmla="*/ 164 w 595"/>
                    <a:gd name="T9" fmla="*/ 41 h 335"/>
                  </a:gdLst>
                  <a:ahLst/>
                  <a:cxnLst>
                    <a:cxn ang="0">
                      <a:pos x="T0" y="T1"/>
                    </a:cxn>
                    <a:cxn ang="0">
                      <a:pos x="T2" y="T3"/>
                    </a:cxn>
                    <a:cxn ang="0">
                      <a:pos x="T4" y="T5"/>
                    </a:cxn>
                    <a:cxn ang="0">
                      <a:pos x="T6" y="T7"/>
                    </a:cxn>
                    <a:cxn ang="0">
                      <a:pos x="T8" y="T9"/>
                    </a:cxn>
                  </a:cxnLst>
                  <a:rect l="0" t="0" r="r" b="b"/>
                  <a:pathLst>
                    <a:path w="595" h="335">
                      <a:moveTo>
                        <a:pt x="164" y="41"/>
                      </a:moveTo>
                      <a:cubicBezTo>
                        <a:pt x="288" y="0"/>
                        <a:pt x="448" y="23"/>
                        <a:pt x="522" y="93"/>
                      </a:cubicBezTo>
                      <a:cubicBezTo>
                        <a:pt x="595" y="163"/>
                        <a:pt x="555" y="253"/>
                        <a:pt x="431" y="294"/>
                      </a:cubicBezTo>
                      <a:cubicBezTo>
                        <a:pt x="308" y="335"/>
                        <a:pt x="148" y="312"/>
                        <a:pt x="74" y="242"/>
                      </a:cubicBezTo>
                      <a:cubicBezTo>
                        <a:pt x="0" y="173"/>
                        <a:pt x="41" y="83"/>
                        <a:pt x="164" y="41"/>
                      </a:cubicBezTo>
                    </a:path>
                  </a:pathLst>
                </a:custGeom>
                <a:gradFill flip="none" rotWithShape="1">
                  <a:gsLst>
                    <a:gs pos="0">
                      <a:schemeClr val="accent1"/>
                    </a:gs>
                    <a:gs pos="50000">
                      <a:schemeClr val="accent1"/>
                    </a:gs>
                    <a:gs pos="100000">
                      <a:schemeClr val="tx2">
                        <a:lumMod val="40000"/>
                        <a:lumOff val="60000"/>
                      </a:schemeClr>
                    </a:gs>
                  </a:gsLst>
                  <a:lin ang="13500000" scaled="1"/>
                  <a:tileRect/>
                </a:gradFill>
                <a:ln w="28575">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spc="-120">
                    <a:solidFill>
                      <a:srgbClr val="FFFFFF"/>
                    </a:solidFill>
                    <a:effectLst>
                      <a:outerShdw blurRad="165100" algn="ctr" rotWithShape="0">
                        <a:prstClr val="black"/>
                      </a:outerShdw>
                    </a:effectLst>
                    <a:cs typeface="Arial" pitchFamily="34" charset="0"/>
                  </a:endParaRPr>
                </a:p>
              </p:txBody>
            </p:sp>
          </p:grpSp>
          <p:grpSp>
            <p:nvGrpSpPr>
              <p:cNvPr id="53" name="Group 13"/>
              <p:cNvGrpSpPr>
                <a:grpSpLocks noChangeAspect="1"/>
              </p:cNvGrpSpPr>
              <p:nvPr/>
            </p:nvGrpSpPr>
            <p:grpSpPr bwMode="auto">
              <a:xfrm>
                <a:off x="4844281" y="1093973"/>
                <a:ext cx="1379054" cy="843138"/>
                <a:chOff x="5296" y="1919"/>
                <a:chExt cx="1405" cy="859"/>
              </a:xfrm>
              <a:effectLst>
                <a:outerShdw blurRad="50800" dist="38100" dir="2700000" algn="tl" rotWithShape="0">
                  <a:prstClr val="black">
                    <a:alpha val="40000"/>
                  </a:prstClr>
                </a:outerShdw>
              </a:effectLst>
            </p:grpSpPr>
            <p:sp>
              <p:nvSpPr>
                <p:cNvPr id="54" name="Freeform 14"/>
                <p:cNvSpPr>
                  <a:spLocks/>
                </p:cNvSpPr>
                <p:nvPr/>
              </p:nvSpPr>
              <p:spPr bwMode="auto">
                <a:xfrm>
                  <a:off x="5383" y="1919"/>
                  <a:ext cx="1231" cy="859"/>
                </a:xfrm>
                <a:custGeom>
                  <a:avLst/>
                  <a:gdLst>
                    <a:gd name="T0" fmla="*/ 521 w 521"/>
                    <a:gd name="T1" fmla="*/ 163 h 364"/>
                    <a:gd name="T2" fmla="*/ 485 w 521"/>
                    <a:gd name="T3" fmla="*/ 93 h 364"/>
                    <a:gd name="T4" fmla="*/ 127 w 521"/>
                    <a:gd name="T5" fmla="*/ 41 h 364"/>
                    <a:gd name="T6" fmla="*/ 0 w 521"/>
                    <a:gd name="T7" fmla="*/ 163 h 364"/>
                    <a:gd name="T8" fmla="*/ 0 w 521"/>
                    <a:gd name="T9" fmla="*/ 163 h 364"/>
                    <a:gd name="T10" fmla="*/ 0 w 521"/>
                    <a:gd name="T11" fmla="*/ 195 h 364"/>
                    <a:gd name="T12" fmla="*/ 0 w 521"/>
                    <a:gd name="T13" fmla="*/ 195 h 364"/>
                    <a:gd name="T14" fmla="*/ 37 w 521"/>
                    <a:gd name="T15" fmla="*/ 272 h 364"/>
                    <a:gd name="T16" fmla="*/ 394 w 521"/>
                    <a:gd name="T17" fmla="*/ 323 h 364"/>
                    <a:gd name="T18" fmla="*/ 521 w 521"/>
                    <a:gd name="T19" fmla="*/ 198 h 364"/>
                    <a:gd name="T20" fmla="*/ 521 w 521"/>
                    <a:gd name="T21" fmla="*/ 198 h 364"/>
                    <a:gd name="T22" fmla="*/ 521 w 521"/>
                    <a:gd name="T23" fmla="*/ 16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1" h="364">
                      <a:moveTo>
                        <a:pt x="521" y="163"/>
                      </a:moveTo>
                      <a:cubicBezTo>
                        <a:pt x="520" y="139"/>
                        <a:pt x="508" y="115"/>
                        <a:pt x="485" y="93"/>
                      </a:cubicBezTo>
                      <a:cubicBezTo>
                        <a:pt x="411" y="23"/>
                        <a:pt x="251" y="0"/>
                        <a:pt x="127" y="41"/>
                      </a:cubicBezTo>
                      <a:cubicBezTo>
                        <a:pt x="48" y="68"/>
                        <a:pt x="3" y="115"/>
                        <a:pt x="0" y="163"/>
                      </a:cubicBezTo>
                      <a:cubicBezTo>
                        <a:pt x="0" y="163"/>
                        <a:pt x="0" y="163"/>
                        <a:pt x="0" y="163"/>
                      </a:cubicBezTo>
                      <a:cubicBezTo>
                        <a:pt x="0" y="195"/>
                        <a:pt x="0" y="195"/>
                        <a:pt x="0" y="195"/>
                      </a:cubicBezTo>
                      <a:cubicBezTo>
                        <a:pt x="0" y="195"/>
                        <a:pt x="0" y="195"/>
                        <a:pt x="0" y="195"/>
                      </a:cubicBezTo>
                      <a:cubicBezTo>
                        <a:pt x="0" y="221"/>
                        <a:pt x="11" y="247"/>
                        <a:pt x="37" y="272"/>
                      </a:cubicBezTo>
                      <a:cubicBezTo>
                        <a:pt x="111" y="341"/>
                        <a:pt x="271" y="364"/>
                        <a:pt x="394" y="323"/>
                      </a:cubicBezTo>
                      <a:cubicBezTo>
                        <a:pt x="476" y="296"/>
                        <a:pt x="521" y="248"/>
                        <a:pt x="521" y="198"/>
                      </a:cubicBezTo>
                      <a:cubicBezTo>
                        <a:pt x="521" y="198"/>
                        <a:pt x="521" y="198"/>
                        <a:pt x="521" y="198"/>
                      </a:cubicBezTo>
                      <a:cubicBezTo>
                        <a:pt x="521" y="163"/>
                        <a:pt x="521" y="163"/>
                        <a:pt x="521" y="163"/>
                      </a:cubicBezTo>
                      <a:close/>
                    </a:path>
                  </a:pathLst>
                </a:custGeom>
                <a:solidFill>
                  <a:schemeClr val="bg1"/>
                </a:solidFill>
                <a:ln w="158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Freeform 15"/>
                <p:cNvSpPr>
                  <a:spLocks/>
                </p:cNvSpPr>
                <p:nvPr/>
              </p:nvSpPr>
              <p:spPr bwMode="auto">
                <a:xfrm>
                  <a:off x="5296" y="1919"/>
                  <a:ext cx="1405" cy="791"/>
                </a:xfrm>
                <a:custGeom>
                  <a:avLst/>
                  <a:gdLst>
                    <a:gd name="T0" fmla="*/ 164 w 595"/>
                    <a:gd name="T1" fmla="*/ 41 h 335"/>
                    <a:gd name="T2" fmla="*/ 522 w 595"/>
                    <a:gd name="T3" fmla="*/ 93 h 335"/>
                    <a:gd name="T4" fmla="*/ 431 w 595"/>
                    <a:gd name="T5" fmla="*/ 294 h 335"/>
                    <a:gd name="T6" fmla="*/ 74 w 595"/>
                    <a:gd name="T7" fmla="*/ 242 h 335"/>
                    <a:gd name="T8" fmla="*/ 164 w 595"/>
                    <a:gd name="T9" fmla="*/ 41 h 335"/>
                  </a:gdLst>
                  <a:ahLst/>
                  <a:cxnLst>
                    <a:cxn ang="0">
                      <a:pos x="T0" y="T1"/>
                    </a:cxn>
                    <a:cxn ang="0">
                      <a:pos x="T2" y="T3"/>
                    </a:cxn>
                    <a:cxn ang="0">
                      <a:pos x="T4" y="T5"/>
                    </a:cxn>
                    <a:cxn ang="0">
                      <a:pos x="T6" y="T7"/>
                    </a:cxn>
                    <a:cxn ang="0">
                      <a:pos x="T8" y="T9"/>
                    </a:cxn>
                  </a:cxnLst>
                  <a:rect l="0" t="0" r="r" b="b"/>
                  <a:pathLst>
                    <a:path w="595" h="335">
                      <a:moveTo>
                        <a:pt x="164" y="41"/>
                      </a:moveTo>
                      <a:cubicBezTo>
                        <a:pt x="288" y="0"/>
                        <a:pt x="448" y="23"/>
                        <a:pt x="522" y="93"/>
                      </a:cubicBezTo>
                      <a:cubicBezTo>
                        <a:pt x="595" y="163"/>
                        <a:pt x="555" y="253"/>
                        <a:pt x="431" y="294"/>
                      </a:cubicBezTo>
                      <a:cubicBezTo>
                        <a:pt x="308" y="335"/>
                        <a:pt x="148" y="312"/>
                        <a:pt x="74" y="242"/>
                      </a:cubicBezTo>
                      <a:cubicBezTo>
                        <a:pt x="0" y="173"/>
                        <a:pt x="41" y="83"/>
                        <a:pt x="164" y="41"/>
                      </a:cubicBezTo>
                    </a:path>
                  </a:pathLst>
                </a:custGeom>
                <a:gradFill flip="none" rotWithShape="1">
                  <a:gsLst>
                    <a:gs pos="0">
                      <a:schemeClr val="accent1"/>
                    </a:gs>
                    <a:gs pos="50000">
                      <a:schemeClr val="accent1"/>
                    </a:gs>
                    <a:gs pos="100000">
                      <a:schemeClr val="tx2">
                        <a:lumMod val="40000"/>
                        <a:lumOff val="60000"/>
                      </a:schemeClr>
                    </a:gs>
                  </a:gsLst>
                  <a:lin ang="13500000" scaled="1"/>
                  <a:tileRect/>
                </a:gradFill>
                <a:ln w="28575">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spc="-120">
                    <a:solidFill>
                      <a:srgbClr val="FFFFFF"/>
                    </a:solidFill>
                    <a:effectLst>
                      <a:outerShdw blurRad="165100" algn="ctr" rotWithShape="0">
                        <a:prstClr val="black"/>
                      </a:outerShdw>
                    </a:effectLst>
                    <a:cs typeface="Arial" pitchFamily="34" charset="0"/>
                  </a:endParaRPr>
                </a:p>
              </p:txBody>
            </p:sp>
          </p:grpSp>
        </p:grpSp>
        <p:grpSp>
          <p:nvGrpSpPr>
            <p:cNvPr id="44" name="Group 13"/>
            <p:cNvGrpSpPr>
              <a:grpSpLocks noChangeAspect="1"/>
            </p:cNvGrpSpPr>
            <p:nvPr/>
          </p:nvGrpSpPr>
          <p:grpSpPr bwMode="auto">
            <a:xfrm>
              <a:off x="4844280" y="929852"/>
              <a:ext cx="1379054" cy="843138"/>
              <a:chOff x="5296" y="1919"/>
              <a:chExt cx="1405" cy="859"/>
            </a:xfrm>
            <a:effectLst>
              <a:outerShdw blurRad="50800" dist="38100" dir="2700000" algn="tl" rotWithShape="0">
                <a:prstClr val="black">
                  <a:alpha val="40000"/>
                </a:prstClr>
              </a:outerShdw>
            </a:effectLst>
          </p:grpSpPr>
          <p:sp>
            <p:nvSpPr>
              <p:cNvPr id="45" name="Freeform 14"/>
              <p:cNvSpPr>
                <a:spLocks/>
              </p:cNvSpPr>
              <p:nvPr/>
            </p:nvSpPr>
            <p:spPr bwMode="auto">
              <a:xfrm>
                <a:off x="5383" y="1919"/>
                <a:ext cx="1231" cy="859"/>
              </a:xfrm>
              <a:custGeom>
                <a:avLst/>
                <a:gdLst>
                  <a:gd name="T0" fmla="*/ 521 w 521"/>
                  <a:gd name="T1" fmla="*/ 163 h 364"/>
                  <a:gd name="T2" fmla="*/ 485 w 521"/>
                  <a:gd name="T3" fmla="*/ 93 h 364"/>
                  <a:gd name="T4" fmla="*/ 127 w 521"/>
                  <a:gd name="T5" fmla="*/ 41 h 364"/>
                  <a:gd name="T6" fmla="*/ 0 w 521"/>
                  <a:gd name="T7" fmla="*/ 163 h 364"/>
                  <a:gd name="T8" fmla="*/ 0 w 521"/>
                  <a:gd name="T9" fmla="*/ 163 h 364"/>
                  <a:gd name="T10" fmla="*/ 0 w 521"/>
                  <a:gd name="T11" fmla="*/ 195 h 364"/>
                  <a:gd name="T12" fmla="*/ 0 w 521"/>
                  <a:gd name="T13" fmla="*/ 195 h 364"/>
                  <a:gd name="T14" fmla="*/ 37 w 521"/>
                  <a:gd name="T15" fmla="*/ 272 h 364"/>
                  <a:gd name="T16" fmla="*/ 394 w 521"/>
                  <a:gd name="T17" fmla="*/ 323 h 364"/>
                  <a:gd name="T18" fmla="*/ 521 w 521"/>
                  <a:gd name="T19" fmla="*/ 198 h 364"/>
                  <a:gd name="T20" fmla="*/ 521 w 521"/>
                  <a:gd name="T21" fmla="*/ 198 h 364"/>
                  <a:gd name="T22" fmla="*/ 521 w 521"/>
                  <a:gd name="T23" fmla="*/ 16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1" h="364">
                    <a:moveTo>
                      <a:pt x="521" y="163"/>
                    </a:moveTo>
                    <a:cubicBezTo>
                      <a:pt x="520" y="139"/>
                      <a:pt x="508" y="115"/>
                      <a:pt x="485" y="93"/>
                    </a:cubicBezTo>
                    <a:cubicBezTo>
                      <a:pt x="411" y="23"/>
                      <a:pt x="251" y="0"/>
                      <a:pt x="127" y="41"/>
                    </a:cubicBezTo>
                    <a:cubicBezTo>
                      <a:pt x="48" y="68"/>
                      <a:pt x="3" y="115"/>
                      <a:pt x="0" y="163"/>
                    </a:cubicBezTo>
                    <a:cubicBezTo>
                      <a:pt x="0" y="163"/>
                      <a:pt x="0" y="163"/>
                      <a:pt x="0" y="163"/>
                    </a:cubicBezTo>
                    <a:cubicBezTo>
                      <a:pt x="0" y="195"/>
                      <a:pt x="0" y="195"/>
                      <a:pt x="0" y="195"/>
                    </a:cubicBezTo>
                    <a:cubicBezTo>
                      <a:pt x="0" y="195"/>
                      <a:pt x="0" y="195"/>
                      <a:pt x="0" y="195"/>
                    </a:cubicBezTo>
                    <a:cubicBezTo>
                      <a:pt x="0" y="221"/>
                      <a:pt x="11" y="247"/>
                      <a:pt x="37" y="272"/>
                    </a:cubicBezTo>
                    <a:cubicBezTo>
                      <a:pt x="111" y="341"/>
                      <a:pt x="271" y="364"/>
                      <a:pt x="394" y="323"/>
                    </a:cubicBezTo>
                    <a:cubicBezTo>
                      <a:pt x="476" y="296"/>
                      <a:pt x="521" y="248"/>
                      <a:pt x="521" y="198"/>
                    </a:cubicBezTo>
                    <a:cubicBezTo>
                      <a:pt x="521" y="198"/>
                      <a:pt x="521" y="198"/>
                      <a:pt x="521" y="198"/>
                    </a:cubicBezTo>
                    <a:cubicBezTo>
                      <a:pt x="521" y="163"/>
                      <a:pt x="521" y="163"/>
                      <a:pt x="521" y="163"/>
                    </a:cubicBezTo>
                    <a:close/>
                  </a:path>
                </a:pathLst>
              </a:custGeom>
              <a:solidFill>
                <a:schemeClr val="bg1"/>
              </a:solidFill>
              <a:ln w="15875">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15"/>
              <p:cNvSpPr>
                <a:spLocks/>
              </p:cNvSpPr>
              <p:nvPr/>
            </p:nvSpPr>
            <p:spPr bwMode="auto">
              <a:xfrm>
                <a:off x="5296" y="1919"/>
                <a:ext cx="1405" cy="791"/>
              </a:xfrm>
              <a:custGeom>
                <a:avLst/>
                <a:gdLst>
                  <a:gd name="T0" fmla="*/ 164 w 595"/>
                  <a:gd name="T1" fmla="*/ 41 h 335"/>
                  <a:gd name="T2" fmla="*/ 522 w 595"/>
                  <a:gd name="T3" fmla="*/ 93 h 335"/>
                  <a:gd name="T4" fmla="*/ 431 w 595"/>
                  <a:gd name="T5" fmla="*/ 294 h 335"/>
                  <a:gd name="T6" fmla="*/ 74 w 595"/>
                  <a:gd name="T7" fmla="*/ 242 h 335"/>
                  <a:gd name="T8" fmla="*/ 164 w 595"/>
                  <a:gd name="T9" fmla="*/ 41 h 335"/>
                </a:gdLst>
                <a:ahLst/>
                <a:cxnLst>
                  <a:cxn ang="0">
                    <a:pos x="T0" y="T1"/>
                  </a:cxn>
                  <a:cxn ang="0">
                    <a:pos x="T2" y="T3"/>
                  </a:cxn>
                  <a:cxn ang="0">
                    <a:pos x="T4" y="T5"/>
                  </a:cxn>
                  <a:cxn ang="0">
                    <a:pos x="T6" y="T7"/>
                  </a:cxn>
                  <a:cxn ang="0">
                    <a:pos x="T8" y="T9"/>
                  </a:cxn>
                </a:cxnLst>
                <a:rect l="0" t="0" r="r" b="b"/>
                <a:pathLst>
                  <a:path w="595" h="335">
                    <a:moveTo>
                      <a:pt x="164" y="41"/>
                    </a:moveTo>
                    <a:cubicBezTo>
                      <a:pt x="288" y="0"/>
                      <a:pt x="448" y="23"/>
                      <a:pt x="522" y="93"/>
                    </a:cubicBezTo>
                    <a:cubicBezTo>
                      <a:pt x="595" y="163"/>
                      <a:pt x="555" y="253"/>
                      <a:pt x="431" y="294"/>
                    </a:cubicBezTo>
                    <a:cubicBezTo>
                      <a:pt x="308" y="335"/>
                      <a:pt x="148" y="312"/>
                      <a:pt x="74" y="242"/>
                    </a:cubicBezTo>
                    <a:cubicBezTo>
                      <a:pt x="0" y="173"/>
                      <a:pt x="41" y="83"/>
                      <a:pt x="164" y="41"/>
                    </a:cubicBezTo>
                  </a:path>
                </a:pathLst>
              </a:custGeom>
              <a:gradFill flip="none" rotWithShape="1">
                <a:gsLst>
                  <a:gs pos="0">
                    <a:schemeClr val="accent1"/>
                  </a:gs>
                  <a:gs pos="50000">
                    <a:schemeClr val="accent1"/>
                  </a:gs>
                  <a:gs pos="100000">
                    <a:schemeClr val="tx2">
                      <a:lumMod val="40000"/>
                      <a:lumOff val="60000"/>
                    </a:schemeClr>
                  </a:gs>
                </a:gsLst>
                <a:lin ang="13500000" scaled="1"/>
                <a:tileRect/>
              </a:gradFill>
              <a:ln w="28575">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spc="-120">
                  <a:solidFill>
                    <a:srgbClr val="FFFFFF"/>
                  </a:solidFill>
                  <a:effectLst>
                    <a:outerShdw blurRad="165100" algn="ctr" rotWithShape="0">
                      <a:prstClr val="black"/>
                    </a:outerShdw>
                  </a:effectLst>
                  <a:cs typeface="Arial" pitchFamily="34" charset="0"/>
                </a:endParaRPr>
              </a:p>
            </p:txBody>
          </p:sp>
        </p:grpSp>
      </p:grpSp>
      <p:sp>
        <p:nvSpPr>
          <p:cNvPr id="70" name="TextBox 69"/>
          <p:cNvSpPr txBox="1"/>
          <p:nvPr/>
        </p:nvSpPr>
        <p:spPr>
          <a:xfrm>
            <a:off x="89759" y="1786047"/>
            <a:ext cx="2160240" cy="338554"/>
          </a:xfrm>
          <a:prstGeom prst="rect">
            <a:avLst/>
          </a:prstGeom>
          <a:noFill/>
        </p:spPr>
        <p:txBody>
          <a:bodyPr wrap="square" rtlCol="0">
            <a:spAutoFit/>
          </a:bodyPr>
          <a:lstStyle/>
          <a:p>
            <a:pPr algn="ctr"/>
            <a:r>
              <a:rPr lang="en-US" sz="1600" dirty="0">
                <a:solidFill>
                  <a:schemeClr val="tx1">
                    <a:lumMod val="50000"/>
                    <a:lumOff val="50000"/>
                  </a:schemeClr>
                </a:solidFill>
                <a:latin typeface="Segoe UI Light" panose="020B0502040204020203" pitchFamily="34" charset="0"/>
                <a:cs typeface="Segoe UI Light" panose="020B0502040204020203" pitchFamily="34" charset="0"/>
              </a:rPr>
              <a:t>Schedule Data</a:t>
            </a:r>
          </a:p>
        </p:txBody>
      </p:sp>
      <p:sp>
        <p:nvSpPr>
          <p:cNvPr id="71" name="TextBox 70"/>
          <p:cNvSpPr txBox="1"/>
          <p:nvPr/>
        </p:nvSpPr>
        <p:spPr>
          <a:xfrm>
            <a:off x="6897924" y="3964452"/>
            <a:ext cx="2160240" cy="338554"/>
          </a:xfrm>
          <a:prstGeom prst="rect">
            <a:avLst/>
          </a:prstGeom>
          <a:noFill/>
        </p:spPr>
        <p:txBody>
          <a:bodyPr wrap="square" rtlCol="0">
            <a:spAutoFit/>
          </a:bodyPr>
          <a:lstStyle/>
          <a:p>
            <a:pPr algn="ctr"/>
            <a:r>
              <a:rPr lang="en-US" sz="1600" dirty="0">
                <a:solidFill>
                  <a:schemeClr val="tx1">
                    <a:lumMod val="50000"/>
                    <a:lumOff val="50000"/>
                  </a:schemeClr>
                </a:solidFill>
                <a:latin typeface="Segoe UI Light" panose="020B0502040204020203" pitchFamily="34" charset="0"/>
                <a:cs typeface="Segoe UI Light" panose="020B0502040204020203" pitchFamily="34" charset="0"/>
              </a:rPr>
              <a:t>Cost Data</a:t>
            </a:r>
          </a:p>
        </p:txBody>
      </p:sp>
      <p:sp>
        <p:nvSpPr>
          <p:cNvPr id="72" name="TextBox 71"/>
          <p:cNvSpPr txBox="1"/>
          <p:nvPr/>
        </p:nvSpPr>
        <p:spPr>
          <a:xfrm>
            <a:off x="2419056" y="1631702"/>
            <a:ext cx="4320480" cy="338554"/>
          </a:xfrm>
          <a:prstGeom prst="rect">
            <a:avLst/>
          </a:prstGeom>
          <a:noFill/>
        </p:spPr>
        <p:txBody>
          <a:bodyPr wrap="square" rtlCol="0">
            <a:spAutoFit/>
          </a:bodyPr>
          <a:lstStyle/>
          <a:p>
            <a:pPr algn="ctr"/>
            <a:r>
              <a:rPr lang="en-US" sz="1600" b="1" dirty="0">
                <a:solidFill>
                  <a:schemeClr val="tx1">
                    <a:lumMod val="50000"/>
                    <a:lumOff val="50000"/>
                  </a:schemeClr>
                </a:solidFill>
                <a:latin typeface="+mj-lt"/>
                <a:cs typeface="Segoe UI Light" panose="020B0502040204020203" pitchFamily="34" charset="0"/>
              </a:rPr>
              <a:t>Visibility Challenges</a:t>
            </a:r>
          </a:p>
        </p:txBody>
      </p:sp>
      <p:sp>
        <p:nvSpPr>
          <p:cNvPr id="75" name="TextBox 74"/>
          <p:cNvSpPr txBox="1"/>
          <p:nvPr/>
        </p:nvSpPr>
        <p:spPr>
          <a:xfrm>
            <a:off x="6368959" y="1781963"/>
            <a:ext cx="2160240" cy="338554"/>
          </a:xfrm>
          <a:prstGeom prst="rect">
            <a:avLst/>
          </a:prstGeom>
          <a:noFill/>
        </p:spPr>
        <p:txBody>
          <a:bodyPr wrap="square" rtlCol="0">
            <a:spAutoFit/>
          </a:bodyPr>
          <a:lstStyle/>
          <a:p>
            <a:pPr algn="ctr"/>
            <a:r>
              <a:rPr lang="en-US" sz="1600" dirty="0">
                <a:solidFill>
                  <a:schemeClr val="tx1">
                    <a:lumMod val="50000"/>
                    <a:lumOff val="50000"/>
                  </a:schemeClr>
                </a:solidFill>
                <a:latin typeface="Segoe UI Light" panose="020B0502040204020203" pitchFamily="34" charset="0"/>
                <a:cs typeface="Segoe UI Light" panose="020B0502040204020203" pitchFamily="34" charset="0"/>
              </a:rPr>
              <a:t>Documents, Contracts</a:t>
            </a:r>
          </a:p>
        </p:txBody>
      </p:sp>
      <p:sp>
        <p:nvSpPr>
          <p:cNvPr id="76" name="TextBox 75"/>
          <p:cNvSpPr txBox="1"/>
          <p:nvPr/>
        </p:nvSpPr>
        <p:spPr>
          <a:xfrm>
            <a:off x="186230" y="4124198"/>
            <a:ext cx="2160240" cy="584775"/>
          </a:xfrm>
          <a:prstGeom prst="rect">
            <a:avLst/>
          </a:prstGeom>
          <a:noFill/>
        </p:spPr>
        <p:txBody>
          <a:bodyPr wrap="square" rtlCol="0">
            <a:spAutoFit/>
          </a:bodyPr>
          <a:lstStyle/>
          <a:p>
            <a:pPr algn="ctr"/>
            <a:r>
              <a:rPr lang="en-US" sz="1600" dirty="0">
                <a:solidFill>
                  <a:schemeClr val="tx1">
                    <a:lumMod val="50000"/>
                    <a:lumOff val="50000"/>
                  </a:schemeClr>
                </a:solidFill>
                <a:latin typeface="Segoe UI Light" panose="020B0502040204020203" pitchFamily="34" charset="0"/>
                <a:cs typeface="Segoe UI Light" panose="020B0502040204020203" pitchFamily="34" charset="0"/>
              </a:rPr>
              <a:t>Communications, Changes</a:t>
            </a:r>
          </a:p>
        </p:txBody>
      </p:sp>
      <p:sp>
        <p:nvSpPr>
          <p:cNvPr id="77" name="Freeform 6"/>
          <p:cNvSpPr>
            <a:spLocks/>
          </p:cNvSpPr>
          <p:nvPr/>
        </p:nvSpPr>
        <p:spPr bwMode="auto">
          <a:xfrm>
            <a:off x="3150324" y="2371435"/>
            <a:ext cx="698478" cy="2855029"/>
          </a:xfrm>
          <a:custGeom>
            <a:avLst/>
            <a:gdLst>
              <a:gd name="T0" fmla="*/ 198 w 542"/>
              <a:gd name="T1" fmla="*/ 5 h 2214"/>
              <a:gd name="T2" fmla="*/ 243 w 542"/>
              <a:gd name="T3" fmla="*/ 12 h 2214"/>
              <a:gd name="T4" fmla="*/ 262 w 542"/>
              <a:gd name="T5" fmla="*/ 13 h 2214"/>
              <a:gd name="T6" fmla="*/ 295 w 542"/>
              <a:gd name="T7" fmla="*/ 32 h 2214"/>
              <a:gd name="T8" fmla="*/ 331 w 542"/>
              <a:gd name="T9" fmla="*/ 101 h 2214"/>
              <a:gd name="T10" fmla="*/ 343 w 542"/>
              <a:gd name="T11" fmla="*/ 158 h 2214"/>
              <a:gd name="T12" fmla="*/ 331 w 542"/>
              <a:gd name="T13" fmla="*/ 228 h 2214"/>
              <a:gd name="T14" fmla="*/ 330 w 542"/>
              <a:gd name="T15" fmla="*/ 258 h 2214"/>
              <a:gd name="T16" fmla="*/ 346 w 542"/>
              <a:gd name="T17" fmla="*/ 282 h 2214"/>
              <a:gd name="T18" fmla="*/ 382 w 542"/>
              <a:gd name="T19" fmla="*/ 316 h 2214"/>
              <a:gd name="T20" fmla="*/ 518 w 542"/>
              <a:gd name="T21" fmla="*/ 428 h 2214"/>
              <a:gd name="T22" fmla="*/ 537 w 542"/>
              <a:gd name="T23" fmla="*/ 559 h 2214"/>
              <a:gd name="T24" fmla="*/ 535 w 542"/>
              <a:gd name="T25" fmla="*/ 632 h 2214"/>
              <a:gd name="T26" fmla="*/ 525 w 542"/>
              <a:gd name="T27" fmla="*/ 778 h 2214"/>
              <a:gd name="T28" fmla="*/ 484 w 542"/>
              <a:gd name="T29" fmla="*/ 966 h 2214"/>
              <a:gd name="T30" fmla="*/ 462 w 542"/>
              <a:gd name="T31" fmla="*/ 1031 h 2214"/>
              <a:gd name="T32" fmla="*/ 454 w 542"/>
              <a:gd name="T33" fmla="*/ 1053 h 2214"/>
              <a:gd name="T34" fmla="*/ 408 w 542"/>
              <a:gd name="T35" fmla="*/ 1173 h 2214"/>
              <a:gd name="T36" fmla="*/ 381 w 542"/>
              <a:gd name="T37" fmla="*/ 1311 h 2214"/>
              <a:gd name="T38" fmla="*/ 357 w 542"/>
              <a:gd name="T39" fmla="*/ 1603 h 2214"/>
              <a:gd name="T40" fmla="*/ 371 w 542"/>
              <a:gd name="T41" fmla="*/ 1754 h 2214"/>
              <a:gd name="T42" fmla="*/ 380 w 542"/>
              <a:gd name="T43" fmla="*/ 1837 h 2214"/>
              <a:gd name="T44" fmla="*/ 396 w 542"/>
              <a:gd name="T45" fmla="*/ 1906 h 2214"/>
              <a:gd name="T46" fmla="*/ 411 w 542"/>
              <a:gd name="T47" fmla="*/ 2026 h 2214"/>
              <a:gd name="T48" fmla="*/ 390 w 542"/>
              <a:gd name="T49" fmla="*/ 2107 h 2214"/>
              <a:gd name="T50" fmla="*/ 308 w 542"/>
              <a:gd name="T51" fmla="*/ 2073 h 2214"/>
              <a:gd name="T52" fmla="*/ 286 w 542"/>
              <a:gd name="T53" fmla="*/ 2128 h 2214"/>
              <a:gd name="T54" fmla="*/ 249 w 542"/>
              <a:gd name="T55" fmla="*/ 2170 h 2214"/>
              <a:gd name="T56" fmla="*/ 218 w 542"/>
              <a:gd name="T57" fmla="*/ 2178 h 2214"/>
              <a:gd name="T58" fmla="*/ 105 w 542"/>
              <a:gd name="T59" fmla="*/ 2212 h 2214"/>
              <a:gd name="T60" fmla="*/ 25 w 542"/>
              <a:gd name="T61" fmla="*/ 2180 h 2214"/>
              <a:gd name="T62" fmla="*/ 48 w 542"/>
              <a:gd name="T63" fmla="*/ 2158 h 2214"/>
              <a:gd name="T64" fmla="*/ 112 w 542"/>
              <a:gd name="T65" fmla="*/ 2097 h 2214"/>
              <a:gd name="T66" fmla="*/ 72 w 542"/>
              <a:gd name="T67" fmla="*/ 2061 h 2214"/>
              <a:gd name="T68" fmla="*/ 142 w 542"/>
              <a:gd name="T69" fmla="*/ 2044 h 2214"/>
              <a:gd name="T70" fmla="*/ 151 w 542"/>
              <a:gd name="T71" fmla="*/ 1999 h 2214"/>
              <a:gd name="T72" fmla="*/ 169 w 542"/>
              <a:gd name="T73" fmla="*/ 1829 h 2214"/>
              <a:gd name="T74" fmla="*/ 165 w 542"/>
              <a:gd name="T75" fmla="*/ 1684 h 2214"/>
              <a:gd name="T76" fmla="*/ 55 w 542"/>
              <a:gd name="T77" fmla="*/ 1176 h 2214"/>
              <a:gd name="T78" fmla="*/ 51 w 542"/>
              <a:gd name="T79" fmla="*/ 1126 h 2214"/>
              <a:gd name="T80" fmla="*/ 44 w 542"/>
              <a:gd name="T81" fmla="*/ 1024 h 2214"/>
              <a:gd name="T82" fmla="*/ 87 w 542"/>
              <a:gd name="T83" fmla="*/ 888 h 2214"/>
              <a:gd name="T84" fmla="*/ 89 w 542"/>
              <a:gd name="T85" fmla="*/ 866 h 2214"/>
              <a:gd name="T86" fmla="*/ 97 w 542"/>
              <a:gd name="T87" fmla="*/ 807 h 2214"/>
              <a:gd name="T88" fmla="*/ 107 w 542"/>
              <a:gd name="T89" fmla="*/ 736 h 2214"/>
              <a:gd name="T90" fmla="*/ 96 w 542"/>
              <a:gd name="T91" fmla="*/ 628 h 2214"/>
              <a:gd name="T92" fmla="*/ 99 w 542"/>
              <a:gd name="T93" fmla="*/ 562 h 2214"/>
              <a:gd name="T94" fmla="*/ 147 w 542"/>
              <a:gd name="T95" fmla="*/ 410 h 2214"/>
              <a:gd name="T96" fmla="*/ 188 w 542"/>
              <a:gd name="T97" fmla="*/ 356 h 2214"/>
              <a:gd name="T98" fmla="*/ 148 w 542"/>
              <a:gd name="T99" fmla="*/ 264 h 2214"/>
              <a:gd name="T100" fmla="*/ 136 w 542"/>
              <a:gd name="T101" fmla="*/ 241 h 2214"/>
              <a:gd name="T102" fmla="*/ 127 w 542"/>
              <a:gd name="T103" fmla="*/ 154 h 2214"/>
              <a:gd name="T104" fmla="*/ 139 w 542"/>
              <a:gd name="T105" fmla="*/ 50 h 2214"/>
              <a:gd name="T106" fmla="*/ 165 w 542"/>
              <a:gd name="T107" fmla="*/ 19 h 2214"/>
              <a:gd name="T108" fmla="*/ 195 w 542"/>
              <a:gd name="T109" fmla="*/ 2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2" h="2214">
                <a:moveTo>
                  <a:pt x="197" y="2"/>
                </a:moveTo>
                <a:cubicBezTo>
                  <a:pt x="198" y="2"/>
                  <a:pt x="198" y="4"/>
                  <a:pt x="198" y="5"/>
                </a:cubicBezTo>
                <a:cubicBezTo>
                  <a:pt x="205" y="9"/>
                  <a:pt x="207" y="0"/>
                  <a:pt x="214" y="1"/>
                </a:cubicBezTo>
                <a:cubicBezTo>
                  <a:pt x="223" y="6"/>
                  <a:pt x="231" y="9"/>
                  <a:pt x="243" y="12"/>
                </a:cubicBezTo>
                <a:cubicBezTo>
                  <a:pt x="245" y="13"/>
                  <a:pt x="248" y="15"/>
                  <a:pt x="249" y="15"/>
                </a:cubicBezTo>
                <a:cubicBezTo>
                  <a:pt x="253" y="16"/>
                  <a:pt x="258" y="13"/>
                  <a:pt x="262" y="13"/>
                </a:cubicBezTo>
                <a:cubicBezTo>
                  <a:pt x="270" y="15"/>
                  <a:pt x="270" y="24"/>
                  <a:pt x="280" y="20"/>
                </a:cubicBezTo>
                <a:cubicBezTo>
                  <a:pt x="283" y="27"/>
                  <a:pt x="290" y="27"/>
                  <a:pt x="295" y="32"/>
                </a:cubicBezTo>
                <a:cubicBezTo>
                  <a:pt x="305" y="40"/>
                  <a:pt x="311" y="53"/>
                  <a:pt x="321" y="61"/>
                </a:cubicBezTo>
                <a:cubicBezTo>
                  <a:pt x="325" y="76"/>
                  <a:pt x="329" y="87"/>
                  <a:pt x="331" y="101"/>
                </a:cubicBezTo>
                <a:cubicBezTo>
                  <a:pt x="333" y="115"/>
                  <a:pt x="331" y="131"/>
                  <a:pt x="336" y="145"/>
                </a:cubicBezTo>
                <a:cubicBezTo>
                  <a:pt x="337" y="150"/>
                  <a:pt x="342" y="153"/>
                  <a:pt x="343" y="158"/>
                </a:cubicBezTo>
                <a:cubicBezTo>
                  <a:pt x="348" y="176"/>
                  <a:pt x="343" y="196"/>
                  <a:pt x="338" y="211"/>
                </a:cubicBezTo>
                <a:cubicBezTo>
                  <a:pt x="337" y="217"/>
                  <a:pt x="331" y="222"/>
                  <a:pt x="331" y="228"/>
                </a:cubicBezTo>
                <a:cubicBezTo>
                  <a:pt x="330" y="232"/>
                  <a:pt x="334" y="238"/>
                  <a:pt x="334" y="244"/>
                </a:cubicBezTo>
                <a:cubicBezTo>
                  <a:pt x="333" y="251"/>
                  <a:pt x="328" y="252"/>
                  <a:pt x="330" y="258"/>
                </a:cubicBezTo>
                <a:cubicBezTo>
                  <a:pt x="331" y="262"/>
                  <a:pt x="334" y="262"/>
                  <a:pt x="337" y="265"/>
                </a:cubicBezTo>
                <a:cubicBezTo>
                  <a:pt x="339" y="272"/>
                  <a:pt x="344" y="276"/>
                  <a:pt x="346" y="282"/>
                </a:cubicBezTo>
                <a:cubicBezTo>
                  <a:pt x="350" y="285"/>
                  <a:pt x="353" y="279"/>
                  <a:pt x="357" y="282"/>
                </a:cubicBezTo>
                <a:cubicBezTo>
                  <a:pt x="364" y="294"/>
                  <a:pt x="375" y="303"/>
                  <a:pt x="382" y="316"/>
                </a:cubicBezTo>
                <a:cubicBezTo>
                  <a:pt x="408" y="330"/>
                  <a:pt x="434" y="341"/>
                  <a:pt x="459" y="356"/>
                </a:cubicBezTo>
                <a:cubicBezTo>
                  <a:pt x="489" y="374"/>
                  <a:pt x="503" y="393"/>
                  <a:pt x="518" y="428"/>
                </a:cubicBezTo>
                <a:cubicBezTo>
                  <a:pt x="526" y="448"/>
                  <a:pt x="537" y="472"/>
                  <a:pt x="539" y="493"/>
                </a:cubicBezTo>
                <a:cubicBezTo>
                  <a:pt x="541" y="514"/>
                  <a:pt x="542" y="539"/>
                  <a:pt x="537" y="559"/>
                </a:cubicBezTo>
                <a:cubicBezTo>
                  <a:pt x="535" y="565"/>
                  <a:pt x="530" y="571"/>
                  <a:pt x="529" y="579"/>
                </a:cubicBezTo>
                <a:cubicBezTo>
                  <a:pt x="526" y="595"/>
                  <a:pt x="534" y="615"/>
                  <a:pt x="535" y="632"/>
                </a:cubicBezTo>
                <a:cubicBezTo>
                  <a:pt x="537" y="664"/>
                  <a:pt x="531" y="696"/>
                  <a:pt x="528" y="729"/>
                </a:cubicBezTo>
                <a:cubicBezTo>
                  <a:pt x="526" y="745"/>
                  <a:pt x="526" y="761"/>
                  <a:pt x="525" y="778"/>
                </a:cubicBezTo>
                <a:cubicBezTo>
                  <a:pt x="524" y="794"/>
                  <a:pt x="526" y="811"/>
                  <a:pt x="525" y="827"/>
                </a:cubicBezTo>
                <a:cubicBezTo>
                  <a:pt x="521" y="881"/>
                  <a:pt x="498" y="919"/>
                  <a:pt x="484" y="966"/>
                </a:cubicBezTo>
                <a:cubicBezTo>
                  <a:pt x="480" y="980"/>
                  <a:pt x="472" y="993"/>
                  <a:pt x="467" y="1007"/>
                </a:cubicBezTo>
                <a:cubicBezTo>
                  <a:pt x="465" y="1014"/>
                  <a:pt x="465" y="1023"/>
                  <a:pt x="462" y="1031"/>
                </a:cubicBezTo>
                <a:cubicBezTo>
                  <a:pt x="461" y="1034"/>
                  <a:pt x="458" y="1037"/>
                  <a:pt x="457" y="1041"/>
                </a:cubicBezTo>
                <a:cubicBezTo>
                  <a:pt x="455" y="1045"/>
                  <a:pt x="455" y="1049"/>
                  <a:pt x="454" y="1053"/>
                </a:cubicBezTo>
                <a:cubicBezTo>
                  <a:pt x="450" y="1062"/>
                  <a:pt x="444" y="1071"/>
                  <a:pt x="440" y="1082"/>
                </a:cubicBezTo>
                <a:cubicBezTo>
                  <a:pt x="430" y="1111"/>
                  <a:pt x="417" y="1142"/>
                  <a:pt x="408" y="1173"/>
                </a:cubicBezTo>
                <a:cubicBezTo>
                  <a:pt x="401" y="1195"/>
                  <a:pt x="393" y="1214"/>
                  <a:pt x="388" y="1236"/>
                </a:cubicBezTo>
                <a:cubicBezTo>
                  <a:pt x="384" y="1259"/>
                  <a:pt x="383" y="1285"/>
                  <a:pt x="381" y="1311"/>
                </a:cubicBezTo>
                <a:cubicBezTo>
                  <a:pt x="375" y="1392"/>
                  <a:pt x="375" y="1477"/>
                  <a:pt x="364" y="1552"/>
                </a:cubicBezTo>
                <a:cubicBezTo>
                  <a:pt x="362" y="1569"/>
                  <a:pt x="356" y="1587"/>
                  <a:pt x="357" y="1603"/>
                </a:cubicBezTo>
                <a:cubicBezTo>
                  <a:pt x="357" y="1610"/>
                  <a:pt x="360" y="1618"/>
                  <a:pt x="361" y="1626"/>
                </a:cubicBezTo>
                <a:cubicBezTo>
                  <a:pt x="367" y="1666"/>
                  <a:pt x="371" y="1706"/>
                  <a:pt x="371" y="1754"/>
                </a:cubicBezTo>
                <a:cubicBezTo>
                  <a:pt x="371" y="1771"/>
                  <a:pt x="368" y="1790"/>
                  <a:pt x="370" y="1808"/>
                </a:cubicBezTo>
                <a:cubicBezTo>
                  <a:pt x="371" y="1817"/>
                  <a:pt x="377" y="1827"/>
                  <a:pt x="380" y="1837"/>
                </a:cubicBezTo>
                <a:cubicBezTo>
                  <a:pt x="383" y="1848"/>
                  <a:pt x="387" y="1857"/>
                  <a:pt x="390" y="1866"/>
                </a:cubicBezTo>
                <a:cubicBezTo>
                  <a:pt x="394" y="1877"/>
                  <a:pt x="394" y="1892"/>
                  <a:pt x="396" y="1906"/>
                </a:cubicBezTo>
                <a:cubicBezTo>
                  <a:pt x="400" y="1932"/>
                  <a:pt x="403" y="1958"/>
                  <a:pt x="407" y="1985"/>
                </a:cubicBezTo>
                <a:cubicBezTo>
                  <a:pt x="408" y="1999"/>
                  <a:pt x="412" y="2013"/>
                  <a:pt x="411" y="2026"/>
                </a:cubicBezTo>
                <a:cubicBezTo>
                  <a:pt x="411" y="2032"/>
                  <a:pt x="408" y="2037"/>
                  <a:pt x="407" y="2044"/>
                </a:cubicBezTo>
                <a:cubicBezTo>
                  <a:pt x="402" y="2064"/>
                  <a:pt x="404" y="2090"/>
                  <a:pt x="390" y="2107"/>
                </a:cubicBezTo>
                <a:cubicBezTo>
                  <a:pt x="367" y="2108"/>
                  <a:pt x="324" y="2115"/>
                  <a:pt x="310" y="2101"/>
                </a:cubicBezTo>
                <a:cubicBezTo>
                  <a:pt x="309" y="2094"/>
                  <a:pt x="311" y="2081"/>
                  <a:pt x="308" y="2073"/>
                </a:cubicBezTo>
                <a:cubicBezTo>
                  <a:pt x="302" y="2072"/>
                  <a:pt x="299" y="2074"/>
                  <a:pt x="295" y="2075"/>
                </a:cubicBezTo>
                <a:cubicBezTo>
                  <a:pt x="290" y="2091"/>
                  <a:pt x="288" y="2108"/>
                  <a:pt x="286" y="2128"/>
                </a:cubicBezTo>
                <a:cubicBezTo>
                  <a:pt x="284" y="2137"/>
                  <a:pt x="285" y="2147"/>
                  <a:pt x="283" y="2152"/>
                </a:cubicBezTo>
                <a:cubicBezTo>
                  <a:pt x="279" y="2161"/>
                  <a:pt x="260" y="2170"/>
                  <a:pt x="249" y="2170"/>
                </a:cubicBezTo>
                <a:cubicBezTo>
                  <a:pt x="243" y="2171"/>
                  <a:pt x="236" y="2164"/>
                  <a:pt x="230" y="2166"/>
                </a:cubicBezTo>
                <a:cubicBezTo>
                  <a:pt x="226" y="2167"/>
                  <a:pt x="220" y="2176"/>
                  <a:pt x="218" y="2178"/>
                </a:cubicBezTo>
                <a:cubicBezTo>
                  <a:pt x="212" y="2187"/>
                  <a:pt x="210" y="2193"/>
                  <a:pt x="199" y="2198"/>
                </a:cubicBezTo>
                <a:cubicBezTo>
                  <a:pt x="178" y="2209"/>
                  <a:pt x="144" y="2214"/>
                  <a:pt x="105" y="2212"/>
                </a:cubicBezTo>
                <a:cubicBezTo>
                  <a:pt x="92" y="2211"/>
                  <a:pt x="75" y="2208"/>
                  <a:pt x="57" y="2205"/>
                </a:cubicBezTo>
                <a:cubicBezTo>
                  <a:pt x="40" y="2202"/>
                  <a:pt x="0" y="2195"/>
                  <a:pt x="25" y="2180"/>
                </a:cubicBezTo>
                <a:cubicBezTo>
                  <a:pt x="25" y="2175"/>
                  <a:pt x="26" y="2171"/>
                  <a:pt x="27" y="2168"/>
                </a:cubicBezTo>
                <a:cubicBezTo>
                  <a:pt x="33" y="2161"/>
                  <a:pt x="41" y="2161"/>
                  <a:pt x="48" y="2158"/>
                </a:cubicBezTo>
                <a:cubicBezTo>
                  <a:pt x="65" y="2149"/>
                  <a:pt x="73" y="2129"/>
                  <a:pt x="89" y="2116"/>
                </a:cubicBezTo>
                <a:cubicBezTo>
                  <a:pt x="97" y="2109"/>
                  <a:pt x="108" y="2108"/>
                  <a:pt x="112" y="2097"/>
                </a:cubicBezTo>
                <a:cubicBezTo>
                  <a:pt x="104" y="2088"/>
                  <a:pt x="68" y="2087"/>
                  <a:pt x="67" y="2071"/>
                </a:cubicBezTo>
                <a:cubicBezTo>
                  <a:pt x="66" y="2066"/>
                  <a:pt x="70" y="2065"/>
                  <a:pt x="72" y="2061"/>
                </a:cubicBezTo>
                <a:cubicBezTo>
                  <a:pt x="73" y="2056"/>
                  <a:pt x="72" y="2053"/>
                  <a:pt x="74" y="2050"/>
                </a:cubicBezTo>
                <a:cubicBezTo>
                  <a:pt x="86" y="2035"/>
                  <a:pt x="121" y="2049"/>
                  <a:pt x="142" y="2044"/>
                </a:cubicBezTo>
                <a:cubicBezTo>
                  <a:pt x="150" y="2035"/>
                  <a:pt x="150" y="2018"/>
                  <a:pt x="157" y="2007"/>
                </a:cubicBezTo>
                <a:cubicBezTo>
                  <a:pt x="156" y="2003"/>
                  <a:pt x="152" y="2003"/>
                  <a:pt x="151" y="1999"/>
                </a:cubicBezTo>
                <a:cubicBezTo>
                  <a:pt x="149" y="1989"/>
                  <a:pt x="156" y="1976"/>
                  <a:pt x="159" y="1970"/>
                </a:cubicBezTo>
                <a:cubicBezTo>
                  <a:pt x="160" y="1920"/>
                  <a:pt x="169" y="1874"/>
                  <a:pt x="169" y="1829"/>
                </a:cubicBezTo>
                <a:cubicBezTo>
                  <a:pt x="170" y="1806"/>
                  <a:pt x="165" y="1782"/>
                  <a:pt x="165" y="1758"/>
                </a:cubicBezTo>
                <a:cubicBezTo>
                  <a:pt x="164" y="1734"/>
                  <a:pt x="167" y="1708"/>
                  <a:pt x="165" y="1684"/>
                </a:cubicBezTo>
                <a:cubicBezTo>
                  <a:pt x="161" y="1641"/>
                  <a:pt x="144" y="1596"/>
                  <a:pt x="132" y="1551"/>
                </a:cubicBezTo>
                <a:cubicBezTo>
                  <a:pt x="100" y="1429"/>
                  <a:pt x="81" y="1304"/>
                  <a:pt x="55" y="1176"/>
                </a:cubicBezTo>
                <a:cubicBezTo>
                  <a:pt x="53" y="1165"/>
                  <a:pt x="49" y="1152"/>
                  <a:pt x="49" y="1142"/>
                </a:cubicBezTo>
                <a:cubicBezTo>
                  <a:pt x="48" y="1137"/>
                  <a:pt x="52" y="1131"/>
                  <a:pt x="51" y="1126"/>
                </a:cubicBezTo>
                <a:cubicBezTo>
                  <a:pt x="51" y="1119"/>
                  <a:pt x="45" y="1113"/>
                  <a:pt x="44" y="1107"/>
                </a:cubicBezTo>
                <a:cubicBezTo>
                  <a:pt x="41" y="1095"/>
                  <a:pt x="44" y="1033"/>
                  <a:pt x="44" y="1024"/>
                </a:cubicBezTo>
                <a:cubicBezTo>
                  <a:pt x="45" y="1010"/>
                  <a:pt x="68" y="928"/>
                  <a:pt x="77" y="907"/>
                </a:cubicBezTo>
                <a:cubicBezTo>
                  <a:pt x="80" y="901"/>
                  <a:pt x="86" y="893"/>
                  <a:pt x="87" y="888"/>
                </a:cubicBezTo>
                <a:cubicBezTo>
                  <a:pt x="87" y="885"/>
                  <a:pt x="86" y="880"/>
                  <a:pt x="86" y="876"/>
                </a:cubicBezTo>
                <a:cubicBezTo>
                  <a:pt x="86" y="873"/>
                  <a:pt x="89" y="869"/>
                  <a:pt x="89" y="866"/>
                </a:cubicBezTo>
                <a:cubicBezTo>
                  <a:pt x="89" y="857"/>
                  <a:pt x="87" y="850"/>
                  <a:pt x="87" y="842"/>
                </a:cubicBezTo>
                <a:cubicBezTo>
                  <a:pt x="87" y="829"/>
                  <a:pt x="92" y="817"/>
                  <a:pt x="97" y="807"/>
                </a:cubicBezTo>
                <a:cubicBezTo>
                  <a:pt x="101" y="797"/>
                  <a:pt x="112" y="789"/>
                  <a:pt x="113" y="779"/>
                </a:cubicBezTo>
                <a:cubicBezTo>
                  <a:pt x="114" y="770"/>
                  <a:pt x="109" y="747"/>
                  <a:pt x="107" y="736"/>
                </a:cubicBezTo>
                <a:cubicBezTo>
                  <a:pt x="105" y="722"/>
                  <a:pt x="104" y="707"/>
                  <a:pt x="103" y="692"/>
                </a:cubicBezTo>
                <a:cubicBezTo>
                  <a:pt x="102" y="671"/>
                  <a:pt x="96" y="650"/>
                  <a:pt x="96" y="628"/>
                </a:cubicBezTo>
                <a:cubicBezTo>
                  <a:pt x="95" y="616"/>
                  <a:pt x="95" y="606"/>
                  <a:pt x="96" y="594"/>
                </a:cubicBezTo>
                <a:cubicBezTo>
                  <a:pt x="96" y="584"/>
                  <a:pt x="99" y="573"/>
                  <a:pt x="99" y="562"/>
                </a:cubicBezTo>
                <a:cubicBezTo>
                  <a:pt x="101" y="530"/>
                  <a:pt x="89" y="487"/>
                  <a:pt x="100" y="460"/>
                </a:cubicBezTo>
                <a:cubicBezTo>
                  <a:pt x="109" y="439"/>
                  <a:pt x="131" y="424"/>
                  <a:pt x="147" y="410"/>
                </a:cubicBezTo>
                <a:cubicBezTo>
                  <a:pt x="153" y="405"/>
                  <a:pt x="160" y="401"/>
                  <a:pt x="165" y="395"/>
                </a:cubicBezTo>
                <a:cubicBezTo>
                  <a:pt x="175" y="384"/>
                  <a:pt x="176" y="369"/>
                  <a:pt x="188" y="356"/>
                </a:cubicBezTo>
                <a:cubicBezTo>
                  <a:pt x="186" y="347"/>
                  <a:pt x="190" y="339"/>
                  <a:pt x="190" y="331"/>
                </a:cubicBezTo>
                <a:cubicBezTo>
                  <a:pt x="190" y="303"/>
                  <a:pt x="159" y="289"/>
                  <a:pt x="148" y="264"/>
                </a:cubicBezTo>
                <a:cubicBezTo>
                  <a:pt x="147" y="260"/>
                  <a:pt x="147" y="254"/>
                  <a:pt x="145" y="251"/>
                </a:cubicBezTo>
                <a:cubicBezTo>
                  <a:pt x="143" y="247"/>
                  <a:pt x="138" y="246"/>
                  <a:pt x="136" y="241"/>
                </a:cubicBezTo>
                <a:cubicBezTo>
                  <a:pt x="131" y="229"/>
                  <a:pt x="134" y="209"/>
                  <a:pt x="132" y="194"/>
                </a:cubicBezTo>
                <a:cubicBezTo>
                  <a:pt x="130" y="180"/>
                  <a:pt x="128" y="171"/>
                  <a:pt x="127" y="154"/>
                </a:cubicBezTo>
                <a:cubicBezTo>
                  <a:pt x="125" y="126"/>
                  <a:pt x="118" y="100"/>
                  <a:pt x="122" y="73"/>
                </a:cubicBezTo>
                <a:cubicBezTo>
                  <a:pt x="131" y="68"/>
                  <a:pt x="127" y="51"/>
                  <a:pt x="139" y="50"/>
                </a:cubicBezTo>
                <a:cubicBezTo>
                  <a:pt x="139" y="46"/>
                  <a:pt x="137" y="42"/>
                  <a:pt x="139" y="38"/>
                </a:cubicBezTo>
                <a:cubicBezTo>
                  <a:pt x="147" y="31"/>
                  <a:pt x="156" y="26"/>
                  <a:pt x="165" y="19"/>
                </a:cubicBezTo>
                <a:cubicBezTo>
                  <a:pt x="170" y="22"/>
                  <a:pt x="156" y="26"/>
                  <a:pt x="161" y="32"/>
                </a:cubicBezTo>
                <a:cubicBezTo>
                  <a:pt x="178" y="32"/>
                  <a:pt x="188" y="15"/>
                  <a:pt x="195" y="2"/>
                </a:cubicBezTo>
                <a:cubicBezTo>
                  <a:pt x="196" y="1"/>
                  <a:pt x="197" y="1"/>
                  <a:pt x="197" y="2"/>
                </a:cubicBezTo>
                <a:close/>
              </a:path>
            </a:pathLst>
          </a:custGeom>
          <a:gradFill flip="none" rotWithShape="1">
            <a:gsLst>
              <a:gs pos="0">
                <a:schemeClr val="accent1"/>
              </a:gs>
              <a:gs pos="100000">
                <a:schemeClr val="accent1">
                  <a:lumMod val="75000"/>
                </a:schemeClr>
              </a:gs>
            </a:gsLst>
            <a:lin ang="5400000" scaled="1"/>
            <a:tileRect/>
          </a:gradFill>
          <a:ln w="12700">
            <a:solidFill>
              <a:schemeClr val="bg1"/>
            </a:solidFill>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A9B9C"/>
              </a:solidFill>
            </a:endParaRPr>
          </a:p>
        </p:txBody>
      </p:sp>
      <p:sp>
        <p:nvSpPr>
          <p:cNvPr id="78" name="Freeform 18"/>
          <p:cNvSpPr>
            <a:spLocks noEditPoints="1"/>
          </p:cNvSpPr>
          <p:nvPr/>
        </p:nvSpPr>
        <p:spPr bwMode="auto">
          <a:xfrm>
            <a:off x="4989861" y="2445215"/>
            <a:ext cx="887409" cy="2781248"/>
          </a:xfrm>
          <a:custGeom>
            <a:avLst/>
            <a:gdLst>
              <a:gd name="T0" fmla="*/ 580 w 678"/>
              <a:gd name="T1" fmla="*/ 404 h 2125"/>
              <a:gd name="T2" fmla="*/ 404 w 678"/>
              <a:gd name="T3" fmla="*/ 311 h 2125"/>
              <a:gd name="T4" fmla="*/ 375 w 678"/>
              <a:gd name="T5" fmla="*/ 224 h 2125"/>
              <a:gd name="T6" fmla="*/ 394 w 678"/>
              <a:gd name="T7" fmla="*/ 105 h 2125"/>
              <a:gd name="T8" fmla="*/ 367 w 678"/>
              <a:gd name="T9" fmla="*/ 43 h 2125"/>
              <a:gd name="T10" fmla="*/ 336 w 678"/>
              <a:gd name="T11" fmla="*/ 17 h 2125"/>
              <a:gd name="T12" fmla="*/ 277 w 678"/>
              <a:gd name="T13" fmla="*/ 3 h 2125"/>
              <a:gd name="T14" fmla="*/ 218 w 678"/>
              <a:gd name="T15" fmla="*/ 41 h 2125"/>
              <a:gd name="T16" fmla="*/ 190 w 678"/>
              <a:gd name="T17" fmla="*/ 88 h 2125"/>
              <a:gd name="T18" fmla="*/ 192 w 678"/>
              <a:gd name="T19" fmla="*/ 189 h 2125"/>
              <a:gd name="T20" fmla="*/ 225 w 678"/>
              <a:gd name="T21" fmla="*/ 307 h 2125"/>
              <a:gd name="T22" fmla="*/ 67 w 678"/>
              <a:gd name="T23" fmla="*/ 439 h 2125"/>
              <a:gd name="T24" fmla="*/ 15 w 678"/>
              <a:gd name="T25" fmla="*/ 677 h 2125"/>
              <a:gd name="T26" fmla="*/ 1 w 678"/>
              <a:gd name="T27" fmla="*/ 758 h 2125"/>
              <a:gd name="T28" fmla="*/ 9 w 678"/>
              <a:gd name="T29" fmla="*/ 845 h 2125"/>
              <a:gd name="T30" fmla="*/ 38 w 678"/>
              <a:gd name="T31" fmla="*/ 976 h 2125"/>
              <a:gd name="T32" fmla="*/ 98 w 678"/>
              <a:gd name="T33" fmla="*/ 1089 h 2125"/>
              <a:gd name="T34" fmla="*/ 138 w 678"/>
              <a:gd name="T35" fmla="*/ 1263 h 2125"/>
              <a:gd name="T36" fmla="*/ 171 w 678"/>
              <a:gd name="T37" fmla="*/ 1520 h 2125"/>
              <a:gd name="T38" fmla="*/ 191 w 678"/>
              <a:gd name="T39" fmla="*/ 1729 h 2125"/>
              <a:gd name="T40" fmla="*/ 258 w 678"/>
              <a:gd name="T41" fmla="*/ 1996 h 2125"/>
              <a:gd name="T42" fmla="*/ 199 w 678"/>
              <a:gd name="T43" fmla="*/ 2059 h 2125"/>
              <a:gd name="T44" fmla="*/ 214 w 678"/>
              <a:gd name="T45" fmla="*/ 2102 h 2125"/>
              <a:gd name="T46" fmla="*/ 361 w 678"/>
              <a:gd name="T47" fmla="*/ 1971 h 2125"/>
              <a:gd name="T48" fmla="*/ 336 w 678"/>
              <a:gd name="T49" fmla="*/ 1736 h 2125"/>
              <a:gd name="T50" fmla="*/ 305 w 678"/>
              <a:gd name="T51" fmla="*/ 1520 h 2125"/>
              <a:gd name="T52" fmla="*/ 345 w 678"/>
              <a:gd name="T53" fmla="*/ 1217 h 2125"/>
              <a:gd name="T54" fmla="*/ 402 w 678"/>
              <a:gd name="T55" fmla="*/ 1480 h 2125"/>
              <a:gd name="T56" fmla="*/ 437 w 678"/>
              <a:gd name="T57" fmla="*/ 1603 h 2125"/>
              <a:gd name="T58" fmla="*/ 440 w 678"/>
              <a:gd name="T59" fmla="*/ 1942 h 2125"/>
              <a:gd name="T60" fmla="*/ 472 w 678"/>
              <a:gd name="T61" fmla="*/ 2080 h 2125"/>
              <a:gd name="T62" fmla="*/ 599 w 678"/>
              <a:gd name="T63" fmla="*/ 2075 h 2125"/>
              <a:gd name="T64" fmla="*/ 544 w 678"/>
              <a:gd name="T65" fmla="*/ 2011 h 2125"/>
              <a:gd name="T66" fmla="*/ 560 w 678"/>
              <a:gd name="T67" fmla="*/ 1851 h 2125"/>
              <a:gd name="T68" fmla="*/ 573 w 678"/>
              <a:gd name="T69" fmla="*/ 1636 h 2125"/>
              <a:gd name="T70" fmla="*/ 573 w 678"/>
              <a:gd name="T71" fmla="*/ 1457 h 2125"/>
              <a:gd name="T72" fmla="*/ 568 w 678"/>
              <a:gd name="T73" fmla="*/ 1280 h 2125"/>
              <a:gd name="T74" fmla="*/ 555 w 678"/>
              <a:gd name="T75" fmla="*/ 1139 h 2125"/>
              <a:gd name="T76" fmla="*/ 590 w 678"/>
              <a:gd name="T77" fmla="*/ 1055 h 2125"/>
              <a:gd name="T78" fmla="*/ 645 w 678"/>
              <a:gd name="T79" fmla="*/ 938 h 2125"/>
              <a:gd name="T80" fmla="*/ 656 w 678"/>
              <a:gd name="T81" fmla="*/ 888 h 2125"/>
              <a:gd name="T82" fmla="*/ 674 w 678"/>
              <a:gd name="T83" fmla="*/ 784 h 2125"/>
              <a:gd name="T84" fmla="*/ 117 w 678"/>
              <a:gd name="T85" fmla="*/ 934 h 2125"/>
              <a:gd name="T86" fmla="*/ 133 w 678"/>
              <a:gd name="T87" fmla="*/ 860 h 2125"/>
              <a:gd name="T88" fmla="*/ 118 w 678"/>
              <a:gd name="T89" fmla="*/ 898 h 2125"/>
              <a:gd name="T90" fmla="*/ 112 w 678"/>
              <a:gd name="T91" fmla="*/ 827 h 2125"/>
              <a:gd name="T92" fmla="*/ 110 w 678"/>
              <a:gd name="T93" fmla="*/ 728 h 2125"/>
              <a:gd name="T94" fmla="*/ 139 w 678"/>
              <a:gd name="T95" fmla="*/ 693 h 2125"/>
              <a:gd name="T96" fmla="*/ 569 w 678"/>
              <a:gd name="T97" fmla="*/ 818 h 2125"/>
              <a:gd name="T98" fmla="*/ 554 w 678"/>
              <a:gd name="T99" fmla="*/ 919 h 2125"/>
              <a:gd name="T100" fmla="*/ 535 w 678"/>
              <a:gd name="T101" fmla="*/ 988 h 2125"/>
              <a:gd name="T102" fmla="*/ 542 w 678"/>
              <a:gd name="T103" fmla="*/ 901 h 2125"/>
              <a:gd name="T104" fmla="*/ 529 w 678"/>
              <a:gd name="T105" fmla="*/ 749 h 2125"/>
              <a:gd name="T106" fmla="*/ 546 w 678"/>
              <a:gd name="T107" fmla="*/ 673 h 2125"/>
              <a:gd name="T108" fmla="*/ 575 w 678"/>
              <a:gd name="T109" fmla="*/ 756 h 2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8" h="2125">
                <a:moveTo>
                  <a:pt x="676" y="709"/>
                </a:moveTo>
                <a:cubicBezTo>
                  <a:pt x="658" y="683"/>
                  <a:pt x="657" y="650"/>
                  <a:pt x="650" y="619"/>
                </a:cubicBezTo>
                <a:cubicBezTo>
                  <a:pt x="643" y="589"/>
                  <a:pt x="635" y="558"/>
                  <a:pt x="626" y="529"/>
                </a:cubicBezTo>
                <a:cubicBezTo>
                  <a:pt x="617" y="502"/>
                  <a:pt x="609" y="472"/>
                  <a:pt x="599" y="443"/>
                </a:cubicBezTo>
                <a:cubicBezTo>
                  <a:pt x="594" y="430"/>
                  <a:pt x="587" y="417"/>
                  <a:pt x="580" y="404"/>
                </a:cubicBezTo>
                <a:cubicBezTo>
                  <a:pt x="573" y="393"/>
                  <a:pt x="566" y="379"/>
                  <a:pt x="557" y="369"/>
                </a:cubicBezTo>
                <a:cubicBezTo>
                  <a:pt x="549" y="362"/>
                  <a:pt x="534" y="358"/>
                  <a:pt x="520" y="354"/>
                </a:cubicBezTo>
                <a:cubicBezTo>
                  <a:pt x="492" y="344"/>
                  <a:pt x="467" y="336"/>
                  <a:pt x="441" y="327"/>
                </a:cubicBezTo>
                <a:cubicBezTo>
                  <a:pt x="435" y="324"/>
                  <a:pt x="428" y="323"/>
                  <a:pt x="421" y="320"/>
                </a:cubicBezTo>
                <a:cubicBezTo>
                  <a:pt x="415" y="317"/>
                  <a:pt x="410" y="313"/>
                  <a:pt x="404" y="311"/>
                </a:cubicBezTo>
                <a:cubicBezTo>
                  <a:pt x="397" y="309"/>
                  <a:pt x="393" y="310"/>
                  <a:pt x="388" y="306"/>
                </a:cubicBezTo>
                <a:cubicBezTo>
                  <a:pt x="382" y="303"/>
                  <a:pt x="381" y="289"/>
                  <a:pt x="376" y="281"/>
                </a:cubicBezTo>
                <a:cubicBezTo>
                  <a:pt x="374" y="277"/>
                  <a:pt x="368" y="273"/>
                  <a:pt x="367" y="271"/>
                </a:cubicBezTo>
                <a:cubicBezTo>
                  <a:pt x="366" y="268"/>
                  <a:pt x="367" y="260"/>
                  <a:pt x="367" y="257"/>
                </a:cubicBezTo>
                <a:cubicBezTo>
                  <a:pt x="369" y="246"/>
                  <a:pt x="377" y="236"/>
                  <a:pt x="375" y="224"/>
                </a:cubicBezTo>
                <a:cubicBezTo>
                  <a:pt x="391" y="218"/>
                  <a:pt x="389" y="197"/>
                  <a:pt x="394" y="180"/>
                </a:cubicBezTo>
                <a:cubicBezTo>
                  <a:pt x="397" y="170"/>
                  <a:pt x="402" y="161"/>
                  <a:pt x="397" y="151"/>
                </a:cubicBezTo>
                <a:cubicBezTo>
                  <a:pt x="396" y="147"/>
                  <a:pt x="390" y="149"/>
                  <a:pt x="393" y="146"/>
                </a:cubicBezTo>
                <a:cubicBezTo>
                  <a:pt x="392" y="145"/>
                  <a:pt x="390" y="146"/>
                  <a:pt x="390" y="146"/>
                </a:cubicBezTo>
                <a:cubicBezTo>
                  <a:pt x="390" y="131"/>
                  <a:pt x="386" y="114"/>
                  <a:pt x="394" y="105"/>
                </a:cubicBezTo>
                <a:cubicBezTo>
                  <a:pt x="393" y="99"/>
                  <a:pt x="389" y="94"/>
                  <a:pt x="389" y="87"/>
                </a:cubicBezTo>
                <a:cubicBezTo>
                  <a:pt x="389" y="83"/>
                  <a:pt x="390" y="80"/>
                  <a:pt x="390" y="76"/>
                </a:cubicBezTo>
                <a:cubicBezTo>
                  <a:pt x="388" y="71"/>
                  <a:pt x="384" y="69"/>
                  <a:pt x="382" y="65"/>
                </a:cubicBezTo>
                <a:cubicBezTo>
                  <a:pt x="380" y="59"/>
                  <a:pt x="385" y="52"/>
                  <a:pt x="383" y="45"/>
                </a:cubicBezTo>
                <a:cubicBezTo>
                  <a:pt x="378" y="43"/>
                  <a:pt x="374" y="43"/>
                  <a:pt x="367" y="43"/>
                </a:cubicBezTo>
                <a:cubicBezTo>
                  <a:pt x="364" y="39"/>
                  <a:pt x="363" y="34"/>
                  <a:pt x="360" y="31"/>
                </a:cubicBezTo>
                <a:cubicBezTo>
                  <a:pt x="359" y="31"/>
                  <a:pt x="356" y="28"/>
                  <a:pt x="355" y="27"/>
                </a:cubicBezTo>
                <a:cubicBezTo>
                  <a:pt x="352" y="26"/>
                  <a:pt x="352" y="28"/>
                  <a:pt x="350" y="25"/>
                </a:cubicBezTo>
                <a:cubicBezTo>
                  <a:pt x="350" y="24"/>
                  <a:pt x="346" y="24"/>
                  <a:pt x="343" y="24"/>
                </a:cubicBezTo>
                <a:cubicBezTo>
                  <a:pt x="340" y="22"/>
                  <a:pt x="339" y="20"/>
                  <a:pt x="336" y="17"/>
                </a:cubicBezTo>
                <a:cubicBezTo>
                  <a:pt x="336" y="16"/>
                  <a:pt x="335" y="16"/>
                  <a:pt x="334" y="15"/>
                </a:cubicBezTo>
                <a:cubicBezTo>
                  <a:pt x="329" y="7"/>
                  <a:pt x="315" y="6"/>
                  <a:pt x="305" y="12"/>
                </a:cubicBezTo>
                <a:cubicBezTo>
                  <a:pt x="302" y="10"/>
                  <a:pt x="301" y="11"/>
                  <a:pt x="298" y="12"/>
                </a:cubicBezTo>
                <a:cubicBezTo>
                  <a:pt x="298" y="8"/>
                  <a:pt x="296" y="8"/>
                  <a:pt x="296" y="6"/>
                </a:cubicBezTo>
                <a:cubicBezTo>
                  <a:pt x="291" y="3"/>
                  <a:pt x="284" y="0"/>
                  <a:pt x="277" y="3"/>
                </a:cubicBezTo>
                <a:cubicBezTo>
                  <a:pt x="272" y="6"/>
                  <a:pt x="270" y="13"/>
                  <a:pt x="266" y="17"/>
                </a:cubicBezTo>
                <a:cubicBezTo>
                  <a:pt x="263" y="16"/>
                  <a:pt x="260" y="16"/>
                  <a:pt x="258" y="19"/>
                </a:cubicBezTo>
                <a:cubicBezTo>
                  <a:pt x="248" y="16"/>
                  <a:pt x="244" y="18"/>
                  <a:pt x="237" y="23"/>
                </a:cubicBezTo>
                <a:cubicBezTo>
                  <a:pt x="231" y="28"/>
                  <a:pt x="228" y="30"/>
                  <a:pt x="224" y="36"/>
                </a:cubicBezTo>
                <a:cubicBezTo>
                  <a:pt x="222" y="38"/>
                  <a:pt x="219" y="40"/>
                  <a:pt x="218" y="41"/>
                </a:cubicBezTo>
                <a:cubicBezTo>
                  <a:pt x="215" y="45"/>
                  <a:pt x="215" y="51"/>
                  <a:pt x="213" y="53"/>
                </a:cubicBezTo>
                <a:cubicBezTo>
                  <a:pt x="211" y="55"/>
                  <a:pt x="208" y="53"/>
                  <a:pt x="206" y="55"/>
                </a:cubicBezTo>
                <a:cubicBezTo>
                  <a:pt x="205" y="58"/>
                  <a:pt x="206" y="62"/>
                  <a:pt x="204" y="65"/>
                </a:cubicBezTo>
                <a:cubicBezTo>
                  <a:pt x="203" y="66"/>
                  <a:pt x="199" y="65"/>
                  <a:pt x="198" y="67"/>
                </a:cubicBezTo>
                <a:cubicBezTo>
                  <a:pt x="197" y="76"/>
                  <a:pt x="192" y="81"/>
                  <a:pt x="190" y="88"/>
                </a:cubicBezTo>
                <a:cubicBezTo>
                  <a:pt x="190" y="92"/>
                  <a:pt x="191" y="96"/>
                  <a:pt x="191" y="101"/>
                </a:cubicBezTo>
                <a:cubicBezTo>
                  <a:pt x="191" y="104"/>
                  <a:pt x="189" y="108"/>
                  <a:pt x="189" y="111"/>
                </a:cubicBezTo>
                <a:cubicBezTo>
                  <a:pt x="187" y="125"/>
                  <a:pt x="197" y="137"/>
                  <a:pt x="197" y="151"/>
                </a:cubicBezTo>
                <a:cubicBezTo>
                  <a:pt x="195" y="153"/>
                  <a:pt x="191" y="154"/>
                  <a:pt x="189" y="157"/>
                </a:cubicBezTo>
                <a:cubicBezTo>
                  <a:pt x="184" y="166"/>
                  <a:pt x="191" y="182"/>
                  <a:pt x="192" y="189"/>
                </a:cubicBezTo>
                <a:cubicBezTo>
                  <a:pt x="193" y="194"/>
                  <a:pt x="194" y="199"/>
                  <a:pt x="195" y="203"/>
                </a:cubicBezTo>
                <a:cubicBezTo>
                  <a:pt x="200" y="217"/>
                  <a:pt x="207" y="225"/>
                  <a:pt x="218" y="228"/>
                </a:cubicBezTo>
                <a:cubicBezTo>
                  <a:pt x="220" y="243"/>
                  <a:pt x="225" y="253"/>
                  <a:pt x="227" y="267"/>
                </a:cubicBezTo>
                <a:cubicBezTo>
                  <a:pt x="229" y="275"/>
                  <a:pt x="233" y="286"/>
                  <a:pt x="231" y="295"/>
                </a:cubicBezTo>
                <a:cubicBezTo>
                  <a:pt x="231" y="299"/>
                  <a:pt x="226" y="303"/>
                  <a:pt x="225" y="307"/>
                </a:cubicBezTo>
                <a:cubicBezTo>
                  <a:pt x="222" y="315"/>
                  <a:pt x="222" y="324"/>
                  <a:pt x="219" y="332"/>
                </a:cubicBezTo>
                <a:cubicBezTo>
                  <a:pt x="193" y="345"/>
                  <a:pt x="174" y="363"/>
                  <a:pt x="151" y="377"/>
                </a:cubicBezTo>
                <a:cubicBezTo>
                  <a:pt x="134" y="387"/>
                  <a:pt x="116" y="398"/>
                  <a:pt x="98" y="407"/>
                </a:cubicBezTo>
                <a:cubicBezTo>
                  <a:pt x="92" y="410"/>
                  <a:pt x="83" y="413"/>
                  <a:pt x="79" y="417"/>
                </a:cubicBezTo>
                <a:cubicBezTo>
                  <a:pt x="74" y="422"/>
                  <a:pt x="70" y="431"/>
                  <a:pt x="67" y="439"/>
                </a:cubicBezTo>
                <a:cubicBezTo>
                  <a:pt x="63" y="448"/>
                  <a:pt x="58" y="456"/>
                  <a:pt x="55" y="463"/>
                </a:cubicBezTo>
                <a:cubicBezTo>
                  <a:pt x="49" y="481"/>
                  <a:pt x="46" y="502"/>
                  <a:pt x="43" y="521"/>
                </a:cubicBezTo>
                <a:cubicBezTo>
                  <a:pt x="39" y="550"/>
                  <a:pt x="32" y="581"/>
                  <a:pt x="28" y="610"/>
                </a:cubicBezTo>
                <a:cubicBezTo>
                  <a:pt x="27" y="621"/>
                  <a:pt x="28" y="633"/>
                  <a:pt x="26" y="644"/>
                </a:cubicBezTo>
                <a:cubicBezTo>
                  <a:pt x="24" y="653"/>
                  <a:pt x="19" y="665"/>
                  <a:pt x="15" y="677"/>
                </a:cubicBezTo>
                <a:cubicBezTo>
                  <a:pt x="13" y="682"/>
                  <a:pt x="12" y="688"/>
                  <a:pt x="11" y="695"/>
                </a:cubicBezTo>
                <a:cubicBezTo>
                  <a:pt x="10" y="701"/>
                  <a:pt x="10" y="709"/>
                  <a:pt x="8" y="713"/>
                </a:cubicBezTo>
                <a:cubicBezTo>
                  <a:pt x="6" y="718"/>
                  <a:pt x="2" y="723"/>
                  <a:pt x="2" y="727"/>
                </a:cubicBezTo>
                <a:cubicBezTo>
                  <a:pt x="1" y="733"/>
                  <a:pt x="4" y="741"/>
                  <a:pt x="3" y="747"/>
                </a:cubicBezTo>
                <a:cubicBezTo>
                  <a:pt x="3" y="751"/>
                  <a:pt x="0" y="754"/>
                  <a:pt x="1" y="758"/>
                </a:cubicBezTo>
                <a:cubicBezTo>
                  <a:pt x="1" y="764"/>
                  <a:pt x="6" y="769"/>
                  <a:pt x="7" y="775"/>
                </a:cubicBezTo>
                <a:cubicBezTo>
                  <a:pt x="7" y="779"/>
                  <a:pt x="5" y="784"/>
                  <a:pt x="5" y="789"/>
                </a:cubicBezTo>
                <a:cubicBezTo>
                  <a:pt x="6" y="800"/>
                  <a:pt x="11" y="805"/>
                  <a:pt x="8" y="816"/>
                </a:cubicBezTo>
                <a:cubicBezTo>
                  <a:pt x="7" y="821"/>
                  <a:pt x="1" y="826"/>
                  <a:pt x="1" y="831"/>
                </a:cubicBezTo>
                <a:cubicBezTo>
                  <a:pt x="1" y="838"/>
                  <a:pt x="7" y="839"/>
                  <a:pt x="9" y="845"/>
                </a:cubicBezTo>
                <a:cubicBezTo>
                  <a:pt x="8" y="849"/>
                  <a:pt x="6" y="851"/>
                  <a:pt x="6" y="856"/>
                </a:cubicBezTo>
                <a:cubicBezTo>
                  <a:pt x="4" y="884"/>
                  <a:pt x="21" y="901"/>
                  <a:pt x="27" y="922"/>
                </a:cubicBezTo>
                <a:cubicBezTo>
                  <a:pt x="24" y="932"/>
                  <a:pt x="23" y="942"/>
                  <a:pt x="28" y="951"/>
                </a:cubicBezTo>
                <a:cubicBezTo>
                  <a:pt x="30" y="955"/>
                  <a:pt x="36" y="958"/>
                  <a:pt x="37" y="961"/>
                </a:cubicBezTo>
                <a:cubicBezTo>
                  <a:pt x="37" y="964"/>
                  <a:pt x="37" y="971"/>
                  <a:pt x="38" y="976"/>
                </a:cubicBezTo>
                <a:cubicBezTo>
                  <a:pt x="39" y="990"/>
                  <a:pt x="40" y="1004"/>
                  <a:pt x="45" y="1013"/>
                </a:cubicBezTo>
                <a:cubicBezTo>
                  <a:pt x="47" y="1018"/>
                  <a:pt x="52" y="1020"/>
                  <a:pt x="54" y="1025"/>
                </a:cubicBezTo>
                <a:cubicBezTo>
                  <a:pt x="68" y="1026"/>
                  <a:pt x="68" y="1034"/>
                  <a:pt x="71" y="1046"/>
                </a:cubicBezTo>
                <a:cubicBezTo>
                  <a:pt x="74" y="1052"/>
                  <a:pt x="80" y="1059"/>
                  <a:pt x="85" y="1066"/>
                </a:cubicBezTo>
                <a:cubicBezTo>
                  <a:pt x="90" y="1074"/>
                  <a:pt x="94" y="1084"/>
                  <a:pt x="98" y="1089"/>
                </a:cubicBezTo>
                <a:cubicBezTo>
                  <a:pt x="106" y="1101"/>
                  <a:pt x="117" y="1105"/>
                  <a:pt x="119" y="1121"/>
                </a:cubicBezTo>
                <a:cubicBezTo>
                  <a:pt x="121" y="1133"/>
                  <a:pt x="121" y="1142"/>
                  <a:pt x="125" y="1152"/>
                </a:cubicBezTo>
                <a:cubicBezTo>
                  <a:pt x="127" y="1154"/>
                  <a:pt x="130" y="1158"/>
                  <a:pt x="131" y="1162"/>
                </a:cubicBezTo>
                <a:cubicBezTo>
                  <a:pt x="134" y="1176"/>
                  <a:pt x="132" y="1191"/>
                  <a:pt x="132" y="1207"/>
                </a:cubicBezTo>
                <a:cubicBezTo>
                  <a:pt x="133" y="1225"/>
                  <a:pt x="137" y="1245"/>
                  <a:pt x="138" y="1263"/>
                </a:cubicBezTo>
                <a:cubicBezTo>
                  <a:pt x="141" y="1303"/>
                  <a:pt x="146" y="1340"/>
                  <a:pt x="152" y="1373"/>
                </a:cubicBezTo>
                <a:cubicBezTo>
                  <a:pt x="156" y="1392"/>
                  <a:pt x="162" y="1408"/>
                  <a:pt x="164" y="1424"/>
                </a:cubicBezTo>
                <a:cubicBezTo>
                  <a:pt x="167" y="1437"/>
                  <a:pt x="167" y="1452"/>
                  <a:pt x="167" y="1466"/>
                </a:cubicBezTo>
                <a:cubicBezTo>
                  <a:pt x="168" y="1480"/>
                  <a:pt x="172" y="1495"/>
                  <a:pt x="172" y="1507"/>
                </a:cubicBezTo>
                <a:cubicBezTo>
                  <a:pt x="172" y="1511"/>
                  <a:pt x="170" y="1515"/>
                  <a:pt x="171" y="1520"/>
                </a:cubicBezTo>
                <a:cubicBezTo>
                  <a:pt x="171" y="1528"/>
                  <a:pt x="173" y="1535"/>
                  <a:pt x="174" y="1543"/>
                </a:cubicBezTo>
                <a:cubicBezTo>
                  <a:pt x="175" y="1552"/>
                  <a:pt x="176" y="1560"/>
                  <a:pt x="176" y="1568"/>
                </a:cubicBezTo>
                <a:cubicBezTo>
                  <a:pt x="178" y="1599"/>
                  <a:pt x="180" y="1625"/>
                  <a:pt x="182" y="1655"/>
                </a:cubicBezTo>
                <a:cubicBezTo>
                  <a:pt x="183" y="1671"/>
                  <a:pt x="181" y="1688"/>
                  <a:pt x="184" y="1703"/>
                </a:cubicBezTo>
                <a:cubicBezTo>
                  <a:pt x="186" y="1712"/>
                  <a:pt x="189" y="1720"/>
                  <a:pt x="191" y="1729"/>
                </a:cubicBezTo>
                <a:cubicBezTo>
                  <a:pt x="196" y="1757"/>
                  <a:pt x="201" y="1785"/>
                  <a:pt x="207" y="1814"/>
                </a:cubicBezTo>
                <a:cubicBezTo>
                  <a:pt x="215" y="1851"/>
                  <a:pt x="217" y="1889"/>
                  <a:pt x="223" y="1928"/>
                </a:cubicBezTo>
                <a:cubicBezTo>
                  <a:pt x="233" y="1946"/>
                  <a:pt x="239" y="1968"/>
                  <a:pt x="248" y="1988"/>
                </a:cubicBezTo>
                <a:cubicBezTo>
                  <a:pt x="249" y="1989"/>
                  <a:pt x="253" y="1989"/>
                  <a:pt x="255" y="1990"/>
                </a:cubicBezTo>
                <a:cubicBezTo>
                  <a:pt x="255" y="1993"/>
                  <a:pt x="257" y="1994"/>
                  <a:pt x="258" y="1996"/>
                </a:cubicBezTo>
                <a:cubicBezTo>
                  <a:pt x="255" y="2003"/>
                  <a:pt x="248" y="2006"/>
                  <a:pt x="244" y="2011"/>
                </a:cubicBezTo>
                <a:cubicBezTo>
                  <a:pt x="240" y="2017"/>
                  <a:pt x="238" y="2023"/>
                  <a:pt x="234" y="2029"/>
                </a:cubicBezTo>
                <a:cubicBezTo>
                  <a:pt x="233" y="2031"/>
                  <a:pt x="230" y="2033"/>
                  <a:pt x="228" y="2035"/>
                </a:cubicBezTo>
                <a:cubicBezTo>
                  <a:pt x="223" y="2043"/>
                  <a:pt x="217" y="2050"/>
                  <a:pt x="209" y="2055"/>
                </a:cubicBezTo>
                <a:cubicBezTo>
                  <a:pt x="206" y="2056"/>
                  <a:pt x="202" y="2057"/>
                  <a:pt x="199" y="2059"/>
                </a:cubicBezTo>
                <a:cubicBezTo>
                  <a:pt x="197" y="2060"/>
                  <a:pt x="195" y="2063"/>
                  <a:pt x="193" y="2066"/>
                </a:cubicBezTo>
                <a:cubicBezTo>
                  <a:pt x="187" y="2070"/>
                  <a:pt x="181" y="2074"/>
                  <a:pt x="181" y="2083"/>
                </a:cubicBezTo>
                <a:cubicBezTo>
                  <a:pt x="177" y="2084"/>
                  <a:pt x="173" y="2085"/>
                  <a:pt x="174" y="2090"/>
                </a:cubicBezTo>
                <a:cubicBezTo>
                  <a:pt x="174" y="2093"/>
                  <a:pt x="182" y="2097"/>
                  <a:pt x="185" y="2098"/>
                </a:cubicBezTo>
                <a:cubicBezTo>
                  <a:pt x="193" y="2100"/>
                  <a:pt x="203" y="2101"/>
                  <a:pt x="214" y="2102"/>
                </a:cubicBezTo>
                <a:cubicBezTo>
                  <a:pt x="243" y="2105"/>
                  <a:pt x="285" y="2106"/>
                  <a:pt x="308" y="2100"/>
                </a:cubicBezTo>
                <a:cubicBezTo>
                  <a:pt x="312" y="2093"/>
                  <a:pt x="311" y="2081"/>
                  <a:pt x="319" y="2079"/>
                </a:cubicBezTo>
                <a:cubicBezTo>
                  <a:pt x="321" y="2079"/>
                  <a:pt x="328" y="2080"/>
                  <a:pt x="333" y="2081"/>
                </a:cubicBezTo>
                <a:cubicBezTo>
                  <a:pt x="351" y="2084"/>
                  <a:pt x="365" y="2080"/>
                  <a:pt x="374" y="2072"/>
                </a:cubicBezTo>
                <a:cubicBezTo>
                  <a:pt x="371" y="2036"/>
                  <a:pt x="368" y="2003"/>
                  <a:pt x="361" y="1971"/>
                </a:cubicBezTo>
                <a:cubicBezTo>
                  <a:pt x="366" y="1966"/>
                  <a:pt x="361" y="1956"/>
                  <a:pt x="360" y="1947"/>
                </a:cubicBezTo>
                <a:cubicBezTo>
                  <a:pt x="359" y="1934"/>
                  <a:pt x="362" y="1918"/>
                  <a:pt x="361" y="1906"/>
                </a:cubicBezTo>
                <a:cubicBezTo>
                  <a:pt x="360" y="1889"/>
                  <a:pt x="358" y="1874"/>
                  <a:pt x="356" y="1857"/>
                </a:cubicBezTo>
                <a:cubicBezTo>
                  <a:pt x="355" y="1837"/>
                  <a:pt x="351" y="1816"/>
                  <a:pt x="347" y="1796"/>
                </a:cubicBezTo>
                <a:cubicBezTo>
                  <a:pt x="343" y="1776"/>
                  <a:pt x="339" y="1756"/>
                  <a:pt x="336" y="1736"/>
                </a:cubicBezTo>
                <a:cubicBezTo>
                  <a:pt x="333" y="1717"/>
                  <a:pt x="326" y="1698"/>
                  <a:pt x="322" y="1680"/>
                </a:cubicBezTo>
                <a:cubicBezTo>
                  <a:pt x="321" y="1670"/>
                  <a:pt x="320" y="1659"/>
                  <a:pt x="317" y="1650"/>
                </a:cubicBezTo>
                <a:cubicBezTo>
                  <a:pt x="315" y="1640"/>
                  <a:pt x="311" y="1629"/>
                  <a:pt x="310" y="1621"/>
                </a:cubicBezTo>
                <a:cubicBezTo>
                  <a:pt x="309" y="1609"/>
                  <a:pt x="311" y="1597"/>
                  <a:pt x="310" y="1586"/>
                </a:cubicBezTo>
                <a:cubicBezTo>
                  <a:pt x="308" y="1562"/>
                  <a:pt x="308" y="1541"/>
                  <a:pt x="305" y="1520"/>
                </a:cubicBezTo>
                <a:cubicBezTo>
                  <a:pt x="304" y="1509"/>
                  <a:pt x="301" y="1497"/>
                  <a:pt x="302" y="1487"/>
                </a:cubicBezTo>
                <a:cubicBezTo>
                  <a:pt x="303" y="1483"/>
                  <a:pt x="305" y="1478"/>
                  <a:pt x="306" y="1474"/>
                </a:cubicBezTo>
                <a:cubicBezTo>
                  <a:pt x="316" y="1440"/>
                  <a:pt x="316" y="1400"/>
                  <a:pt x="320" y="1362"/>
                </a:cubicBezTo>
                <a:cubicBezTo>
                  <a:pt x="323" y="1318"/>
                  <a:pt x="334" y="1279"/>
                  <a:pt x="330" y="1231"/>
                </a:cubicBezTo>
                <a:cubicBezTo>
                  <a:pt x="335" y="1227"/>
                  <a:pt x="340" y="1223"/>
                  <a:pt x="345" y="1217"/>
                </a:cubicBezTo>
                <a:cubicBezTo>
                  <a:pt x="352" y="1247"/>
                  <a:pt x="363" y="1279"/>
                  <a:pt x="373" y="1305"/>
                </a:cubicBezTo>
                <a:cubicBezTo>
                  <a:pt x="377" y="1313"/>
                  <a:pt x="382" y="1323"/>
                  <a:pt x="384" y="1332"/>
                </a:cubicBezTo>
                <a:cubicBezTo>
                  <a:pt x="389" y="1350"/>
                  <a:pt x="391" y="1372"/>
                  <a:pt x="394" y="1393"/>
                </a:cubicBezTo>
                <a:cubicBezTo>
                  <a:pt x="397" y="1412"/>
                  <a:pt x="403" y="1435"/>
                  <a:pt x="404" y="1454"/>
                </a:cubicBezTo>
                <a:cubicBezTo>
                  <a:pt x="405" y="1463"/>
                  <a:pt x="401" y="1471"/>
                  <a:pt x="402" y="1480"/>
                </a:cubicBezTo>
                <a:cubicBezTo>
                  <a:pt x="402" y="1485"/>
                  <a:pt x="406" y="1492"/>
                  <a:pt x="409" y="1498"/>
                </a:cubicBezTo>
                <a:cubicBezTo>
                  <a:pt x="415" y="1508"/>
                  <a:pt x="421" y="1518"/>
                  <a:pt x="429" y="1529"/>
                </a:cubicBezTo>
                <a:cubicBezTo>
                  <a:pt x="432" y="1532"/>
                  <a:pt x="439" y="1539"/>
                  <a:pt x="440" y="1543"/>
                </a:cubicBezTo>
                <a:cubicBezTo>
                  <a:pt x="441" y="1548"/>
                  <a:pt x="441" y="1556"/>
                  <a:pt x="441" y="1563"/>
                </a:cubicBezTo>
                <a:cubicBezTo>
                  <a:pt x="442" y="1579"/>
                  <a:pt x="438" y="1591"/>
                  <a:pt x="437" y="1603"/>
                </a:cubicBezTo>
                <a:cubicBezTo>
                  <a:pt x="437" y="1610"/>
                  <a:pt x="438" y="1617"/>
                  <a:pt x="437" y="1625"/>
                </a:cubicBezTo>
                <a:cubicBezTo>
                  <a:pt x="435" y="1660"/>
                  <a:pt x="438" y="1700"/>
                  <a:pt x="435" y="1733"/>
                </a:cubicBezTo>
                <a:cubicBezTo>
                  <a:pt x="434" y="1750"/>
                  <a:pt x="437" y="1768"/>
                  <a:pt x="437" y="1785"/>
                </a:cubicBezTo>
                <a:cubicBezTo>
                  <a:pt x="438" y="1821"/>
                  <a:pt x="437" y="1857"/>
                  <a:pt x="435" y="1892"/>
                </a:cubicBezTo>
                <a:cubicBezTo>
                  <a:pt x="434" y="1910"/>
                  <a:pt x="441" y="1927"/>
                  <a:pt x="440" y="1942"/>
                </a:cubicBezTo>
                <a:cubicBezTo>
                  <a:pt x="439" y="1948"/>
                  <a:pt x="435" y="1953"/>
                  <a:pt x="434" y="1959"/>
                </a:cubicBezTo>
                <a:cubicBezTo>
                  <a:pt x="434" y="1966"/>
                  <a:pt x="438" y="1971"/>
                  <a:pt x="439" y="1976"/>
                </a:cubicBezTo>
                <a:cubicBezTo>
                  <a:pt x="436" y="2008"/>
                  <a:pt x="428" y="2038"/>
                  <a:pt x="428" y="2073"/>
                </a:cubicBezTo>
                <a:cubicBezTo>
                  <a:pt x="428" y="2073"/>
                  <a:pt x="448" y="2086"/>
                  <a:pt x="466" y="2082"/>
                </a:cubicBezTo>
                <a:cubicBezTo>
                  <a:pt x="468" y="2081"/>
                  <a:pt x="470" y="2081"/>
                  <a:pt x="472" y="2080"/>
                </a:cubicBezTo>
                <a:cubicBezTo>
                  <a:pt x="474" y="2086"/>
                  <a:pt x="473" y="2090"/>
                  <a:pt x="472" y="2096"/>
                </a:cubicBezTo>
                <a:cubicBezTo>
                  <a:pt x="477" y="2100"/>
                  <a:pt x="484" y="2103"/>
                  <a:pt x="492" y="2104"/>
                </a:cubicBezTo>
                <a:cubicBezTo>
                  <a:pt x="515" y="2110"/>
                  <a:pt x="580" y="2125"/>
                  <a:pt x="604" y="2096"/>
                </a:cubicBezTo>
                <a:cubicBezTo>
                  <a:pt x="608" y="2091"/>
                  <a:pt x="602" y="2083"/>
                  <a:pt x="599" y="2083"/>
                </a:cubicBezTo>
                <a:cubicBezTo>
                  <a:pt x="599" y="2079"/>
                  <a:pt x="599" y="2078"/>
                  <a:pt x="599" y="2075"/>
                </a:cubicBezTo>
                <a:cubicBezTo>
                  <a:pt x="593" y="2066"/>
                  <a:pt x="586" y="2060"/>
                  <a:pt x="579" y="2053"/>
                </a:cubicBezTo>
                <a:cubicBezTo>
                  <a:pt x="571" y="2046"/>
                  <a:pt x="564" y="2038"/>
                  <a:pt x="556" y="2031"/>
                </a:cubicBezTo>
                <a:cubicBezTo>
                  <a:pt x="555" y="2030"/>
                  <a:pt x="555" y="2030"/>
                  <a:pt x="555" y="2030"/>
                </a:cubicBezTo>
                <a:cubicBezTo>
                  <a:pt x="553" y="2029"/>
                  <a:pt x="551" y="2030"/>
                  <a:pt x="549" y="2028"/>
                </a:cubicBezTo>
                <a:cubicBezTo>
                  <a:pt x="547" y="2022"/>
                  <a:pt x="545" y="2016"/>
                  <a:pt x="544" y="2011"/>
                </a:cubicBezTo>
                <a:cubicBezTo>
                  <a:pt x="550" y="2010"/>
                  <a:pt x="555" y="2014"/>
                  <a:pt x="560" y="2013"/>
                </a:cubicBezTo>
                <a:cubicBezTo>
                  <a:pt x="564" y="2008"/>
                  <a:pt x="560" y="1995"/>
                  <a:pt x="565" y="1993"/>
                </a:cubicBezTo>
                <a:cubicBezTo>
                  <a:pt x="562" y="1986"/>
                  <a:pt x="564" y="1977"/>
                  <a:pt x="564" y="1970"/>
                </a:cubicBezTo>
                <a:cubicBezTo>
                  <a:pt x="564" y="1942"/>
                  <a:pt x="563" y="1911"/>
                  <a:pt x="560" y="1886"/>
                </a:cubicBezTo>
                <a:cubicBezTo>
                  <a:pt x="558" y="1874"/>
                  <a:pt x="560" y="1863"/>
                  <a:pt x="560" y="1851"/>
                </a:cubicBezTo>
                <a:cubicBezTo>
                  <a:pt x="561" y="1836"/>
                  <a:pt x="561" y="1821"/>
                  <a:pt x="562" y="1806"/>
                </a:cubicBezTo>
                <a:cubicBezTo>
                  <a:pt x="564" y="1790"/>
                  <a:pt x="563" y="1775"/>
                  <a:pt x="563" y="1758"/>
                </a:cubicBezTo>
                <a:cubicBezTo>
                  <a:pt x="563" y="1750"/>
                  <a:pt x="565" y="1741"/>
                  <a:pt x="566" y="1732"/>
                </a:cubicBezTo>
                <a:cubicBezTo>
                  <a:pt x="566" y="1725"/>
                  <a:pt x="565" y="1719"/>
                  <a:pt x="566" y="1712"/>
                </a:cubicBezTo>
                <a:cubicBezTo>
                  <a:pt x="567" y="1688"/>
                  <a:pt x="573" y="1659"/>
                  <a:pt x="573" y="1636"/>
                </a:cubicBezTo>
                <a:cubicBezTo>
                  <a:pt x="574" y="1618"/>
                  <a:pt x="573" y="1603"/>
                  <a:pt x="571" y="1588"/>
                </a:cubicBezTo>
                <a:cubicBezTo>
                  <a:pt x="571" y="1581"/>
                  <a:pt x="568" y="1572"/>
                  <a:pt x="568" y="1565"/>
                </a:cubicBezTo>
                <a:cubicBezTo>
                  <a:pt x="568" y="1560"/>
                  <a:pt x="572" y="1554"/>
                  <a:pt x="573" y="1548"/>
                </a:cubicBezTo>
                <a:cubicBezTo>
                  <a:pt x="574" y="1536"/>
                  <a:pt x="574" y="1524"/>
                  <a:pt x="575" y="1510"/>
                </a:cubicBezTo>
                <a:cubicBezTo>
                  <a:pt x="578" y="1492"/>
                  <a:pt x="580" y="1468"/>
                  <a:pt x="573" y="1457"/>
                </a:cubicBezTo>
                <a:cubicBezTo>
                  <a:pt x="569" y="1451"/>
                  <a:pt x="562" y="1449"/>
                  <a:pt x="560" y="1442"/>
                </a:cubicBezTo>
                <a:cubicBezTo>
                  <a:pt x="558" y="1436"/>
                  <a:pt x="558" y="1424"/>
                  <a:pt x="559" y="1412"/>
                </a:cubicBezTo>
                <a:cubicBezTo>
                  <a:pt x="560" y="1402"/>
                  <a:pt x="567" y="1389"/>
                  <a:pt x="568" y="1375"/>
                </a:cubicBezTo>
                <a:cubicBezTo>
                  <a:pt x="569" y="1363"/>
                  <a:pt x="567" y="1351"/>
                  <a:pt x="567" y="1340"/>
                </a:cubicBezTo>
                <a:cubicBezTo>
                  <a:pt x="568" y="1319"/>
                  <a:pt x="569" y="1301"/>
                  <a:pt x="568" y="1280"/>
                </a:cubicBezTo>
                <a:cubicBezTo>
                  <a:pt x="567" y="1261"/>
                  <a:pt x="564" y="1241"/>
                  <a:pt x="564" y="1224"/>
                </a:cubicBezTo>
                <a:cubicBezTo>
                  <a:pt x="564" y="1220"/>
                  <a:pt x="566" y="1216"/>
                  <a:pt x="566" y="1213"/>
                </a:cubicBezTo>
                <a:cubicBezTo>
                  <a:pt x="565" y="1209"/>
                  <a:pt x="563" y="1204"/>
                  <a:pt x="563" y="1200"/>
                </a:cubicBezTo>
                <a:cubicBezTo>
                  <a:pt x="562" y="1192"/>
                  <a:pt x="564" y="1184"/>
                  <a:pt x="563" y="1178"/>
                </a:cubicBezTo>
                <a:cubicBezTo>
                  <a:pt x="562" y="1163"/>
                  <a:pt x="555" y="1150"/>
                  <a:pt x="555" y="1139"/>
                </a:cubicBezTo>
                <a:cubicBezTo>
                  <a:pt x="554" y="1136"/>
                  <a:pt x="555" y="1132"/>
                  <a:pt x="555" y="1128"/>
                </a:cubicBezTo>
                <a:cubicBezTo>
                  <a:pt x="555" y="1124"/>
                  <a:pt x="555" y="1119"/>
                  <a:pt x="556" y="1117"/>
                </a:cubicBezTo>
                <a:cubicBezTo>
                  <a:pt x="557" y="1110"/>
                  <a:pt x="566" y="1102"/>
                  <a:pt x="569" y="1096"/>
                </a:cubicBezTo>
                <a:cubicBezTo>
                  <a:pt x="572" y="1091"/>
                  <a:pt x="573" y="1087"/>
                  <a:pt x="575" y="1082"/>
                </a:cubicBezTo>
                <a:cubicBezTo>
                  <a:pt x="580" y="1073"/>
                  <a:pt x="586" y="1064"/>
                  <a:pt x="590" y="1055"/>
                </a:cubicBezTo>
                <a:cubicBezTo>
                  <a:pt x="594" y="1044"/>
                  <a:pt x="594" y="1034"/>
                  <a:pt x="605" y="1031"/>
                </a:cubicBezTo>
                <a:cubicBezTo>
                  <a:pt x="606" y="1027"/>
                  <a:pt x="612" y="1023"/>
                  <a:pt x="615" y="1017"/>
                </a:cubicBezTo>
                <a:cubicBezTo>
                  <a:pt x="619" y="1007"/>
                  <a:pt x="621" y="995"/>
                  <a:pt x="624" y="983"/>
                </a:cubicBezTo>
                <a:cubicBezTo>
                  <a:pt x="628" y="972"/>
                  <a:pt x="631" y="961"/>
                  <a:pt x="634" y="949"/>
                </a:cubicBezTo>
                <a:cubicBezTo>
                  <a:pt x="636" y="946"/>
                  <a:pt x="642" y="943"/>
                  <a:pt x="645" y="938"/>
                </a:cubicBezTo>
                <a:cubicBezTo>
                  <a:pt x="646" y="937"/>
                  <a:pt x="645" y="934"/>
                  <a:pt x="646" y="933"/>
                </a:cubicBezTo>
                <a:cubicBezTo>
                  <a:pt x="647" y="930"/>
                  <a:pt x="649" y="929"/>
                  <a:pt x="649" y="927"/>
                </a:cubicBezTo>
                <a:cubicBezTo>
                  <a:pt x="648" y="922"/>
                  <a:pt x="643" y="922"/>
                  <a:pt x="643" y="917"/>
                </a:cubicBezTo>
                <a:cubicBezTo>
                  <a:pt x="648" y="911"/>
                  <a:pt x="646" y="903"/>
                  <a:pt x="649" y="896"/>
                </a:cubicBezTo>
                <a:cubicBezTo>
                  <a:pt x="651" y="893"/>
                  <a:pt x="655" y="891"/>
                  <a:pt x="656" y="888"/>
                </a:cubicBezTo>
                <a:cubicBezTo>
                  <a:pt x="657" y="884"/>
                  <a:pt x="656" y="880"/>
                  <a:pt x="656" y="875"/>
                </a:cubicBezTo>
                <a:cubicBezTo>
                  <a:pt x="658" y="866"/>
                  <a:pt x="664" y="858"/>
                  <a:pt x="667" y="848"/>
                </a:cubicBezTo>
                <a:cubicBezTo>
                  <a:pt x="668" y="840"/>
                  <a:pt x="668" y="829"/>
                  <a:pt x="669" y="820"/>
                </a:cubicBezTo>
                <a:cubicBezTo>
                  <a:pt x="670" y="815"/>
                  <a:pt x="672" y="812"/>
                  <a:pt x="673" y="808"/>
                </a:cubicBezTo>
                <a:cubicBezTo>
                  <a:pt x="673" y="800"/>
                  <a:pt x="672" y="793"/>
                  <a:pt x="674" y="784"/>
                </a:cubicBezTo>
                <a:cubicBezTo>
                  <a:pt x="675" y="776"/>
                  <a:pt x="678" y="768"/>
                  <a:pt x="678" y="761"/>
                </a:cubicBezTo>
                <a:cubicBezTo>
                  <a:pt x="678" y="744"/>
                  <a:pt x="677" y="721"/>
                  <a:pt x="676" y="709"/>
                </a:cubicBezTo>
                <a:close/>
                <a:moveTo>
                  <a:pt x="129" y="981"/>
                </a:moveTo>
                <a:cubicBezTo>
                  <a:pt x="125" y="979"/>
                  <a:pt x="124" y="978"/>
                  <a:pt x="119" y="978"/>
                </a:cubicBezTo>
                <a:cubicBezTo>
                  <a:pt x="115" y="964"/>
                  <a:pt x="112" y="947"/>
                  <a:pt x="117" y="934"/>
                </a:cubicBezTo>
                <a:cubicBezTo>
                  <a:pt x="123" y="936"/>
                  <a:pt x="126" y="940"/>
                  <a:pt x="131" y="943"/>
                </a:cubicBezTo>
                <a:cubicBezTo>
                  <a:pt x="131" y="957"/>
                  <a:pt x="129" y="967"/>
                  <a:pt x="129" y="981"/>
                </a:cubicBezTo>
                <a:close/>
                <a:moveTo>
                  <a:pt x="148" y="807"/>
                </a:moveTo>
                <a:cubicBezTo>
                  <a:pt x="148" y="815"/>
                  <a:pt x="148" y="823"/>
                  <a:pt x="146" y="830"/>
                </a:cubicBezTo>
                <a:cubicBezTo>
                  <a:pt x="143" y="839"/>
                  <a:pt x="135" y="848"/>
                  <a:pt x="133" y="860"/>
                </a:cubicBezTo>
                <a:cubicBezTo>
                  <a:pt x="132" y="865"/>
                  <a:pt x="132" y="870"/>
                  <a:pt x="131" y="877"/>
                </a:cubicBezTo>
                <a:cubicBezTo>
                  <a:pt x="130" y="883"/>
                  <a:pt x="130" y="890"/>
                  <a:pt x="128" y="895"/>
                </a:cubicBezTo>
                <a:cubicBezTo>
                  <a:pt x="127" y="900"/>
                  <a:pt x="121" y="901"/>
                  <a:pt x="119" y="906"/>
                </a:cubicBezTo>
                <a:cubicBezTo>
                  <a:pt x="115" y="908"/>
                  <a:pt x="114" y="915"/>
                  <a:pt x="109" y="915"/>
                </a:cubicBezTo>
                <a:cubicBezTo>
                  <a:pt x="107" y="908"/>
                  <a:pt x="116" y="903"/>
                  <a:pt x="118" y="898"/>
                </a:cubicBezTo>
                <a:cubicBezTo>
                  <a:pt x="120" y="893"/>
                  <a:pt x="122" y="885"/>
                  <a:pt x="121" y="880"/>
                </a:cubicBezTo>
                <a:cubicBezTo>
                  <a:pt x="120" y="877"/>
                  <a:pt x="117" y="878"/>
                  <a:pt x="115" y="875"/>
                </a:cubicBezTo>
                <a:cubicBezTo>
                  <a:pt x="117" y="871"/>
                  <a:pt x="120" y="870"/>
                  <a:pt x="121" y="866"/>
                </a:cubicBezTo>
                <a:cubicBezTo>
                  <a:pt x="118" y="861"/>
                  <a:pt x="114" y="857"/>
                  <a:pt x="111" y="853"/>
                </a:cubicBezTo>
                <a:cubicBezTo>
                  <a:pt x="111" y="845"/>
                  <a:pt x="110" y="836"/>
                  <a:pt x="112" y="827"/>
                </a:cubicBezTo>
                <a:cubicBezTo>
                  <a:pt x="112" y="822"/>
                  <a:pt x="114" y="818"/>
                  <a:pt x="115" y="814"/>
                </a:cubicBezTo>
                <a:cubicBezTo>
                  <a:pt x="116" y="807"/>
                  <a:pt x="114" y="800"/>
                  <a:pt x="114" y="792"/>
                </a:cubicBezTo>
                <a:cubicBezTo>
                  <a:pt x="114" y="784"/>
                  <a:pt x="118" y="772"/>
                  <a:pt x="108" y="769"/>
                </a:cubicBezTo>
                <a:cubicBezTo>
                  <a:pt x="109" y="760"/>
                  <a:pt x="117" y="758"/>
                  <a:pt x="117" y="748"/>
                </a:cubicBezTo>
                <a:cubicBezTo>
                  <a:pt x="117" y="741"/>
                  <a:pt x="110" y="734"/>
                  <a:pt x="110" y="728"/>
                </a:cubicBezTo>
                <a:cubicBezTo>
                  <a:pt x="110" y="722"/>
                  <a:pt x="119" y="717"/>
                  <a:pt x="121" y="713"/>
                </a:cubicBezTo>
                <a:cubicBezTo>
                  <a:pt x="124" y="707"/>
                  <a:pt x="122" y="699"/>
                  <a:pt x="125" y="694"/>
                </a:cubicBezTo>
                <a:cubicBezTo>
                  <a:pt x="128" y="688"/>
                  <a:pt x="133" y="686"/>
                  <a:pt x="136" y="681"/>
                </a:cubicBezTo>
                <a:cubicBezTo>
                  <a:pt x="136" y="681"/>
                  <a:pt x="137" y="681"/>
                  <a:pt x="138" y="681"/>
                </a:cubicBezTo>
                <a:cubicBezTo>
                  <a:pt x="140" y="684"/>
                  <a:pt x="139" y="689"/>
                  <a:pt x="139" y="693"/>
                </a:cubicBezTo>
                <a:cubicBezTo>
                  <a:pt x="139" y="708"/>
                  <a:pt x="141" y="722"/>
                  <a:pt x="143" y="737"/>
                </a:cubicBezTo>
                <a:cubicBezTo>
                  <a:pt x="146" y="750"/>
                  <a:pt x="150" y="764"/>
                  <a:pt x="151" y="776"/>
                </a:cubicBezTo>
                <a:cubicBezTo>
                  <a:pt x="152" y="787"/>
                  <a:pt x="149" y="797"/>
                  <a:pt x="148" y="807"/>
                </a:cubicBezTo>
                <a:close/>
                <a:moveTo>
                  <a:pt x="565" y="773"/>
                </a:moveTo>
                <a:cubicBezTo>
                  <a:pt x="562" y="788"/>
                  <a:pt x="569" y="803"/>
                  <a:pt x="569" y="818"/>
                </a:cubicBezTo>
                <a:cubicBezTo>
                  <a:pt x="568" y="825"/>
                  <a:pt x="565" y="834"/>
                  <a:pt x="567" y="843"/>
                </a:cubicBezTo>
                <a:cubicBezTo>
                  <a:pt x="566" y="846"/>
                  <a:pt x="560" y="845"/>
                  <a:pt x="559" y="848"/>
                </a:cubicBezTo>
                <a:cubicBezTo>
                  <a:pt x="562" y="857"/>
                  <a:pt x="561" y="865"/>
                  <a:pt x="562" y="877"/>
                </a:cubicBezTo>
                <a:cubicBezTo>
                  <a:pt x="562" y="881"/>
                  <a:pt x="564" y="886"/>
                  <a:pt x="563" y="889"/>
                </a:cubicBezTo>
                <a:cubicBezTo>
                  <a:pt x="561" y="898"/>
                  <a:pt x="551" y="905"/>
                  <a:pt x="554" y="919"/>
                </a:cubicBezTo>
                <a:cubicBezTo>
                  <a:pt x="555" y="923"/>
                  <a:pt x="558" y="924"/>
                  <a:pt x="560" y="927"/>
                </a:cubicBezTo>
                <a:cubicBezTo>
                  <a:pt x="561" y="933"/>
                  <a:pt x="558" y="938"/>
                  <a:pt x="556" y="944"/>
                </a:cubicBezTo>
                <a:cubicBezTo>
                  <a:pt x="554" y="950"/>
                  <a:pt x="553" y="956"/>
                  <a:pt x="551" y="961"/>
                </a:cubicBezTo>
                <a:cubicBezTo>
                  <a:pt x="549" y="964"/>
                  <a:pt x="546" y="964"/>
                  <a:pt x="544" y="967"/>
                </a:cubicBezTo>
                <a:cubicBezTo>
                  <a:pt x="540" y="973"/>
                  <a:pt x="539" y="981"/>
                  <a:pt x="535" y="988"/>
                </a:cubicBezTo>
                <a:cubicBezTo>
                  <a:pt x="532" y="988"/>
                  <a:pt x="530" y="990"/>
                  <a:pt x="526" y="989"/>
                </a:cubicBezTo>
                <a:cubicBezTo>
                  <a:pt x="527" y="978"/>
                  <a:pt x="525" y="966"/>
                  <a:pt x="529" y="958"/>
                </a:cubicBezTo>
                <a:cubicBezTo>
                  <a:pt x="532" y="951"/>
                  <a:pt x="539" y="948"/>
                  <a:pt x="540" y="941"/>
                </a:cubicBezTo>
                <a:cubicBezTo>
                  <a:pt x="541" y="937"/>
                  <a:pt x="539" y="933"/>
                  <a:pt x="540" y="930"/>
                </a:cubicBezTo>
                <a:cubicBezTo>
                  <a:pt x="540" y="920"/>
                  <a:pt x="541" y="910"/>
                  <a:pt x="542" y="901"/>
                </a:cubicBezTo>
                <a:cubicBezTo>
                  <a:pt x="543" y="884"/>
                  <a:pt x="543" y="868"/>
                  <a:pt x="542" y="848"/>
                </a:cubicBezTo>
                <a:cubicBezTo>
                  <a:pt x="541" y="838"/>
                  <a:pt x="542" y="830"/>
                  <a:pt x="541" y="820"/>
                </a:cubicBezTo>
                <a:cubicBezTo>
                  <a:pt x="541" y="808"/>
                  <a:pt x="535" y="798"/>
                  <a:pt x="532" y="785"/>
                </a:cubicBezTo>
                <a:cubicBezTo>
                  <a:pt x="531" y="778"/>
                  <a:pt x="532" y="773"/>
                  <a:pt x="531" y="766"/>
                </a:cubicBezTo>
                <a:cubicBezTo>
                  <a:pt x="531" y="760"/>
                  <a:pt x="529" y="755"/>
                  <a:pt x="529" y="749"/>
                </a:cubicBezTo>
                <a:cubicBezTo>
                  <a:pt x="526" y="720"/>
                  <a:pt x="535" y="690"/>
                  <a:pt x="533" y="656"/>
                </a:cubicBezTo>
                <a:cubicBezTo>
                  <a:pt x="533" y="656"/>
                  <a:pt x="533" y="655"/>
                  <a:pt x="533" y="654"/>
                </a:cubicBezTo>
                <a:cubicBezTo>
                  <a:pt x="534" y="654"/>
                  <a:pt x="534" y="654"/>
                  <a:pt x="534" y="654"/>
                </a:cubicBezTo>
                <a:cubicBezTo>
                  <a:pt x="538" y="654"/>
                  <a:pt x="538" y="659"/>
                  <a:pt x="539" y="661"/>
                </a:cubicBezTo>
                <a:cubicBezTo>
                  <a:pt x="541" y="665"/>
                  <a:pt x="543" y="669"/>
                  <a:pt x="546" y="673"/>
                </a:cubicBezTo>
                <a:cubicBezTo>
                  <a:pt x="548" y="675"/>
                  <a:pt x="552" y="675"/>
                  <a:pt x="550" y="678"/>
                </a:cubicBezTo>
                <a:cubicBezTo>
                  <a:pt x="561" y="680"/>
                  <a:pt x="563" y="693"/>
                  <a:pt x="565" y="710"/>
                </a:cubicBezTo>
                <a:cubicBezTo>
                  <a:pt x="566" y="718"/>
                  <a:pt x="568" y="727"/>
                  <a:pt x="569" y="733"/>
                </a:cubicBezTo>
                <a:cubicBezTo>
                  <a:pt x="570" y="737"/>
                  <a:pt x="569" y="741"/>
                  <a:pt x="571" y="744"/>
                </a:cubicBezTo>
                <a:cubicBezTo>
                  <a:pt x="572" y="749"/>
                  <a:pt x="575" y="754"/>
                  <a:pt x="575" y="756"/>
                </a:cubicBezTo>
                <a:cubicBezTo>
                  <a:pt x="574" y="762"/>
                  <a:pt x="566" y="767"/>
                  <a:pt x="565" y="773"/>
                </a:cubicBezTo>
                <a:close/>
              </a:path>
            </a:pathLst>
          </a:custGeom>
          <a:gradFill flip="none" rotWithShape="1">
            <a:gsLst>
              <a:gs pos="0">
                <a:schemeClr val="accent1"/>
              </a:gs>
              <a:gs pos="100000">
                <a:schemeClr val="accent1">
                  <a:lumMod val="75000"/>
                </a:schemeClr>
              </a:gs>
            </a:gsLst>
            <a:lin ang="5400000" scaled="1"/>
            <a:tileRect/>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A9B9C"/>
              </a:solidFill>
            </a:endParaRPr>
          </a:p>
        </p:txBody>
      </p:sp>
      <p:sp>
        <p:nvSpPr>
          <p:cNvPr id="79" name="Freeform 9"/>
          <p:cNvSpPr>
            <a:spLocks noEditPoints="1"/>
          </p:cNvSpPr>
          <p:nvPr/>
        </p:nvSpPr>
        <p:spPr bwMode="auto">
          <a:xfrm>
            <a:off x="4014248" y="2376472"/>
            <a:ext cx="846949" cy="2891917"/>
          </a:xfrm>
          <a:custGeom>
            <a:avLst/>
            <a:gdLst>
              <a:gd name="T0" fmla="*/ 400 w 710"/>
              <a:gd name="T1" fmla="*/ 4 h 2423"/>
              <a:gd name="T2" fmla="*/ 478 w 710"/>
              <a:gd name="T3" fmla="*/ 80 h 2423"/>
              <a:gd name="T4" fmla="*/ 459 w 710"/>
              <a:gd name="T5" fmla="*/ 251 h 2423"/>
              <a:gd name="T6" fmla="*/ 448 w 710"/>
              <a:gd name="T7" fmla="*/ 375 h 2423"/>
              <a:gd name="T8" fmla="*/ 556 w 710"/>
              <a:gd name="T9" fmla="*/ 406 h 2423"/>
              <a:gd name="T10" fmla="*/ 621 w 710"/>
              <a:gd name="T11" fmla="*/ 449 h 2423"/>
              <a:gd name="T12" fmla="*/ 663 w 710"/>
              <a:gd name="T13" fmla="*/ 628 h 2423"/>
              <a:gd name="T14" fmla="*/ 698 w 710"/>
              <a:gd name="T15" fmla="*/ 835 h 2423"/>
              <a:gd name="T16" fmla="*/ 609 w 710"/>
              <a:gd name="T17" fmla="*/ 993 h 2423"/>
              <a:gd name="T18" fmla="*/ 632 w 710"/>
              <a:gd name="T19" fmla="*/ 1219 h 2423"/>
              <a:gd name="T20" fmla="*/ 591 w 710"/>
              <a:gd name="T21" fmla="*/ 1656 h 2423"/>
              <a:gd name="T22" fmla="*/ 540 w 710"/>
              <a:gd name="T23" fmla="*/ 1789 h 2423"/>
              <a:gd name="T24" fmla="*/ 484 w 710"/>
              <a:gd name="T25" fmla="*/ 2115 h 2423"/>
              <a:gd name="T26" fmla="*/ 489 w 710"/>
              <a:gd name="T27" fmla="*/ 2291 h 2423"/>
              <a:gd name="T28" fmla="*/ 522 w 710"/>
              <a:gd name="T29" fmla="*/ 2422 h 2423"/>
              <a:gd name="T30" fmla="*/ 411 w 710"/>
              <a:gd name="T31" fmla="*/ 2384 h 2423"/>
              <a:gd name="T32" fmla="*/ 367 w 710"/>
              <a:gd name="T33" fmla="*/ 2235 h 2423"/>
              <a:gd name="T34" fmla="*/ 399 w 710"/>
              <a:gd name="T35" fmla="*/ 2109 h 2423"/>
              <a:gd name="T36" fmla="*/ 414 w 710"/>
              <a:gd name="T37" fmla="*/ 1695 h 2423"/>
              <a:gd name="T38" fmla="*/ 318 w 710"/>
              <a:gd name="T39" fmla="*/ 1786 h 2423"/>
              <a:gd name="T40" fmla="*/ 255 w 710"/>
              <a:gd name="T41" fmla="*/ 2059 h 2423"/>
              <a:gd name="T42" fmla="*/ 241 w 710"/>
              <a:gd name="T43" fmla="*/ 2170 h 2423"/>
              <a:gd name="T44" fmla="*/ 167 w 710"/>
              <a:gd name="T45" fmla="*/ 2322 h 2423"/>
              <a:gd name="T46" fmla="*/ 95 w 710"/>
              <a:gd name="T47" fmla="*/ 2386 h 2423"/>
              <a:gd name="T48" fmla="*/ 41 w 710"/>
              <a:gd name="T49" fmla="*/ 2353 h 2423"/>
              <a:gd name="T50" fmla="*/ 96 w 710"/>
              <a:gd name="T51" fmla="*/ 2260 h 2423"/>
              <a:gd name="T52" fmla="*/ 157 w 710"/>
              <a:gd name="T53" fmla="*/ 2185 h 2423"/>
              <a:gd name="T54" fmla="*/ 177 w 710"/>
              <a:gd name="T55" fmla="*/ 1801 h 2423"/>
              <a:gd name="T56" fmla="*/ 210 w 710"/>
              <a:gd name="T57" fmla="*/ 1625 h 2423"/>
              <a:gd name="T58" fmla="*/ 205 w 710"/>
              <a:gd name="T59" fmla="*/ 1496 h 2423"/>
              <a:gd name="T60" fmla="*/ 201 w 710"/>
              <a:gd name="T61" fmla="*/ 1356 h 2423"/>
              <a:gd name="T62" fmla="*/ 193 w 710"/>
              <a:gd name="T63" fmla="*/ 1288 h 2423"/>
              <a:gd name="T64" fmla="*/ 194 w 710"/>
              <a:gd name="T65" fmla="*/ 1110 h 2423"/>
              <a:gd name="T66" fmla="*/ 197 w 710"/>
              <a:gd name="T67" fmla="*/ 1026 h 2423"/>
              <a:gd name="T68" fmla="*/ 215 w 710"/>
              <a:gd name="T69" fmla="*/ 937 h 2423"/>
              <a:gd name="T70" fmla="*/ 25 w 710"/>
              <a:gd name="T71" fmla="*/ 882 h 2423"/>
              <a:gd name="T72" fmla="*/ 57 w 710"/>
              <a:gd name="T73" fmla="*/ 592 h 2423"/>
              <a:gd name="T74" fmla="*/ 75 w 710"/>
              <a:gd name="T75" fmla="*/ 507 h 2423"/>
              <a:gd name="T76" fmla="*/ 121 w 710"/>
              <a:gd name="T77" fmla="*/ 420 h 2423"/>
              <a:gd name="T78" fmla="*/ 208 w 710"/>
              <a:gd name="T79" fmla="*/ 396 h 2423"/>
              <a:gd name="T80" fmla="*/ 302 w 710"/>
              <a:gd name="T81" fmla="*/ 332 h 2423"/>
              <a:gd name="T82" fmla="*/ 282 w 710"/>
              <a:gd name="T83" fmla="*/ 247 h 2423"/>
              <a:gd name="T84" fmla="*/ 258 w 710"/>
              <a:gd name="T85" fmla="*/ 165 h 2423"/>
              <a:gd name="T86" fmla="*/ 335 w 710"/>
              <a:gd name="T87" fmla="*/ 12 h 2423"/>
              <a:gd name="T88" fmla="*/ 371 w 710"/>
              <a:gd name="T89" fmla="*/ 2 h 2423"/>
              <a:gd name="T90" fmla="*/ 400 w 710"/>
              <a:gd name="T91" fmla="*/ 6 h 2423"/>
              <a:gd name="T92" fmla="*/ 213 w 710"/>
              <a:gd name="T93" fmla="*/ 851 h 2423"/>
              <a:gd name="T94" fmla="*/ 552 w 710"/>
              <a:gd name="T95" fmla="*/ 729 h 2423"/>
              <a:gd name="T96" fmla="*/ 561 w 710"/>
              <a:gd name="T97" fmla="*/ 784 h 2423"/>
              <a:gd name="T98" fmla="*/ 566 w 710"/>
              <a:gd name="T99" fmla="*/ 855 h 2423"/>
              <a:gd name="T100" fmla="*/ 616 w 710"/>
              <a:gd name="T101" fmla="*/ 76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0" h="2423">
                <a:moveTo>
                  <a:pt x="377" y="9"/>
                </a:moveTo>
                <a:cubicBezTo>
                  <a:pt x="382" y="10"/>
                  <a:pt x="384" y="2"/>
                  <a:pt x="390" y="2"/>
                </a:cubicBezTo>
                <a:cubicBezTo>
                  <a:pt x="394" y="2"/>
                  <a:pt x="394" y="12"/>
                  <a:pt x="400" y="4"/>
                </a:cubicBezTo>
                <a:cubicBezTo>
                  <a:pt x="401" y="10"/>
                  <a:pt x="411" y="10"/>
                  <a:pt x="408" y="15"/>
                </a:cubicBezTo>
                <a:cubicBezTo>
                  <a:pt x="423" y="9"/>
                  <a:pt x="438" y="21"/>
                  <a:pt x="450" y="32"/>
                </a:cubicBezTo>
                <a:cubicBezTo>
                  <a:pt x="466" y="46"/>
                  <a:pt x="470" y="57"/>
                  <a:pt x="478" y="80"/>
                </a:cubicBezTo>
                <a:cubicBezTo>
                  <a:pt x="487" y="104"/>
                  <a:pt x="489" y="141"/>
                  <a:pt x="484" y="173"/>
                </a:cubicBezTo>
                <a:cubicBezTo>
                  <a:pt x="482" y="184"/>
                  <a:pt x="478" y="195"/>
                  <a:pt x="474" y="206"/>
                </a:cubicBezTo>
                <a:cubicBezTo>
                  <a:pt x="469" y="223"/>
                  <a:pt x="468" y="240"/>
                  <a:pt x="459" y="251"/>
                </a:cubicBezTo>
                <a:cubicBezTo>
                  <a:pt x="456" y="265"/>
                  <a:pt x="452" y="276"/>
                  <a:pt x="445" y="289"/>
                </a:cubicBezTo>
                <a:cubicBezTo>
                  <a:pt x="434" y="306"/>
                  <a:pt x="415" y="321"/>
                  <a:pt x="423" y="352"/>
                </a:cubicBezTo>
                <a:cubicBezTo>
                  <a:pt x="427" y="365"/>
                  <a:pt x="439" y="368"/>
                  <a:pt x="448" y="375"/>
                </a:cubicBezTo>
                <a:cubicBezTo>
                  <a:pt x="474" y="374"/>
                  <a:pt x="489" y="384"/>
                  <a:pt x="508" y="391"/>
                </a:cubicBezTo>
                <a:cubicBezTo>
                  <a:pt x="519" y="395"/>
                  <a:pt x="530" y="401"/>
                  <a:pt x="541" y="404"/>
                </a:cubicBezTo>
                <a:cubicBezTo>
                  <a:pt x="545" y="406"/>
                  <a:pt x="551" y="405"/>
                  <a:pt x="556" y="406"/>
                </a:cubicBezTo>
                <a:cubicBezTo>
                  <a:pt x="566" y="409"/>
                  <a:pt x="578" y="418"/>
                  <a:pt x="592" y="412"/>
                </a:cubicBezTo>
                <a:cubicBezTo>
                  <a:pt x="601" y="415"/>
                  <a:pt x="602" y="424"/>
                  <a:pt x="606" y="431"/>
                </a:cubicBezTo>
                <a:cubicBezTo>
                  <a:pt x="610" y="438"/>
                  <a:pt x="617" y="442"/>
                  <a:pt x="621" y="449"/>
                </a:cubicBezTo>
                <a:cubicBezTo>
                  <a:pt x="639" y="482"/>
                  <a:pt x="644" y="521"/>
                  <a:pt x="657" y="560"/>
                </a:cubicBezTo>
                <a:cubicBezTo>
                  <a:pt x="657" y="564"/>
                  <a:pt x="651" y="564"/>
                  <a:pt x="650" y="569"/>
                </a:cubicBezTo>
                <a:cubicBezTo>
                  <a:pt x="646" y="586"/>
                  <a:pt x="657" y="611"/>
                  <a:pt x="663" y="628"/>
                </a:cubicBezTo>
                <a:cubicBezTo>
                  <a:pt x="675" y="666"/>
                  <a:pt x="682" y="700"/>
                  <a:pt x="695" y="737"/>
                </a:cubicBezTo>
                <a:cubicBezTo>
                  <a:pt x="702" y="756"/>
                  <a:pt x="707" y="776"/>
                  <a:pt x="709" y="794"/>
                </a:cubicBezTo>
                <a:cubicBezTo>
                  <a:pt x="710" y="811"/>
                  <a:pt x="705" y="824"/>
                  <a:pt x="698" y="835"/>
                </a:cubicBezTo>
                <a:cubicBezTo>
                  <a:pt x="690" y="848"/>
                  <a:pt x="674" y="860"/>
                  <a:pt x="661" y="874"/>
                </a:cubicBezTo>
                <a:cubicBezTo>
                  <a:pt x="642" y="891"/>
                  <a:pt x="631" y="911"/>
                  <a:pt x="605" y="918"/>
                </a:cubicBezTo>
                <a:cubicBezTo>
                  <a:pt x="589" y="936"/>
                  <a:pt x="603" y="969"/>
                  <a:pt x="609" y="993"/>
                </a:cubicBezTo>
                <a:cubicBezTo>
                  <a:pt x="613" y="1011"/>
                  <a:pt x="618" y="1029"/>
                  <a:pt x="622" y="1045"/>
                </a:cubicBezTo>
                <a:cubicBezTo>
                  <a:pt x="631" y="1080"/>
                  <a:pt x="642" y="1121"/>
                  <a:pt x="639" y="1162"/>
                </a:cubicBezTo>
                <a:cubicBezTo>
                  <a:pt x="638" y="1181"/>
                  <a:pt x="633" y="1199"/>
                  <a:pt x="632" y="1219"/>
                </a:cubicBezTo>
                <a:cubicBezTo>
                  <a:pt x="629" y="1258"/>
                  <a:pt x="632" y="1297"/>
                  <a:pt x="627" y="1334"/>
                </a:cubicBezTo>
                <a:cubicBezTo>
                  <a:pt x="622" y="1371"/>
                  <a:pt x="620" y="1407"/>
                  <a:pt x="616" y="1443"/>
                </a:cubicBezTo>
                <a:cubicBezTo>
                  <a:pt x="610" y="1515"/>
                  <a:pt x="597" y="1585"/>
                  <a:pt x="591" y="1656"/>
                </a:cubicBezTo>
                <a:cubicBezTo>
                  <a:pt x="582" y="1663"/>
                  <a:pt x="553" y="1661"/>
                  <a:pt x="544" y="1668"/>
                </a:cubicBezTo>
                <a:cubicBezTo>
                  <a:pt x="538" y="1674"/>
                  <a:pt x="541" y="1716"/>
                  <a:pt x="542" y="1728"/>
                </a:cubicBezTo>
                <a:cubicBezTo>
                  <a:pt x="543" y="1752"/>
                  <a:pt x="541" y="1772"/>
                  <a:pt x="540" y="1789"/>
                </a:cubicBezTo>
                <a:cubicBezTo>
                  <a:pt x="535" y="1831"/>
                  <a:pt x="530" y="1872"/>
                  <a:pt x="522" y="1915"/>
                </a:cubicBezTo>
                <a:cubicBezTo>
                  <a:pt x="514" y="1959"/>
                  <a:pt x="504" y="2001"/>
                  <a:pt x="495" y="2047"/>
                </a:cubicBezTo>
                <a:cubicBezTo>
                  <a:pt x="491" y="2069"/>
                  <a:pt x="488" y="2092"/>
                  <a:pt x="484" y="2115"/>
                </a:cubicBezTo>
                <a:cubicBezTo>
                  <a:pt x="477" y="2151"/>
                  <a:pt x="463" y="2184"/>
                  <a:pt x="472" y="2226"/>
                </a:cubicBezTo>
                <a:cubicBezTo>
                  <a:pt x="475" y="2240"/>
                  <a:pt x="480" y="2253"/>
                  <a:pt x="483" y="2266"/>
                </a:cubicBezTo>
                <a:cubicBezTo>
                  <a:pt x="485" y="2275"/>
                  <a:pt x="485" y="2283"/>
                  <a:pt x="489" y="2291"/>
                </a:cubicBezTo>
                <a:cubicBezTo>
                  <a:pt x="497" y="2309"/>
                  <a:pt x="516" y="2325"/>
                  <a:pt x="519" y="2345"/>
                </a:cubicBezTo>
                <a:cubicBezTo>
                  <a:pt x="521" y="2352"/>
                  <a:pt x="518" y="2359"/>
                  <a:pt x="519" y="2365"/>
                </a:cubicBezTo>
                <a:cubicBezTo>
                  <a:pt x="519" y="2386"/>
                  <a:pt x="529" y="2406"/>
                  <a:pt x="522" y="2422"/>
                </a:cubicBezTo>
                <a:cubicBezTo>
                  <a:pt x="501" y="2423"/>
                  <a:pt x="485" y="2412"/>
                  <a:pt x="466" y="2405"/>
                </a:cubicBezTo>
                <a:cubicBezTo>
                  <a:pt x="458" y="2402"/>
                  <a:pt x="448" y="2399"/>
                  <a:pt x="437" y="2395"/>
                </a:cubicBezTo>
                <a:cubicBezTo>
                  <a:pt x="429" y="2392"/>
                  <a:pt x="414" y="2388"/>
                  <a:pt x="411" y="2384"/>
                </a:cubicBezTo>
                <a:cubicBezTo>
                  <a:pt x="407" y="2378"/>
                  <a:pt x="408" y="2361"/>
                  <a:pt x="407" y="2350"/>
                </a:cubicBezTo>
                <a:cubicBezTo>
                  <a:pt x="404" y="2318"/>
                  <a:pt x="397" y="2302"/>
                  <a:pt x="386" y="2275"/>
                </a:cubicBezTo>
                <a:cubicBezTo>
                  <a:pt x="380" y="2260"/>
                  <a:pt x="371" y="2247"/>
                  <a:pt x="367" y="2235"/>
                </a:cubicBezTo>
                <a:cubicBezTo>
                  <a:pt x="359" y="2212"/>
                  <a:pt x="366" y="2180"/>
                  <a:pt x="378" y="2163"/>
                </a:cubicBezTo>
                <a:cubicBezTo>
                  <a:pt x="381" y="2160"/>
                  <a:pt x="392" y="2154"/>
                  <a:pt x="394" y="2150"/>
                </a:cubicBezTo>
                <a:cubicBezTo>
                  <a:pt x="397" y="2144"/>
                  <a:pt x="398" y="2118"/>
                  <a:pt x="399" y="2109"/>
                </a:cubicBezTo>
                <a:cubicBezTo>
                  <a:pt x="404" y="2041"/>
                  <a:pt x="407" y="1968"/>
                  <a:pt x="397" y="1907"/>
                </a:cubicBezTo>
                <a:cubicBezTo>
                  <a:pt x="392" y="1882"/>
                  <a:pt x="393" y="1859"/>
                  <a:pt x="395" y="1835"/>
                </a:cubicBezTo>
                <a:cubicBezTo>
                  <a:pt x="399" y="1784"/>
                  <a:pt x="418" y="1744"/>
                  <a:pt x="414" y="1695"/>
                </a:cubicBezTo>
                <a:cubicBezTo>
                  <a:pt x="392" y="1699"/>
                  <a:pt x="372" y="1705"/>
                  <a:pt x="351" y="1710"/>
                </a:cubicBezTo>
                <a:cubicBezTo>
                  <a:pt x="345" y="1722"/>
                  <a:pt x="341" y="1735"/>
                  <a:pt x="335" y="1748"/>
                </a:cubicBezTo>
                <a:cubicBezTo>
                  <a:pt x="330" y="1760"/>
                  <a:pt x="320" y="1773"/>
                  <a:pt x="318" y="1786"/>
                </a:cubicBezTo>
                <a:cubicBezTo>
                  <a:pt x="315" y="1802"/>
                  <a:pt x="317" y="1822"/>
                  <a:pt x="316" y="1840"/>
                </a:cubicBezTo>
                <a:cubicBezTo>
                  <a:pt x="313" y="1895"/>
                  <a:pt x="298" y="1931"/>
                  <a:pt x="280" y="1973"/>
                </a:cubicBezTo>
                <a:cubicBezTo>
                  <a:pt x="269" y="2001"/>
                  <a:pt x="264" y="2028"/>
                  <a:pt x="255" y="2059"/>
                </a:cubicBezTo>
                <a:cubicBezTo>
                  <a:pt x="251" y="2072"/>
                  <a:pt x="247" y="2087"/>
                  <a:pt x="244" y="2104"/>
                </a:cubicBezTo>
                <a:cubicBezTo>
                  <a:pt x="241" y="2121"/>
                  <a:pt x="234" y="2139"/>
                  <a:pt x="234" y="2150"/>
                </a:cubicBezTo>
                <a:cubicBezTo>
                  <a:pt x="235" y="2157"/>
                  <a:pt x="240" y="2163"/>
                  <a:pt x="241" y="2170"/>
                </a:cubicBezTo>
                <a:cubicBezTo>
                  <a:pt x="244" y="2181"/>
                  <a:pt x="246" y="2201"/>
                  <a:pt x="243" y="2214"/>
                </a:cubicBezTo>
                <a:cubicBezTo>
                  <a:pt x="239" y="2232"/>
                  <a:pt x="222" y="2245"/>
                  <a:pt x="210" y="2260"/>
                </a:cubicBezTo>
                <a:cubicBezTo>
                  <a:pt x="194" y="2280"/>
                  <a:pt x="180" y="2299"/>
                  <a:pt x="167" y="2322"/>
                </a:cubicBezTo>
                <a:cubicBezTo>
                  <a:pt x="164" y="2328"/>
                  <a:pt x="160" y="2335"/>
                  <a:pt x="159" y="2341"/>
                </a:cubicBezTo>
                <a:cubicBezTo>
                  <a:pt x="156" y="2351"/>
                  <a:pt x="156" y="2360"/>
                  <a:pt x="151" y="2365"/>
                </a:cubicBezTo>
                <a:cubicBezTo>
                  <a:pt x="142" y="2374"/>
                  <a:pt x="109" y="2381"/>
                  <a:pt x="95" y="2386"/>
                </a:cubicBezTo>
                <a:cubicBezTo>
                  <a:pt x="74" y="2392"/>
                  <a:pt x="56" y="2400"/>
                  <a:pt x="35" y="2401"/>
                </a:cubicBezTo>
                <a:cubicBezTo>
                  <a:pt x="32" y="2397"/>
                  <a:pt x="33" y="2395"/>
                  <a:pt x="35" y="2391"/>
                </a:cubicBezTo>
                <a:cubicBezTo>
                  <a:pt x="18" y="2385"/>
                  <a:pt x="37" y="2364"/>
                  <a:pt x="41" y="2353"/>
                </a:cubicBezTo>
                <a:cubicBezTo>
                  <a:pt x="50" y="2330"/>
                  <a:pt x="50" y="2309"/>
                  <a:pt x="65" y="2292"/>
                </a:cubicBezTo>
                <a:cubicBezTo>
                  <a:pt x="69" y="2289"/>
                  <a:pt x="73" y="2286"/>
                  <a:pt x="76" y="2282"/>
                </a:cubicBezTo>
                <a:cubicBezTo>
                  <a:pt x="82" y="2275"/>
                  <a:pt x="90" y="2268"/>
                  <a:pt x="96" y="2260"/>
                </a:cubicBezTo>
                <a:cubicBezTo>
                  <a:pt x="99" y="2256"/>
                  <a:pt x="100" y="2251"/>
                  <a:pt x="104" y="2246"/>
                </a:cubicBezTo>
                <a:cubicBezTo>
                  <a:pt x="112" y="2236"/>
                  <a:pt x="123" y="2226"/>
                  <a:pt x="132" y="2217"/>
                </a:cubicBezTo>
                <a:cubicBezTo>
                  <a:pt x="141" y="2206"/>
                  <a:pt x="147" y="2195"/>
                  <a:pt x="157" y="2185"/>
                </a:cubicBezTo>
                <a:cubicBezTo>
                  <a:pt x="168" y="2129"/>
                  <a:pt x="164" y="2064"/>
                  <a:pt x="165" y="2014"/>
                </a:cubicBezTo>
                <a:cubicBezTo>
                  <a:pt x="166" y="1979"/>
                  <a:pt x="168" y="1945"/>
                  <a:pt x="169" y="1912"/>
                </a:cubicBezTo>
                <a:cubicBezTo>
                  <a:pt x="170" y="1873"/>
                  <a:pt x="170" y="1837"/>
                  <a:pt x="177" y="1801"/>
                </a:cubicBezTo>
                <a:cubicBezTo>
                  <a:pt x="184" y="1768"/>
                  <a:pt x="192" y="1736"/>
                  <a:pt x="203" y="1703"/>
                </a:cubicBezTo>
                <a:cubicBezTo>
                  <a:pt x="203" y="1698"/>
                  <a:pt x="199" y="1698"/>
                  <a:pt x="200" y="1692"/>
                </a:cubicBezTo>
                <a:cubicBezTo>
                  <a:pt x="204" y="1671"/>
                  <a:pt x="201" y="1642"/>
                  <a:pt x="210" y="1625"/>
                </a:cubicBezTo>
                <a:cubicBezTo>
                  <a:pt x="202" y="1597"/>
                  <a:pt x="202" y="1569"/>
                  <a:pt x="205" y="1538"/>
                </a:cubicBezTo>
                <a:cubicBezTo>
                  <a:pt x="205" y="1529"/>
                  <a:pt x="209" y="1520"/>
                  <a:pt x="208" y="1512"/>
                </a:cubicBezTo>
                <a:cubicBezTo>
                  <a:pt x="208" y="1507"/>
                  <a:pt x="205" y="1501"/>
                  <a:pt x="205" y="1496"/>
                </a:cubicBezTo>
                <a:cubicBezTo>
                  <a:pt x="202" y="1479"/>
                  <a:pt x="205" y="1460"/>
                  <a:pt x="203" y="1443"/>
                </a:cubicBezTo>
                <a:cubicBezTo>
                  <a:pt x="200" y="1422"/>
                  <a:pt x="195" y="1402"/>
                  <a:pt x="196" y="1381"/>
                </a:cubicBezTo>
                <a:cubicBezTo>
                  <a:pt x="196" y="1372"/>
                  <a:pt x="200" y="1365"/>
                  <a:pt x="201" y="1356"/>
                </a:cubicBezTo>
                <a:cubicBezTo>
                  <a:pt x="201" y="1350"/>
                  <a:pt x="200" y="1343"/>
                  <a:pt x="200" y="1336"/>
                </a:cubicBezTo>
                <a:cubicBezTo>
                  <a:pt x="200" y="1328"/>
                  <a:pt x="200" y="1320"/>
                  <a:pt x="199" y="1312"/>
                </a:cubicBezTo>
                <a:cubicBezTo>
                  <a:pt x="198" y="1304"/>
                  <a:pt x="194" y="1297"/>
                  <a:pt x="193" y="1288"/>
                </a:cubicBezTo>
                <a:cubicBezTo>
                  <a:pt x="192" y="1275"/>
                  <a:pt x="195" y="1262"/>
                  <a:pt x="198" y="1249"/>
                </a:cubicBezTo>
                <a:cubicBezTo>
                  <a:pt x="187" y="1228"/>
                  <a:pt x="186" y="1194"/>
                  <a:pt x="197" y="1173"/>
                </a:cubicBezTo>
                <a:cubicBezTo>
                  <a:pt x="191" y="1153"/>
                  <a:pt x="190" y="1135"/>
                  <a:pt x="194" y="1110"/>
                </a:cubicBezTo>
                <a:cubicBezTo>
                  <a:pt x="195" y="1103"/>
                  <a:pt x="198" y="1095"/>
                  <a:pt x="198" y="1089"/>
                </a:cubicBezTo>
                <a:cubicBezTo>
                  <a:pt x="198" y="1079"/>
                  <a:pt x="195" y="1071"/>
                  <a:pt x="194" y="1063"/>
                </a:cubicBezTo>
                <a:cubicBezTo>
                  <a:pt x="193" y="1050"/>
                  <a:pt x="195" y="1038"/>
                  <a:pt x="197" y="1026"/>
                </a:cubicBezTo>
                <a:cubicBezTo>
                  <a:pt x="199" y="1016"/>
                  <a:pt x="205" y="1007"/>
                  <a:pt x="207" y="996"/>
                </a:cubicBezTo>
                <a:cubicBezTo>
                  <a:pt x="209" y="990"/>
                  <a:pt x="207" y="984"/>
                  <a:pt x="207" y="978"/>
                </a:cubicBezTo>
                <a:cubicBezTo>
                  <a:pt x="209" y="965"/>
                  <a:pt x="217" y="952"/>
                  <a:pt x="215" y="937"/>
                </a:cubicBezTo>
                <a:cubicBezTo>
                  <a:pt x="159" y="932"/>
                  <a:pt x="115" y="917"/>
                  <a:pt x="73" y="898"/>
                </a:cubicBezTo>
                <a:cubicBezTo>
                  <a:pt x="66" y="894"/>
                  <a:pt x="59" y="892"/>
                  <a:pt x="52" y="889"/>
                </a:cubicBezTo>
                <a:cubicBezTo>
                  <a:pt x="43" y="886"/>
                  <a:pt x="32" y="886"/>
                  <a:pt x="25" y="882"/>
                </a:cubicBezTo>
                <a:cubicBezTo>
                  <a:pt x="18" y="878"/>
                  <a:pt x="5" y="856"/>
                  <a:pt x="4" y="845"/>
                </a:cubicBezTo>
                <a:cubicBezTo>
                  <a:pt x="0" y="798"/>
                  <a:pt x="14" y="754"/>
                  <a:pt x="24" y="712"/>
                </a:cubicBezTo>
                <a:cubicBezTo>
                  <a:pt x="34" y="670"/>
                  <a:pt x="50" y="632"/>
                  <a:pt x="57" y="592"/>
                </a:cubicBezTo>
                <a:cubicBezTo>
                  <a:pt x="57" y="587"/>
                  <a:pt x="48" y="580"/>
                  <a:pt x="48" y="573"/>
                </a:cubicBezTo>
                <a:cubicBezTo>
                  <a:pt x="48" y="567"/>
                  <a:pt x="58" y="560"/>
                  <a:pt x="61" y="554"/>
                </a:cubicBezTo>
                <a:cubicBezTo>
                  <a:pt x="66" y="541"/>
                  <a:pt x="69" y="523"/>
                  <a:pt x="75" y="507"/>
                </a:cubicBezTo>
                <a:cubicBezTo>
                  <a:pt x="78" y="500"/>
                  <a:pt x="82" y="493"/>
                  <a:pt x="85" y="486"/>
                </a:cubicBezTo>
                <a:cubicBezTo>
                  <a:pt x="92" y="469"/>
                  <a:pt x="100" y="450"/>
                  <a:pt x="112" y="440"/>
                </a:cubicBezTo>
                <a:cubicBezTo>
                  <a:pt x="113" y="430"/>
                  <a:pt x="117" y="425"/>
                  <a:pt x="121" y="420"/>
                </a:cubicBezTo>
                <a:cubicBezTo>
                  <a:pt x="138" y="415"/>
                  <a:pt x="154" y="417"/>
                  <a:pt x="171" y="413"/>
                </a:cubicBezTo>
                <a:cubicBezTo>
                  <a:pt x="180" y="410"/>
                  <a:pt x="188" y="402"/>
                  <a:pt x="197" y="398"/>
                </a:cubicBezTo>
                <a:cubicBezTo>
                  <a:pt x="201" y="397"/>
                  <a:pt x="205" y="398"/>
                  <a:pt x="208" y="396"/>
                </a:cubicBezTo>
                <a:cubicBezTo>
                  <a:pt x="216" y="394"/>
                  <a:pt x="223" y="390"/>
                  <a:pt x="231" y="387"/>
                </a:cubicBezTo>
                <a:cubicBezTo>
                  <a:pt x="239" y="383"/>
                  <a:pt x="247" y="383"/>
                  <a:pt x="255" y="380"/>
                </a:cubicBezTo>
                <a:cubicBezTo>
                  <a:pt x="275" y="374"/>
                  <a:pt x="298" y="352"/>
                  <a:pt x="302" y="332"/>
                </a:cubicBezTo>
                <a:cubicBezTo>
                  <a:pt x="304" y="320"/>
                  <a:pt x="302" y="299"/>
                  <a:pt x="300" y="288"/>
                </a:cubicBezTo>
                <a:cubicBezTo>
                  <a:pt x="298" y="282"/>
                  <a:pt x="293" y="276"/>
                  <a:pt x="290" y="268"/>
                </a:cubicBezTo>
                <a:cubicBezTo>
                  <a:pt x="287" y="261"/>
                  <a:pt x="285" y="253"/>
                  <a:pt x="282" y="247"/>
                </a:cubicBezTo>
                <a:cubicBezTo>
                  <a:pt x="279" y="240"/>
                  <a:pt x="273" y="235"/>
                  <a:pt x="271" y="229"/>
                </a:cubicBezTo>
                <a:cubicBezTo>
                  <a:pt x="268" y="223"/>
                  <a:pt x="267" y="214"/>
                  <a:pt x="265" y="205"/>
                </a:cubicBezTo>
                <a:cubicBezTo>
                  <a:pt x="261" y="190"/>
                  <a:pt x="259" y="183"/>
                  <a:pt x="258" y="165"/>
                </a:cubicBezTo>
                <a:cubicBezTo>
                  <a:pt x="258" y="148"/>
                  <a:pt x="256" y="119"/>
                  <a:pt x="258" y="100"/>
                </a:cubicBezTo>
                <a:cubicBezTo>
                  <a:pt x="261" y="80"/>
                  <a:pt x="274" y="59"/>
                  <a:pt x="286" y="45"/>
                </a:cubicBezTo>
                <a:cubicBezTo>
                  <a:pt x="299" y="32"/>
                  <a:pt x="312" y="9"/>
                  <a:pt x="335" y="12"/>
                </a:cubicBezTo>
                <a:cubicBezTo>
                  <a:pt x="341" y="10"/>
                  <a:pt x="340" y="6"/>
                  <a:pt x="346" y="5"/>
                </a:cubicBezTo>
                <a:cubicBezTo>
                  <a:pt x="351" y="4"/>
                  <a:pt x="355" y="8"/>
                  <a:pt x="359" y="8"/>
                </a:cubicBezTo>
                <a:cubicBezTo>
                  <a:pt x="364" y="7"/>
                  <a:pt x="368" y="0"/>
                  <a:pt x="371" y="2"/>
                </a:cubicBezTo>
                <a:cubicBezTo>
                  <a:pt x="372" y="3"/>
                  <a:pt x="380" y="7"/>
                  <a:pt x="377" y="9"/>
                </a:cubicBezTo>
                <a:close/>
                <a:moveTo>
                  <a:pt x="398" y="10"/>
                </a:moveTo>
                <a:cubicBezTo>
                  <a:pt x="400" y="10"/>
                  <a:pt x="401" y="8"/>
                  <a:pt x="400" y="6"/>
                </a:cubicBezTo>
                <a:cubicBezTo>
                  <a:pt x="398" y="5"/>
                  <a:pt x="397" y="7"/>
                  <a:pt x="398" y="10"/>
                </a:cubicBezTo>
                <a:close/>
                <a:moveTo>
                  <a:pt x="103" y="802"/>
                </a:moveTo>
                <a:cubicBezTo>
                  <a:pt x="135" y="822"/>
                  <a:pt x="169" y="846"/>
                  <a:pt x="213" y="851"/>
                </a:cubicBezTo>
                <a:cubicBezTo>
                  <a:pt x="197" y="784"/>
                  <a:pt x="185" y="713"/>
                  <a:pt x="155" y="660"/>
                </a:cubicBezTo>
                <a:cubicBezTo>
                  <a:pt x="137" y="707"/>
                  <a:pt x="119" y="753"/>
                  <a:pt x="103" y="802"/>
                </a:cubicBezTo>
                <a:close/>
                <a:moveTo>
                  <a:pt x="552" y="729"/>
                </a:moveTo>
                <a:cubicBezTo>
                  <a:pt x="555" y="735"/>
                  <a:pt x="563" y="739"/>
                  <a:pt x="564" y="748"/>
                </a:cubicBezTo>
                <a:cubicBezTo>
                  <a:pt x="564" y="754"/>
                  <a:pt x="557" y="759"/>
                  <a:pt x="557" y="765"/>
                </a:cubicBezTo>
                <a:cubicBezTo>
                  <a:pt x="556" y="771"/>
                  <a:pt x="561" y="778"/>
                  <a:pt x="561" y="784"/>
                </a:cubicBezTo>
                <a:cubicBezTo>
                  <a:pt x="560" y="792"/>
                  <a:pt x="556" y="796"/>
                  <a:pt x="556" y="803"/>
                </a:cubicBezTo>
                <a:cubicBezTo>
                  <a:pt x="568" y="810"/>
                  <a:pt x="563" y="826"/>
                  <a:pt x="559" y="836"/>
                </a:cubicBezTo>
                <a:cubicBezTo>
                  <a:pt x="564" y="841"/>
                  <a:pt x="567" y="847"/>
                  <a:pt x="566" y="855"/>
                </a:cubicBezTo>
                <a:cubicBezTo>
                  <a:pt x="585" y="846"/>
                  <a:pt x="598" y="829"/>
                  <a:pt x="609" y="809"/>
                </a:cubicBezTo>
                <a:cubicBezTo>
                  <a:pt x="613" y="802"/>
                  <a:pt x="620" y="793"/>
                  <a:pt x="620" y="787"/>
                </a:cubicBezTo>
                <a:cubicBezTo>
                  <a:pt x="621" y="781"/>
                  <a:pt x="618" y="771"/>
                  <a:pt x="616" y="764"/>
                </a:cubicBezTo>
                <a:cubicBezTo>
                  <a:pt x="608" y="735"/>
                  <a:pt x="581" y="699"/>
                  <a:pt x="570" y="670"/>
                </a:cubicBezTo>
                <a:cubicBezTo>
                  <a:pt x="564" y="690"/>
                  <a:pt x="558" y="709"/>
                  <a:pt x="552" y="729"/>
                </a:cubicBezTo>
                <a:close/>
              </a:path>
            </a:pathLst>
          </a:custGeom>
          <a:gradFill flip="none" rotWithShape="1">
            <a:gsLst>
              <a:gs pos="0">
                <a:schemeClr val="accent1"/>
              </a:gs>
              <a:gs pos="100000">
                <a:schemeClr val="accent1">
                  <a:lumMod val="75000"/>
                </a:schemeClr>
              </a:gs>
            </a:gsLst>
            <a:lin ang="5400000" scaled="1"/>
            <a:tileRect/>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A9B9C"/>
              </a:solidFill>
            </a:endParaRPr>
          </a:p>
        </p:txBody>
      </p:sp>
      <p:sp>
        <p:nvSpPr>
          <p:cNvPr id="4" name="Oval Callout 3"/>
          <p:cNvSpPr/>
          <p:nvPr/>
        </p:nvSpPr>
        <p:spPr>
          <a:xfrm>
            <a:off x="6039551" y="1675009"/>
            <a:ext cx="2736155" cy="1940435"/>
          </a:xfrm>
          <a:prstGeom prst="wedgeEllipseCallout">
            <a:avLst>
              <a:gd name="adj1" fmla="val -62167"/>
              <a:gd name="adj2" fmla="val 2975"/>
            </a:avLst>
          </a:prstGeom>
          <a:gradFill flip="none" rotWithShape="1">
            <a:gsLst>
              <a:gs pos="0">
                <a:schemeClr val="bg1"/>
              </a:gs>
              <a:gs pos="100000">
                <a:schemeClr val="bg1">
                  <a:lumMod val="95000"/>
                </a:schemeClr>
              </a:gs>
            </a:gsLst>
            <a:lin ang="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US" sz="2000" dirty="0">
                <a:solidFill>
                  <a:schemeClr val="tx1"/>
                </a:solidFill>
                <a:latin typeface="+mj-lt"/>
              </a:rPr>
              <a:t>Who approved this change and why?</a:t>
            </a:r>
          </a:p>
        </p:txBody>
      </p:sp>
      <p:sp>
        <p:nvSpPr>
          <p:cNvPr id="80" name="Oval Callout 79"/>
          <p:cNvSpPr/>
          <p:nvPr/>
        </p:nvSpPr>
        <p:spPr>
          <a:xfrm>
            <a:off x="787251" y="1481760"/>
            <a:ext cx="2932239" cy="1940435"/>
          </a:xfrm>
          <a:prstGeom prst="wedgeEllipseCallout">
            <a:avLst>
              <a:gd name="adj1" fmla="val 65353"/>
              <a:gd name="adj2" fmla="val 11656"/>
            </a:avLst>
          </a:prstGeom>
          <a:gradFill flip="none" rotWithShape="1">
            <a:gsLst>
              <a:gs pos="0">
                <a:schemeClr val="bg1"/>
              </a:gs>
              <a:gs pos="100000">
                <a:schemeClr val="bg1">
                  <a:lumMod val="95000"/>
                </a:schemeClr>
              </a:gs>
            </a:gsLst>
            <a:lin ang="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US" sz="2000" dirty="0">
                <a:solidFill>
                  <a:schemeClr val="tx1"/>
                </a:solidFill>
                <a:latin typeface="+mj-lt"/>
              </a:rPr>
              <a:t>What do we expect our final costs to be?</a:t>
            </a:r>
          </a:p>
        </p:txBody>
      </p:sp>
      <p:sp>
        <p:nvSpPr>
          <p:cNvPr id="81" name="Oval Callout 80"/>
          <p:cNvSpPr/>
          <p:nvPr/>
        </p:nvSpPr>
        <p:spPr>
          <a:xfrm>
            <a:off x="3404384" y="2852212"/>
            <a:ext cx="3170952" cy="1940435"/>
          </a:xfrm>
          <a:prstGeom prst="wedgeEllipseCallout">
            <a:avLst>
              <a:gd name="adj1" fmla="val -41127"/>
              <a:gd name="adj2" fmla="val -52208"/>
            </a:avLst>
          </a:prstGeom>
          <a:gradFill flip="none" rotWithShape="1">
            <a:gsLst>
              <a:gs pos="0">
                <a:schemeClr val="bg1"/>
              </a:gs>
              <a:gs pos="100000">
                <a:schemeClr val="bg1">
                  <a:lumMod val="95000"/>
                </a:schemeClr>
              </a:gs>
            </a:gsLst>
            <a:lin ang="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US" sz="2000" dirty="0">
                <a:solidFill>
                  <a:schemeClr val="tx1"/>
                </a:solidFill>
                <a:latin typeface="+mj-lt"/>
              </a:rPr>
              <a:t>Which projects are underperforming and why?</a:t>
            </a:r>
          </a:p>
        </p:txBody>
      </p:sp>
      <p:sp>
        <p:nvSpPr>
          <p:cNvPr id="82" name="Footer Placeholder 3"/>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83" name="Slide Number Placeholder 4"/>
          <p:cNvSpPr>
            <a:spLocks noGrp="1"/>
          </p:cNvSpPr>
          <p:nvPr>
            <p:ph type="sldNum" sz="quarter" idx="12"/>
          </p:nvPr>
        </p:nvSpPr>
        <p:spPr>
          <a:xfrm>
            <a:off x="7857066" y="6356351"/>
            <a:ext cx="658283" cy="365125"/>
          </a:xfrm>
        </p:spPr>
        <p:txBody>
          <a:bodyPr/>
          <a:lstStyle/>
          <a:p>
            <a:fld id="{D34C24A4-3ACA-4A7E-A723-41D3A274CF63}" type="slidenum">
              <a:rPr lang="en-US" smtClean="0"/>
              <a:t>21</a:t>
            </a:fld>
            <a:endParaRPr lang="en-US"/>
          </a:p>
        </p:txBody>
      </p:sp>
    </p:spTree>
    <p:extLst>
      <p:ext uri="{BB962C8B-B14F-4D97-AF65-F5344CB8AC3E}">
        <p14:creationId xmlns:p14="http://schemas.microsoft.com/office/powerpoint/2010/main" val="339831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50" fill="hold"/>
                                        <p:tgtEl>
                                          <p:spTgt spid="16"/>
                                        </p:tgtEl>
                                        <p:attrNameLst>
                                          <p:attrName>ppt_w</p:attrName>
                                        </p:attrNameLst>
                                      </p:cBhvr>
                                      <p:tavLst>
                                        <p:tav tm="0">
                                          <p:val>
                                            <p:fltVal val="0"/>
                                          </p:val>
                                        </p:tav>
                                        <p:tav tm="100000">
                                          <p:val>
                                            <p:strVal val="#ppt_w"/>
                                          </p:val>
                                        </p:tav>
                                      </p:tavLst>
                                    </p:anim>
                                    <p:anim calcmode="lin" valueType="num">
                                      <p:cBhvr>
                                        <p:cTn id="8" dur="250" fill="hold"/>
                                        <p:tgtEl>
                                          <p:spTgt spid="16"/>
                                        </p:tgtEl>
                                        <p:attrNameLst>
                                          <p:attrName>ppt_h</p:attrName>
                                        </p:attrNameLst>
                                      </p:cBhvr>
                                      <p:tavLst>
                                        <p:tav tm="0">
                                          <p:val>
                                            <p:fltVal val="0"/>
                                          </p:val>
                                        </p:tav>
                                        <p:tav tm="100000">
                                          <p:val>
                                            <p:strVal val="#ppt_h"/>
                                          </p:val>
                                        </p:tav>
                                      </p:tavLst>
                                    </p:anim>
                                  </p:childTnLst>
                                </p:cTn>
                              </p:par>
                            </p:childTnLst>
                          </p:cTn>
                        </p:par>
                        <p:par>
                          <p:cTn id="9" fill="hold">
                            <p:stCondLst>
                              <p:cond delay="250"/>
                            </p:stCondLst>
                            <p:childTnLst>
                              <p:par>
                                <p:cTn id="10" presetID="23" presetClass="entr" presetSubtype="16"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250" fill="hold"/>
                                        <p:tgtEl>
                                          <p:spTgt spid="42"/>
                                        </p:tgtEl>
                                        <p:attrNameLst>
                                          <p:attrName>ppt_w</p:attrName>
                                        </p:attrNameLst>
                                      </p:cBhvr>
                                      <p:tavLst>
                                        <p:tav tm="0">
                                          <p:val>
                                            <p:fltVal val="0"/>
                                          </p:val>
                                        </p:tav>
                                        <p:tav tm="100000">
                                          <p:val>
                                            <p:strVal val="#ppt_w"/>
                                          </p:val>
                                        </p:tav>
                                      </p:tavLst>
                                    </p:anim>
                                    <p:anim calcmode="lin" valueType="num">
                                      <p:cBhvr>
                                        <p:cTn id="13" dur="250" fill="hold"/>
                                        <p:tgtEl>
                                          <p:spTgt spid="42"/>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71"/>
                                        </p:tgtEl>
                                        <p:attrNameLst>
                                          <p:attrName>style.visibility</p:attrName>
                                        </p:attrNameLst>
                                      </p:cBhvr>
                                      <p:to>
                                        <p:strVal val="visible"/>
                                      </p:to>
                                    </p:set>
                                  </p:childTnLst>
                                </p:cTn>
                              </p:par>
                            </p:childTnLst>
                          </p:cTn>
                        </p:par>
                        <p:par>
                          <p:cTn id="20" fill="hold">
                            <p:stCondLst>
                              <p:cond delay="500"/>
                            </p:stCondLst>
                            <p:childTnLst>
                              <p:par>
                                <p:cTn id="21" presetID="23" presetClass="entr" presetSubtype="16"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250" fill="hold"/>
                                        <p:tgtEl>
                                          <p:spTgt spid="12"/>
                                        </p:tgtEl>
                                        <p:attrNameLst>
                                          <p:attrName>ppt_w</p:attrName>
                                        </p:attrNameLst>
                                      </p:cBhvr>
                                      <p:tavLst>
                                        <p:tav tm="0">
                                          <p:val>
                                            <p:fltVal val="0"/>
                                          </p:val>
                                        </p:tav>
                                        <p:tav tm="100000">
                                          <p:val>
                                            <p:strVal val="#ppt_w"/>
                                          </p:val>
                                        </p:tav>
                                      </p:tavLst>
                                    </p:anim>
                                    <p:anim calcmode="lin" valueType="num">
                                      <p:cBhvr>
                                        <p:cTn id="24" dur="250" fill="hold"/>
                                        <p:tgtEl>
                                          <p:spTgt spid="12"/>
                                        </p:tgtEl>
                                        <p:attrNameLst>
                                          <p:attrName>ppt_h</p:attrName>
                                        </p:attrNameLst>
                                      </p:cBhvr>
                                      <p:tavLst>
                                        <p:tav tm="0">
                                          <p:val>
                                            <p:fltVal val="0"/>
                                          </p:val>
                                        </p:tav>
                                        <p:tav tm="100000">
                                          <p:val>
                                            <p:strVal val="#ppt_h"/>
                                          </p:val>
                                        </p:tav>
                                      </p:tavLst>
                                    </p:anim>
                                  </p:childTnLst>
                                </p:cTn>
                              </p:par>
                            </p:childTnLst>
                          </p:cTn>
                        </p:par>
                        <p:par>
                          <p:cTn id="25" fill="hold">
                            <p:stCondLst>
                              <p:cond delay="750"/>
                            </p:stCondLst>
                            <p:childTnLst>
                              <p:par>
                                <p:cTn id="26" presetID="1" presetClass="entr" presetSubtype="0" fill="hold" grpId="0" nodeType="afterEffect">
                                  <p:stCondLst>
                                    <p:cond delay="0"/>
                                  </p:stCondLst>
                                  <p:childTnLst>
                                    <p:set>
                                      <p:cBhvr>
                                        <p:cTn id="27" dur="1" fill="hold">
                                          <p:stCondLst>
                                            <p:cond delay="0"/>
                                          </p:stCondLst>
                                        </p:cTn>
                                        <p:tgtEl>
                                          <p:spTgt spid="76"/>
                                        </p:tgtEl>
                                        <p:attrNameLst>
                                          <p:attrName>style.visibility</p:attrName>
                                        </p:attrNameLst>
                                      </p:cBhvr>
                                      <p:to>
                                        <p:strVal val="visible"/>
                                      </p:to>
                                    </p:set>
                                  </p:childTnLst>
                                </p:cTn>
                              </p:par>
                            </p:childTnLst>
                          </p:cTn>
                        </p:par>
                        <p:par>
                          <p:cTn id="28" fill="hold">
                            <p:stCondLst>
                              <p:cond delay="750"/>
                            </p:stCondLst>
                            <p:childTnLst>
                              <p:par>
                                <p:cTn id="29" presetID="23" presetClass="entr" presetSubtype="16"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250" fill="hold"/>
                                        <p:tgtEl>
                                          <p:spTgt spid="5"/>
                                        </p:tgtEl>
                                        <p:attrNameLst>
                                          <p:attrName>ppt_w</p:attrName>
                                        </p:attrNameLst>
                                      </p:cBhvr>
                                      <p:tavLst>
                                        <p:tav tm="0">
                                          <p:val>
                                            <p:fltVal val="0"/>
                                          </p:val>
                                        </p:tav>
                                        <p:tav tm="100000">
                                          <p:val>
                                            <p:strVal val="#ppt_w"/>
                                          </p:val>
                                        </p:tav>
                                      </p:tavLst>
                                    </p:anim>
                                    <p:anim calcmode="lin" valueType="num">
                                      <p:cBhvr>
                                        <p:cTn id="32" dur="250" fill="hold"/>
                                        <p:tgtEl>
                                          <p:spTgt spid="5"/>
                                        </p:tgtEl>
                                        <p:attrNameLst>
                                          <p:attrName>ppt_h</p:attrName>
                                        </p:attrNameLst>
                                      </p:cBhvr>
                                      <p:tavLst>
                                        <p:tav tm="0">
                                          <p:val>
                                            <p:fltVal val="0"/>
                                          </p:val>
                                        </p:tav>
                                        <p:tav tm="100000">
                                          <p:val>
                                            <p:strVal val="#ppt_h"/>
                                          </p:val>
                                        </p:tav>
                                      </p:tavLst>
                                    </p:anim>
                                  </p:childTnLst>
                                </p:cTn>
                              </p:par>
                            </p:childTnLst>
                          </p:cTn>
                        </p:par>
                        <p:par>
                          <p:cTn id="33" fill="hold">
                            <p:stCondLst>
                              <p:cond delay="1000"/>
                            </p:stCondLst>
                            <p:childTnLst>
                              <p:par>
                                <p:cTn id="34" presetID="1" presetClass="entr" presetSubtype="0" fill="hold" grpId="0" nodeType="afterEffect">
                                  <p:stCondLst>
                                    <p:cond delay="0"/>
                                  </p:stCondLst>
                                  <p:childTnLst>
                                    <p:set>
                                      <p:cBhvr>
                                        <p:cTn id="35" dur="1" fill="hold">
                                          <p:stCondLst>
                                            <p:cond delay="0"/>
                                          </p:stCondLst>
                                        </p:cTn>
                                        <p:tgtEl>
                                          <p:spTgt spid="7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250" fill="hold"/>
                                        <p:tgtEl>
                                          <p:spTgt spid="4"/>
                                        </p:tgtEl>
                                        <p:attrNameLst>
                                          <p:attrName>ppt_w</p:attrName>
                                        </p:attrNameLst>
                                      </p:cBhvr>
                                      <p:tavLst>
                                        <p:tav tm="0">
                                          <p:val>
                                            <p:fltVal val="0"/>
                                          </p:val>
                                        </p:tav>
                                        <p:tav tm="100000">
                                          <p:val>
                                            <p:strVal val="#ppt_w"/>
                                          </p:val>
                                        </p:tav>
                                      </p:tavLst>
                                    </p:anim>
                                    <p:anim calcmode="lin" valueType="num">
                                      <p:cBhvr>
                                        <p:cTn id="41" dur="250" fill="hold"/>
                                        <p:tgtEl>
                                          <p:spTgt spid="4"/>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250"/>
                                        <p:tgtEl>
                                          <p:spTgt spid="4"/>
                                        </p:tgtEl>
                                      </p:cBhvr>
                                    </p:animEffect>
                                    <p:set>
                                      <p:cBhvr>
                                        <p:cTn id="46" dur="1" fill="hold">
                                          <p:stCondLst>
                                            <p:cond delay="249"/>
                                          </p:stCondLst>
                                        </p:cTn>
                                        <p:tgtEl>
                                          <p:spTgt spid="4"/>
                                        </p:tgtEl>
                                        <p:attrNameLst>
                                          <p:attrName>style.visibility</p:attrName>
                                        </p:attrNameLst>
                                      </p:cBhvr>
                                      <p:to>
                                        <p:strVal val="hidden"/>
                                      </p:to>
                                    </p:set>
                                  </p:childTnLst>
                                </p:cTn>
                              </p:par>
                              <p:par>
                                <p:cTn id="47" presetID="23" presetClass="entr" presetSubtype="16" fill="hold" grpId="0" nodeType="withEffect">
                                  <p:stCondLst>
                                    <p:cond delay="0"/>
                                  </p:stCondLst>
                                  <p:childTnLst>
                                    <p:set>
                                      <p:cBhvr>
                                        <p:cTn id="48" dur="1" fill="hold">
                                          <p:stCondLst>
                                            <p:cond delay="0"/>
                                          </p:stCondLst>
                                        </p:cTn>
                                        <p:tgtEl>
                                          <p:spTgt spid="80"/>
                                        </p:tgtEl>
                                        <p:attrNameLst>
                                          <p:attrName>style.visibility</p:attrName>
                                        </p:attrNameLst>
                                      </p:cBhvr>
                                      <p:to>
                                        <p:strVal val="visible"/>
                                      </p:to>
                                    </p:set>
                                    <p:anim calcmode="lin" valueType="num">
                                      <p:cBhvr>
                                        <p:cTn id="49" dur="250" fill="hold"/>
                                        <p:tgtEl>
                                          <p:spTgt spid="80"/>
                                        </p:tgtEl>
                                        <p:attrNameLst>
                                          <p:attrName>ppt_w</p:attrName>
                                        </p:attrNameLst>
                                      </p:cBhvr>
                                      <p:tavLst>
                                        <p:tav tm="0">
                                          <p:val>
                                            <p:fltVal val="0"/>
                                          </p:val>
                                        </p:tav>
                                        <p:tav tm="100000">
                                          <p:val>
                                            <p:strVal val="#ppt_w"/>
                                          </p:val>
                                        </p:tav>
                                      </p:tavLst>
                                    </p:anim>
                                    <p:anim calcmode="lin" valueType="num">
                                      <p:cBhvr>
                                        <p:cTn id="50" dur="250" fill="hold"/>
                                        <p:tgtEl>
                                          <p:spTgt spid="80"/>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250"/>
                                        <p:tgtEl>
                                          <p:spTgt spid="80"/>
                                        </p:tgtEl>
                                      </p:cBhvr>
                                    </p:animEffect>
                                    <p:set>
                                      <p:cBhvr>
                                        <p:cTn id="55" dur="1" fill="hold">
                                          <p:stCondLst>
                                            <p:cond delay="249"/>
                                          </p:stCondLst>
                                        </p:cTn>
                                        <p:tgtEl>
                                          <p:spTgt spid="80"/>
                                        </p:tgtEl>
                                        <p:attrNameLst>
                                          <p:attrName>style.visibility</p:attrName>
                                        </p:attrNameLst>
                                      </p:cBhvr>
                                      <p:to>
                                        <p:strVal val="hidden"/>
                                      </p:to>
                                    </p:set>
                                  </p:childTnLst>
                                </p:cTn>
                              </p:par>
                              <p:par>
                                <p:cTn id="56" presetID="23" presetClass="entr" presetSubtype="16" fill="hold" grpId="0" nodeType="withEffect">
                                  <p:stCondLst>
                                    <p:cond delay="0"/>
                                  </p:stCondLst>
                                  <p:childTnLst>
                                    <p:set>
                                      <p:cBhvr>
                                        <p:cTn id="57" dur="1" fill="hold">
                                          <p:stCondLst>
                                            <p:cond delay="0"/>
                                          </p:stCondLst>
                                        </p:cTn>
                                        <p:tgtEl>
                                          <p:spTgt spid="81"/>
                                        </p:tgtEl>
                                        <p:attrNameLst>
                                          <p:attrName>style.visibility</p:attrName>
                                        </p:attrNameLst>
                                      </p:cBhvr>
                                      <p:to>
                                        <p:strVal val="visible"/>
                                      </p:to>
                                    </p:set>
                                    <p:anim calcmode="lin" valueType="num">
                                      <p:cBhvr>
                                        <p:cTn id="58" dur="250" fill="hold"/>
                                        <p:tgtEl>
                                          <p:spTgt spid="81"/>
                                        </p:tgtEl>
                                        <p:attrNameLst>
                                          <p:attrName>ppt_w</p:attrName>
                                        </p:attrNameLst>
                                      </p:cBhvr>
                                      <p:tavLst>
                                        <p:tav tm="0">
                                          <p:val>
                                            <p:fltVal val="0"/>
                                          </p:val>
                                        </p:tav>
                                        <p:tav tm="100000">
                                          <p:val>
                                            <p:strVal val="#ppt_w"/>
                                          </p:val>
                                        </p:tav>
                                      </p:tavLst>
                                    </p:anim>
                                    <p:anim calcmode="lin" valueType="num">
                                      <p:cBhvr>
                                        <p:cTn id="59" dur="250" fill="hold"/>
                                        <p:tgtEl>
                                          <p:spTgt spid="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5" grpId="0"/>
      <p:bldP spid="76" grpId="0"/>
      <p:bldP spid="4" grpId="0" animBg="1"/>
      <p:bldP spid="4" grpId="1" animBg="1"/>
      <p:bldP spid="80" grpId="0" animBg="1"/>
      <p:bldP spid="80" grpId="1" animBg="1"/>
      <p:bldP spid="8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0" y="1412592"/>
            <a:ext cx="9361040" cy="5143500"/>
          </a:xfrm>
          <a:prstGeom prst="rect">
            <a:avLst/>
          </a:prstGeom>
        </p:spPr>
      </p:pic>
      <p:sp>
        <p:nvSpPr>
          <p:cNvPr id="48" name="Rectangle 47"/>
          <p:cNvSpPr/>
          <p:nvPr/>
        </p:nvSpPr>
        <p:spPr>
          <a:xfrm>
            <a:off x="-108520" y="1412592"/>
            <a:ext cx="9649072" cy="475271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US" sz="1600" dirty="0"/>
          </a:p>
        </p:txBody>
      </p:sp>
      <p:sp>
        <p:nvSpPr>
          <p:cNvPr id="4" name="Text Placeholder 3"/>
          <p:cNvSpPr>
            <a:spLocks noGrp="1"/>
          </p:cNvSpPr>
          <p:nvPr>
            <p:ph type="body" sz="quarter" idx="4294967295"/>
          </p:nvPr>
        </p:nvSpPr>
        <p:spPr>
          <a:xfrm>
            <a:off x="0" y="60325"/>
            <a:ext cx="7519988" cy="581025"/>
          </a:xfrm>
        </p:spPr>
        <p:txBody>
          <a:bodyPr>
            <a:normAutofit/>
          </a:bodyPr>
          <a:lstStyle/>
          <a:p>
            <a:pPr marL="0" indent="0">
              <a:buNone/>
            </a:pPr>
            <a:r>
              <a:rPr lang="en-US" dirty="0">
                <a:solidFill>
                  <a:schemeClr val="tx1"/>
                </a:solidFill>
              </a:rPr>
              <a:t>Disconnected People &amp; Systems</a:t>
            </a:r>
          </a:p>
        </p:txBody>
      </p:sp>
      <p:grpSp>
        <p:nvGrpSpPr>
          <p:cNvPr id="10" name="Group 9"/>
          <p:cNvGrpSpPr/>
          <p:nvPr/>
        </p:nvGrpSpPr>
        <p:grpSpPr>
          <a:xfrm>
            <a:off x="2920063" y="2154560"/>
            <a:ext cx="1097280" cy="1097280"/>
            <a:chOff x="5405669" y="3939648"/>
            <a:chExt cx="1466735" cy="1466736"/>
          </a:xfrm>
        </p:grpSpPr>
        <p:sp>
          <p:nvSpPr>
            <p:cNvPr id="11" name="Oval 36"/>
            <p:cNvSpPr>
              <a:spLocks noChangeArrowheads="1"/>
            </p:cNvSpPr>
            <p:nvPr/>
          </p:nvSpPr>
          <p:spPr bwMode="auto">
            <a:xfrm>
              <a:off x="5405669" y="3939648"/>
              <a:ext cx="1466735" cy="1466736"/>
            </a:xfrm>
            <a:prstGeom prst="ellipse">
              <a:avLst/>
            </a:prstGeom>
            <a:gradFill flip="none" rotWithShape="1">
              <a:gsLst>
                <a:gs pos="0">
                  <a:schemeClr val="accent5"/>
                </a:gs>
                <a:gs pos="100000">
                  <a:schemeClr val="accent1"/>
                </a:gs>
              </a:gsLst>
              <a:lin ang="16200000" scaled="1"/>
              <a:tileRect/>
            </a:gradFill>
            <a:ln w="12700">
              <a:solidFill>
                <a:schemeClr val="bg1"/>
              </a:solidFill>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A9B9C"/>
                </a:solidFill>
              </a:endParaRPr>
            </a:p>
          </p:txBody>
        </p:sp>
        <p:grpSp>
          <p:nvGrpSpPr>
            <p:cNvPr id="12" name="Group 11"/>
            <p:cNvGrpSpPr/>
            <p:nvPr/>
          </p:nvGrpSpPr>
          <p:grpSpPr>
            <a:xfrm>
              <a:off x="5543239" y="4144225"/>
              <a:ext cx="1186517" cy="1057583"/>
              <a:chOff x="6131978" y="3182750"/>
              <a:chExt cx="2881282" cy="2568185"/>
            </a:xfrm>
          </p:grpSpPr>
          <p:grpSp>
            <p:nvGrpSpPr>
              <p:cNvPr id="13" name="Group 12"/>
              <p:cNvGrpSpPr/>
              <p:nvPr/>
            </p:nvGrpSpPr>
            <p:grpSpPr>
              <a:xfrm>
                <a:off x="6376336" y="4379335"/>
                <a:ext cx="2636924" cy="1371600"/>
                <a:chOff x="6019800" y="4726735"/>
                <a:chExt cx="2636924" cy="1371600"/>
              </a:xfrm>
              <a:solidFill>
                <a:schemeClr val="bg1"/>
              </a:solidFill>
            </p:grpSpPr>
            <p:sp>
              <p:nvSpPr>
                <p:cNvPr id="17" name="Right Arrow 16"/>
                <p:cNvSpPr/>
                <p:nvPr/>
              </p:nvSpPr>
              <p:spPr bwMode="auto">
                <a:xfrm>
                  <a:off x="6019800" y="4726735"/>
                  <a:ext cx="2636924" cy="1371600"/>
                </a:xfrm>
                <a:prstGeom prst="rightArrow">
                  <a:avLst/>
                </a:prstGeom>
                <a:grpFill/>
                <a:ln>
                  <a:noFill/>
                </a:ln>
                <a:effectLst/>
                <a:extLst/>
              </p:spPr>
              <p:txBody>
                <a:bodyPr vert="horz" wrap="square" lIns="91440" tIns="45720" rIns="91440" bIns="45720" numCol="1" rtlCol="0" anchor="t" anchorCtr="0" compatLnSpc="1">
                  <a:prstTxWarp prst="textNoShape">
                    <a:avLst/>
                  </a:prstTxWarp>
                </a:bodyPr>
                <a:lstStyle/>
                <a:p>
                  <a:pPr marL="755650" indent="-309563" fontAlgn="base">
                    <a:spcBef>
                      <a:spcPct val="20000"/>
                    </a:spcBef>
                    <a:spcAft>
                      <a:spcPts val="600"/>
                    </a:spcAft>
                    <a:buClr>
                      <a:srgbClr val="005293"/>
                    </a:buClr>
                    <a:buFont typeface="Arial" panose="020B0604020202020204" pitchFamily="34" charset="0"/>
                    <a:buChar char="–"/>
                  </a:pPr>
                  <a:endParaRPr lang="en-US" sz="1300">
                    <a:latin typeface="Arial" panose="020B0604020202020204" pitchFamily="34" charset="0"/>
                  </a:endParaRPr>
                </a:p>
              </p:txBody>
            </p:sp>
            <p:sp>
              <p:nvSpPr>
                <p:cNvPr id="18" name="TextBox 17"/>
                <p:cNvSpPr txBox="1"/>
                <p:nvPr/>
              </p:nvSpPr>
              <p:spPr>
                <a:xfrm>
                  <a:off x="6426586" y="5001469"/>
                  <a:ext cx="2107962" cy="799229"/>
                </a:xfrm>
                <a:prstGeom prst="rect">
                  <a:avLst/>
                </a:prstGeom>
                <a:noFill/>
              </p:spPr>
              <p:txBody>
                <a:bodyPr wrap="square" rtlCol="0">
                  <a:spAutoFit/>
                </a:bodyPr>
                <a:lstStyle/>
                <a:p>
                  <a:pPr>
                    <a:buNone/>
                  </a:pPr>
                  <a:r>
                    <a:rPr lang="en-US" sz="1000" dirty="0">
                      <a:solidFill>
                        <a:schemeClr val="tx2"/>
                      </a:solidFill>
                      <a:latin typeface="+mj-lt"/>
                    </a:rPr>
                    <a:t>OLD</a:t>
                  </a:r>
                </a:p>
              </p:txBody>
            </p:sp>
          </p:grpSp>
          <p:grpSp>
            <p:nvGrpSpPr>
              <p:cNvPr id="14" name="Group 13"/>
              <p:cNvGrpSpPr/>
              <p:nvPr/>
            </p:nvGrpSpPr>
            <p:grpSpPr>
              <a:xfrm>
                <a:off x="6131978" y="3182750"/>
                <a:ext cx="2759108" cy="1371600"/>
                <a:chOff x="6129877" y="3520035"/>
                <a:chExt cx="2759108" cy="1371600"/>
              </a:xfrm>
              <a:solidFill>
                <a:schemeClr val="bg1"/>
              </a:solidFill>
            </p:grpSpPr>
            <p:sp>
              <p:nvSpPr>
                <p:cNvPr id="15" name="Right Arrow 14"/>
                <p:cNvSpPr/>
                <p:nvPr/>
              </p:nvSpPr>
              <p:spPr bwMode="auto">
                <a:xfrm flipH="1">
                  <a:off x="6129877" y="3520035"/>
                  <a:ext cx="2636924" cy="1371600"/>
                </a:xfrm>
                <a:prstGeom prst="rightArrow">
                  <a:avLst/>
                </a:prstGeom>
                <a:grpFill/>
                <a:ln>
                  <a:noFill/>
                </a:ln>
                <a:effectLst/>
                <a:extLst/>
              </p:spPr>
              <p:txBody>
                <a:bodyPr vert="horz" wrap="square" lIns="91440" tIns="45720" rIns="91440" bIns="45720" numCol="1" rtlCol="0" anchor="t" anchorCtr="0" compatLnSpc="1">
                  <a:prstTxWarp prst="textNoShape">
                    <a:avLst/>
                  </a:prstTxWarp>
                </a:bodyPr>
                <a:lstStyle/>
                <a:p>
                  <a:pPr marL="755650" indent="-309563" fontAlgn="base">
                    <a:spcBef>
                      <a:spcPct val="20000"/>
                    </a:spcBef>
                    <a:spcAft>
                      <a:spcPts val="600"/>
                    </a:spcAft>
                    <a:buClr>
                      <a:srgbClr val="005293"/>
                    </a:buClr>
                    <a:buFont typeface="Arial" panose="020B0604020202020204" pitchFamily="34" charset="0"/>
                    <a:buChar char="–"/>
                  </a:pPr>
                  <a:endParaRPr lang="en-US" sz="1300">
                    <a:latin typeface="Arial" panose="020B0604020202020204" pitchFamily="34" charset="0"/>
                  </a:endParaRPr>
                </a:p>
              </p:txBody>
            </p:sp>
            <p:sp>
              <p:nvSpPr>
                <p:cNvPr id="16" name="TextBox 15"/>
                <p:cNvSpPr txBox="1"/>
                <p:nvPr/>
              </p:nvSpPr>
              <p:spPr>
                <a:xfrm flipH="1">
                  <a:off x="6781028" y="3837645"/>
                  <a:ext cx="2107957" cy="799229"/>
                </a:xfrm>
                <a:prstGeom prst="rect">
                  <a:avLst/>
                </a:prstGeom>
                <a:noFill/>
              </p:spPr>
              <p:txBody>
                <a:bodyPr wrap="square" rtlCol="0">
                  <a:spAutoFit/>
                </a:bodyPr>
                <a:lstStyle/>
                <a:p>
                  <a:pPr>
                    <a:buNone/>
                  </a:pPr>
                  <a:r>
                    <a:rPr lang="en-US" sz="1000" dirty="0">
                      <a:solidFill>
                        <a:schemeClr val="tx2"/>
                      </a:solidFill>
                      <a:latin typeface="+mj-lt"/>
                    </a:rPr>
                    <a:t>NEW</a:t>
                  </a:r>
                </a:p>
              </p:txBody>
            </p:sp>
          </p:grpSp>
        </p:grpSp>
      </p:grpSp>
      <p:grpSp>
        <p:nvGrpSpPr>
          <p:cNvPr id="20" name="Group 19"/>
          <p:cNvGrpSpPr/>
          <p:nvPr/>
        </p:nvGrpSpPr>
        <p:grpSpPr>
          <a:xfrm>
            <a:off x="5161039" y="2154560"/>
            <a:ext cx="1097280" cy="1097280"/>
            <a:chOff x="476823" y="500777"/>
            <a:chExt cx="988109" cy="988110"/>
          </a:xfrm>
        </p:grpSpPr>
        <p:sp>
          <p:nvSpPr>
            <p:cNvPr id="21" name="Oval 20"/>
            <p:cNvSpPr>
              <a:spLocks noChangeArrowheads="1"/>
            </p:cNvSpPr>
            <p:nvPr/>
          </p:nvSpPr>
          <p:spPr bwMode="auto">
            <a:xfrm>
              <a:off x="476823" y="500777"/>
              <a:ext cx="988109" cy="988110"/>
            </a:xfrm>
            <a:prstGeom prst="ellipse">
              <a:avLst/>
            </a:prstGeom>
            <a:gradFill flip="none" rotWithShape="1">
              <a:gsLst>
                <a:gs pos="0">
                  <a:schemeClr val="accent5"/>
                </a:gs>
                <a:gs pos="100000">
                  <a:schemeClr val="accent1"/>
                </a:gs>
              </a:gsLst>
              <a:lin ang="16200000" scaled="1"/>
              <a:tileRect/>
            </a:gradFill>
            <a:ln w="12700">
              <a:solidFill>
                <a:schemeClr val="bg1"/>
              </a:solidFill>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A9B9C"/>
                </a:solidFill>
              </a:endParaRPr>
            </a:p>
          </p:txBody>
        </p:sp>
        <p:grpSp>
          <p:nvGrpSpPr>
            <p:cNvPr id="22" name="Group 21"/>
            <p:cNvGrpSpPr/>
            <p:nvPr/>
          </p:nvGrpSpPr>
          <p:grpSpPr>
            <a:xfrm>
              <a:off x="600510" y="717726"/>
              <a:ext cx="740735" cy="554213"/>
              <a:chOff x="3033318" y="3013153"/>
              <a:chExt cx="3834022" cy="2868586"/>
            </a:xfrm>
            <a:solidFill>
              <a:schemeClr val="bg1"/>
            </a:solidFill>
          </p:grpSpPr>
          <p:sp>
            <p:nvSpPr>
              <p:cNvPr id="23" name="Freeform 46"/>
              <p:cNvSpPr>
                <a:spLocks noEditPoints="1"/>
              </p:cNvSpPr>
              <p:nvPr/>
            </p:nvSpPr>
            <p:spPr bwMode="auto">
              <a:xfrm flipH="1">
                <a:off x="3665428" y="3013153"/>
                <a:ext cx="1285230" cy="2551458"/>
              </a:xfrm>
              <a:custGeom>
                <a:avLst/>
                <a:gdLst>
                  <a:gd name="T0" fmla="*/ 89 w 117"/>
                  <a:gd name="T1" fmla="*/ 140 h 232"/>
                  <a:gd name="T2" fmla="*/ 93 w 117"/>
                  <a:gd name="T3" fmla="*/ 139 h 232"/>
                  <a:gd name="T4" fmla="*/ 98 w 117"/>
                  <a:gd name="T5" fmla="*/ 141 h 232"/>
                  <a:gd name="T6" fmla="*/ 86 w 117"/>
                  <a:gd name="T7" fmla="*/ 142 h 232"/>
                  <a:gd name="T8" fmla="*/ 31 w 117"/>
                  <a:gd name="T9" fmla="*/ 123 h 232"/>
                  <a:gd name="T10" fmla="*/ 88 w 117"/>
                  <a:gd name="T11" fmla="*/ 118 h 232"/>
                  <a:gd name="T12" fmla="*/ 90 w 117"/>
                  <a:gd name="T13" fmla="*/ 121 h 232"/>
                  <a:gd name="T14" fmla="*/ 68 w 117"/>
                  <a:gd name="T15" fmla="*/ 1 h 232"/>
                  <a:gd name="T16" fmla="*/ 75 w 117"/>
                  <a:gd name="T17" fmla="*/ 12 h 232"/>
                  <a:gd name="T18" fmla="*/ 71 w 117"/>
                  <a:gd name="T19" fmla="*/ 27 h 232"/>
                  <a:gd name="T20" fmla="*/ 83 w 117"/>
                  <a:gd name="T21" fmla="*/ 41 h 232"/>
                  <a:gd name="T22" fmla="*/ 97 w 117"/>
                  <a:gd name="T23" fmla="*/ 61 h 232"/>
                  <a:gd name="T24" fmla="*/ 103 w 117"/>
                  <a:gd name="T25" fmla="*/ 97 h 232"/>
                  <a:gd name="T26" fmla="*/ 101 w 117"/>
                  <a:gd name="T27" fmla="*/ 117 h 232"/>
                  <a:gd name="T28" fmla="*/ 97 w 117"/>
                  <a:gd name="T29" fmla="*/ 124 h 232"/>
                  <a:gd name="T30" fmla="*/ 99 w 117"/>
                  <a:gd name="T31" fmla="*/ 141 h 232"/>
                  <a:gd name="T32" fmla="*/ 117 w 117"/>
                  <a:gd name="T33" fmla="*/ 150 h 232"/>
                  <a:gd name="T34" fmla="*/ 115 w 117"/>
                  <a:gd name="T35" fmla="*/ 164 h 232"/>
                  <a:gd name="T36" fmla="*/ 87 w 117"/>
                  <a:gd name="T37" fmla="*/ 173 h 232"/>
                  <a:gd name="T38" fmla="*/ 84 w 117"/>
                  <a:gd name="T39" fmla="*/ 197 h 232"/>
                  <a:gd name="T40" fmla="*/ 82 w 117"/>
                  <a:gd name="T41" fmla="*/ 205 h 232"/>
                  <a:gd name="T42" fmla="*/ 78 w 117"/>
                  <a:gd name="T43" fmla="*/ 222 h 232"/>
                  <a:gd name="T44" fmla="*/ 63 w 117"/>
                  <a:gd name="T45" fmla="*/ 228 h 232"/>
                  <a:gd name="T46" fmla="*/ 66 w 117"/>
                  <a:gd name="T47" fmla="*/ 218 h 232"/>
                  <a:gd name="T48" fmla="*/ 64 w 117"/>
                  <a:gd name="T49" fmla="*/ 204 h 232"/>
                  <a:gd name="T50" fmla="*/ 66 w 117"/>
                  <a:gd name="T51" fmla="*/ 173 h 232"/>
                  <a:gd name="T52" fmla="*/ 60 w 117"/>
                  <a:gd name="T53" fmla="*/ 153 h 232"/>
                  <a:gd name="T54" fmla="*/ 52 w 117"/>
                  <a:gd name="T55" fmla="*/ 172 h 232"/>
                  <a:gd name="T56" fmla="*/ 46 w 117"/>
                  <a:gd name="T57" fmla="*/ 197 h 232"/>
                  <a:gd name="T58" fmla="*/ 44 w 117"/>
                  <a:gd name="T59" fmla="*/ 212 h 232"/>
                  <a:gd name="T60" fmla="*/ 29 w 117"/>
                  <a:gd name="T61" fmla="*/ 227 h 232"/>
                  <a:gd name="T62" fmla="*/ 11 w 117"/>
                  <a:gd name="T63" fmla="*/ 226 h 232"/>
                  <a:gd name="T64" fmla="*/ 15 w 117"/>
                  <a:gd name="T65" fmla="*/ 220 h 232"/>
                  <a:gd name="T66" fmla="*/ 23 w 117"/>
                  <a:gd name="T67" fmla="*/ 215 h 232"/>
                  <a:gd name="T68" fmla="*/ 24 w 117"/>
                  <a:gd name="T69" fmla="*/ 204 h 232"/>
                  <a:gd name="T70" fmla="*/ 28 w 117"/>
                  <a:gd name="T71" fmla="*/ 176 h 232"/>
                  <a:gd name="T72" fmla="*/ 35 w 117"/>
                  <a:gd name="T73" fmla="*/ 130 h 232"/>
                  <a:gd name="T74" fmla="*/ 34 w 117"/>
                  <a:gd name="T75" fmla="*/ 115 h 232"/>
                  <a:gd name="T76" fmla="*/ 32 w 117"/>
                  <a:gd name="T77" fmla="*/ 125 h 232"/>
                  <a:gd name="T78" fmla="*/ 26 w 117"/>
                  <a:gd name="T79" fmla="*/ 132 h 232"/>
                  <a:gd name="T80" fmla="*/ 16 w 117"/>
                  <a:gd name="T81" fmla="*/ 137 h 232"/>
                  <a:gd name="T82" fmla="*/ 14 w 117"/>
                  <a:gd name="T83" fmla="*/ 143 h 232"/>
                  <a:gd name="T84" fmla="*/ 8 w 117"/>
                  <a:gd name="T85" fmla="*/ 147 h 232"/>
                  <a:gd name="T86" fmla="*/ 5 w 117"/>
                  <a:gd name="T87" fmla="*/ 147 h 232"/>
                  <a:gd name="T88" fmla="*/ 11 w 117"/>
                  <a:gd name="T89" fmla="*/ 136 h 232"/>
                  <a:gd name="T90" fmla="*/ 24 w 117"/>
                  <a:gd name="T91" fmla="*/ 120 h 232"/>
                  <a:gd name="T92" fmla="*/ 25 w 117"/>
                  <a:gd name="T93" fmla="*/ 108 h 232"/>
                  <a:gd name="T94" fmla="*/ 28 w 117"/>
                  <a:gd name="T95" fmla="*/ 101 h 232"/>
                  <a:gd name="T96" fmla="*/ 35 w 117"/>
                  <a:gd name="T97" fmla="*/ 66 h 232"/>
                  <a:gd name="T98" fmla="*/ 48 w 117"/>
                  <a:gd name="T99" fmla="*/ 43 h 232"/>
                  <a:gd name="T100" fmla="*/ 55 w 117"/>
                  <a:gd name="T101" fmla="*/ 32 h 232"/>
                  <a:gd name="T102" fmla="*/ 52 w 117"/>
                  <a:gd name="T103" fmla="*/ 23 h 232"/>
                  <a:gd name="T104" fmla="*/ 51 w 117"/>
                  <a:gd name="T105" fmla="*/ 7 h 232"/>
                  <a:gd name="T106" fmla="*/ 61 w 117"/>
                  <a:gd name="T107"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232">
                    <a:moveTo>
                      <a:pt x="93" y="139"/>
                    </a:moveTo>
                    <a:cubicBezTo>
                      <a:pt x="92" y="139"/>
                      <a:pt x="92" y="140"/>
                      <a:pt x="91" y="140"/>
                    </a:cubicBezTo>
                    <a:cubicBezTo>
                      <a:pt x="90" y="140"/>
                      <a:pt x="90" y="140"/>
                      <a:pt x="89" y="140"/>
                    </a:cubicBezTo>
                    <a:cubicBezTo>
                      <a:pt x="88" y="143"/>
                      <a:pt x="90" y="142"/>
                      <a:pt x="92" y="142"/>
                    </a:cubicBezTo>
                    <a:cubicBezTo>
                      <a:pt x="94" y="141"/>
                      <a:pt x="94" y="141"/>
                      <a:pt x="95" y="139"/>
                    </a:cubicBezTo>
                    <a:cubicBezTo>
                      <a:pt x="95" y="139"/>
                      <a:pt x="94" y="139"/>
                      <a:pt x="93" y="139"/>
                    </a:cubicBezTo>
                    <a:moveTo>
                      <a:pt x="97" y="138"/>
                    </a:moveTo>
                    <a:cubicBezTo>
                      <a:pt x="96" y="138"/>
                      <a:pt x="95" y="140"/>
                      <a:pt x="94" y="141"/>
                    </a:cubicBezTo>
                    <a:cubicBezTo>
                      <a:pt x="98" y="141"/>
                      <a:pt x="98" y="141"/>
                      <a:pt x="98" y="141"/>
                    </a:cubicBezTo>
                    <a:cubicBezTo>
                      <a:pt x="98" y="140"/>
                      <a:pt x="98" y="138"/>
                      <a:pt x="97" y="138"/>
                    </a:cubicBezTo>
                    <a:moveTo>
                      <a:pt x="87" y="137"/>
                    </a:moveTo>
                    <a:cubicBezTo>
                      <a:pt x="86" y="138"/>
                      <a:pt x="85" y="141"/>
                      <a:pt x="86" y="142"/>
                    </a:cubicBezTo>
                    <a:cubicBezTo>
                      <a:pt x="89" y="142"/>
                      <a:pt x="89" y="142"/>
                      <a:pt x="89" y="142"/>
                    </a:cubicBezTo>
                    <a:cubicBezTo>
                      <a:pt x="88" y="141"/>
                      <a:pt x="88" y="138"/>
                      <a:pt x="87" y="137"/>
                    </a:cubicBezTo>
                    <a:moveTo>
                      <a:pt x="31" y="123"/>
                    </a:moveTo>
                    <a:cubicBezTo>
                      <a:pt x="30" y="123"/>
                      <a:pt x="29" y="125"/>
                      <a:pt x="30" y="125"/>
                    </a:cubicBezTo>
                    <a:cubicBezTo>
                      <a:pt x="31" y="125"/>
                      <a:pt x="32" y="123"/>
                      <a:pt x="31" y="123"/>
                    </a:cubicBezTo>
                    <a:close/>
                    <a:moveTo>
                      <a:pt x="88" y="118"/>
                    </a:moveTo>
                    <a:cubicBezTo>
                      <a:pt x="87" y="119"/>
                      <a:pt x="88" y="123"/>
                      <a:pt x="88" y="124"/>
                    </a:cubicBezTo>
                    <a:cubicBezTo>
                      <a:pt x="89" y="125"/>
                      <a:pt x="89" y="125"/>
                      <a:pt x="90" y="124"/>
                    </a:cubicBezTo>
                    <a:cubicBezTo>
                      <a:pt x="90" y="123"/>
                      <a:pt x="90" y="122"/>
                      <a:pt x="90" y="121"/>
                    </a:cubicBezTo>
                    <a:cubicBezTo>
                      <a:pt x="90" y="119"/>
                      <a:pt x="89" y="119"/>
                      <a:pt x="88" y="118"/>
                    </a:cubicBezTo>
                    <a:moveTo>
                      <a:pt x="61" y="0"/>
                    </a:moveTo>
                    <a:cubicBezTo>
                      <a:pt x="64" y="0"/>
                      <a:pt x="66" y="1"/>
                      <a:pt x="68" y="1"/>
                    </a:cubicBezTo>
                    <a:cubicBezTo>
                      <a:pt x="70" y="1"/>
                      <a:pt x="73" y="4"/>
                      <a:pt x="74" y="7"/>
                    </a:cubicBezTo>
                    <a:cubicBezTo>
                      <a:pt x="74" y="8"/>
                      <a:pt x="74" y="9"/>
                      <a:pt x="74" y="9"/>
                    </a:cubicBezTo>
                    <a:cubicBezTo>
                      <a:pt x="75" y="11"/>
                      <a:pt x="76" y="10"/>
                      <a:pt x="75" y="12"/>
                    </a:cubicBezTo>
                    <a:cubicBezTo>
                      <a:pt x="74" y="14"/>
                      <a:pt x="74" y="16"/>
                      <a:pt x="74" y="18"/>
                    </a:cubicBezTo>
                    <a:cubicBezTo>
                      <a:pt x="75" y="20"/>
                      <a:pt x="74" y="23"/>
                      <a:pt x="73" y="25"/>
                    </a:cubicBezTo>
                    <a:cubicBezTo>
                      <a:pt x="72" y="26"/>
                      <a:pt x="71" y="25"/>
                      <a:pt x="71" y="27"/>
                    </a:cubicBezTo>
                    <a:cubicBezTo>
                      <a:pt x="71" y="29"/>
                      <a:pt x="70" y="30"/>
                      <a:pt x="72" y="31"/>
                    </a:cubicBezTo>
                    <a:cubicBezTo>
                      <a:pt x="75" y="32"/>
                      <a:pt x="76" y="33"/>
                      <a:pt x="76" y="36"/>
                    </a:cubicBezTo>
                    <a:cubicBezTo>
                      <a:pt x="76" y="39"/>
                      <a:pt x="81" y="40"/>
                      <a:pt x="83" y="41"/>
                    </a:cubicBezTo>
                    <a:cubicBezTo>
                      <a:pt x="86" y="42"/>
                      <a:pt x="90" y="43"/>
                      <a:pt x="92" y="46"/>
                    </a:cubicBezTo>
                    <a:cubicBezTo>
                      <a:pt x="94" y="48"/>
                      <a:pt x="96" y="50"/>
                      <a:pt x="97" y="53"/>
                    </a:cubicBezTo>
                    <a:cubicBezTo>
                      <a:pt x="97" y="56"/>
                      <a:pt x="97" y="58"/>
                      <a:pt x="97" y="61"/>
                    </a:cubicBezTo>
                    <a:cubicBezTo>
                      <a:pt x="98" y="65"/>
                      <a:pt x="99" y="69"/>
                      <a:pt x="99" y="73"/>
                    </a:cubicBezTo>
                    <a:cubicBezTo>
                      <a:pt x="99" y="77"/>
                      <a:pt x="101" y="80"/>
                      <a:pt x="101" y="84"/>
                    </a:cubicBezTo>
                    <a:cubicBezTo>
                      <a:pt x="102" y="88"/>
                      <a:pt x="102" y="92"/>
                      <a:pt x="103" y="97"/>
                    </a:cubicBezTo>
                    <a:cubicBezTo>
                      <a:pt x="103" y="100"/>
                      <a:pt x="104" y="104"/>
                      <a:pt x="103" y="108"/>
                    </a:cubicBezTo>
                    <a:cubicBezTo>
                      <a:pt x="103" y="111"/>
                      <a:pt x="105" y="113"/>
                      <a:pt x="105" y="116"/>
                    </a:cubicBezTo>
                    <a:cubicBezTo>
                      <a:pt x="104" y="116"/>
                      <a:pt x="103" y="117"/>
                      <a:pt x="101" y="117"/>
                    </a:cubicBezTo>
                    <a:cubicBezTo>
                      <a:pt x="100" y="117"/>
                      <a:pt x="98" y="117"/>
                      <a:pt x="97" y="118"/>
                    </a:cubicBezTo>
                    <a:cubicBezTo>
                      <a:pt x="97" y="119"/>
                      <a:pt x="98" y="120"/>
                      <a:pt x="98" y="121"/>
                    </a:cubicBezTo>
                    <a:cubicBezTo>
                      <a:pt x="98" y="122"/>
                      <a:pt x="97" y="123"/>
                      <a:pt x="97" y="124"/>
                    </a:cubicBezTo>
                    <a:cubicBezTo>
                      <a:pt x="98" y="127"/>
                      <a:pt x="99" y="130"/>
                      <a:pt x="99" y="132"/>
                    </a:cubicBezTo>
                    <a:cubicBezTo>
                      <a:pt x="99" y="134"/>
                      <a:pt x="98" y="136"/>
                      <a:pt x="98" y="137"/>
                    </a:cubicBezTo>
                    <a:cubicBezTo>
                      <a:pt x="98" y="138"/>
                      <a:pt x="98" y="140"/>
                      <a:pt x="99" y="141"/>
                    </a:cubicBezTo>
                    <a:cubicBezTo>
                      <a:pt x="99" y="141"/>
                      <a:pt x="105" y="140"/>
                      <a:pt x="106" y="140"/>
                    </a:cubicBezTo>
                    <a:cubicBezTo>
                      <a:pt x="110" y="139"/>
                      <a:pt x="112" y="143"/>
                      <a:pt x="114" y="146"/>
                    </a:cubicBezTo>
                    <a:cubicBezTo>
                      <a:pt x="115" y="147"/>
                      <a:pt x="117" y="149"/>
                      <a:pt x="117" y="150"/>
                    </a:cubicBezTo>
                    <a:cubicBezTo>
                      <a:pt x="117" y="151"/>
                      <a:pt x="117" y="153"/>
                      <a:pt x="117" y="155"/>
                    </a:cubicBezTo>
                    <a:cubicBezTo>
                      <a:pt x="116" y="157"/>
                      <a:pt x="116" y="160"/>
                      <a:pt x="116" y="162"/>
                    </a:cubicBezTo>
                    <a:cubicBezTo>
                      <a:pt x="116" y="164"/>
                      <a:pt x="116" y="164"/>
                      <a:pt x="115" y="164"/>
                    </a:cubicBezTo>
                    <a:cubicBezTo>
                      <a:pt x="108" y="166"/>
                      <a:pt x="102" y="167"/>
                      <a:pt x="96" y="168"/>
                    </a:cubicBezTo>
                    <a:cubicBezTo>
                      <a:pt x="93" y="168"/>
                      <a:pt x="90" y="169"/>
                      <a:pt x="87" y="169"/>
                    </a:cubicBezTo>
                    <a:cubicBezTo>
                      <a:pt x="85" y="170"/>
                      <a:pt x="87" y="172"/>
                      <a:pt x="87" y="173"/>
                    </a:cubicBezTo>
                    <a:cubicBezTo>
                      <a:pt x="88" y="175"/>
                      <a:pt x="87" y="178"/>
                      <a:pt x="88" y="180"/>
                    </a:cubicBezTo>
                    <a:cubicBezTo>
                      <a:pt x="89" y="184"/>
                      <a:pt x="88" y="189"/>
                      <a:pt x="86" y="192"/>
                    </a:cubicBezTo>
                    <a:cubicBezTo>
                      <a:pt x="85" y="194"/>
                      <a:pt x="85" y="195"/>
                      <a:pt x="84" y="197"/>
                    </a:cubicBezTo>
                    <a:cubicBezTo>
                      <a:pt x="83" y="198"/>
                      <a:pt x="82" y="199"/>
                      <a:pt x="81" y="201"/>
                    </a:cubicBezTo>
                    <a:cubicBezTo>
                      <a:pt x="80" y="202"/>
                      <a:pt x="81" y="202"/>
                      <a:pt x="82" y="203"/>
                    </a:cubicBezTo>
                    <a:cubicBezTo>
                      <a:pt x="83" y="204"/>
                      <a:pt x="82" y="204"/>
                      <a:pt x="82" y="205"/>
                    </a:cubicBezTo>
                    <a:cubicBezTo>
                      <a:pt x="80" y="209"/>
                      <a:pt x="82" y="213"/>
                      <a:pt x="80" y="216"/>
                    </a:cubicBezTo>
                    <a:cubicBezTo>
                      <a:pt x="80" y="216"/>
                      <a:pt x="79" y="218"/>
                      <a:pt x="78" y="218"/>
                    </a:cubicBezTo>
                    <a:cubicBezTo>
                      <a:pt x="77" y="219"/>
                      <a:pt x="78" y="221"/>
                      <a:pt x="78" y="222"/>
                    </a:cubicBezTo>
                    <a:cubicBezTo>
                      <a:pt x="78" y="223"/>
                      <a:pt x="78" y="225"/>
                      <a:pt x="78" y="226"/>
                    </a:cubicBezTo>
                    <a:cubicBezTo>
                      <a:pt x="79" y="228"/>
                      <a:pt x="77" y="229"/>
                      <a:pt x="76" y="230"/>
                    </a:cubicBezTo>
                    <a:cubicBezTo>
                      <a:pt x="74" y="230"/>
                      <a:pt x="63" y="232"/>
                      <a:pt x="63" y="228"/>
                    </a:cubicBezTo>
                    <a:cubicBezTo>
                      <a:pt x="64" y="227"/>
                      <a:pt x="65" y="226"/>
                      <a:pt x="65" y="224"/>
                    </a:cubicBezTo>
                    <a:cubicBezTo>
                      <a:pt x="64" y="223"/>
                      <a:pt x="65" y="222"/>
                      <a:pt x="65" y="221"/>
                    </a:cubicBezTo>
                    <a:cubicBezTo>
                      <a:pt x="65" y="220"/>
                      <a:pt x="66" y="219"/>
                      <a:pt x="66" y="218"/>
                    </a:cubicBezTo>
                    <a:cubicBezTo>
                      <a:pt x="65" y="216"/>
                      <a:pt x="64" y="215"/>
                      <a:pt x="64" y="213"/>
                    </a:cubicBezTo>
                    <a:cubicBezTo>
                      <a:pt x="64" y="212"/>
                      <a:pt x="65" y="210"/>
                      <a:pt x="65" y="208"/>
                    </a:cubicBezTo>
                    <a:cubicBezTo>
                      <a:pt x="64" y="207"/>
                      <a:pt x="64" y="205"/>
                      <a:pt x="64" y="204"/>
                    </a:cubicBezTo>
                    <a:cubicBezTo>
                      <a:pt x="64" y="201"/>
                      <a:pt x="67" y="201"/>
                      <a:pt x="67" y="198"/>
                    </a:cubicBezTo>
                    <a:cubicBezTo>
                      <a:pt x="66" y="193"/>
                      <a:pt x="62" y="185"/>
                      <a:pt x="67" y="181"/>
                    </a:cubicBezTo>
                    <a:cubicBezTo>
                      <a:pt x="70" y="178"/>
                      <a:pt x="66" y="176"/>
                      <a:pt x="66" y="173"/>
                    </a:cubicBezTo>
                    <a:cubicBezTo>
                      <a:pt x="65" y="171"/>
                      <a:pt x="64" y="169"/>
                      <a:pt x="64" y="166"/>
                    </a:cubicBezTo>
                    <a:cubicBezTo>
                      <a:pt x="63" y="164"/>
                      <a:pt x="63" y="161"/>
                      <a:pt x="62" y="159"/>
                    </a:cubicBezTo>
                    <a:cubicBezTo>
                      <a:pt x="62" y="157"/>
                      <a:pt x="61" y="154"/>
                      <a:pt x="60" y="153"/>
                    </a:cubicBezTo>
                    <a:cubicBezTo>
                      <a:pt x="59" y="155"/>
                      <a:pt x="58" y="157"/>
                      <a:pt x="58" y="159"/>
                    </a:cubicBezTo>
                    <a:cubicBezTo>
                      <a:pt x="57" y="161"/>
                      <a:pt x="56" y="163"/>
                      <a:pt x="55" y="166"/>
                    </a:cubicBezTo>
                    <a:cubicBezTo>
                      <a:pt x="54" y="168"/>
                      <a:pt x="53" y="170"/>
                      <a:pt x="52" y="172"/>
                    </a:cubicBezTo>
                    <a:cubicBezTo>
                      <a:pt x="52" y="174"/>
                      <a:pt x="50" y="176"/>
                      <a:pt x="49" y="178"/>
                    </a:cubicBezTo>
                    <a:cubicBezTo>
                      <a:pt x="49" y="182"/>
                      <a:pt x="49" y="187"/>
                      <a:pt x="48" y="191"/>
                    </a:cubicBezTo>
                    <a:cubicBezTo>
                      <a:pt x="48" y="193"/>
                      <a:pt x="47" y="195"/>
                      <a:pt x="46" y="197"/>
                    </a:cubicBezTo>
                    <a:cubicBezTo>
                      <a:pt x="45" y="199"/>
                      <a:pt x="47" y="203"/>
                      <a:pt x="46" y="204"/>
                    </a:cubicBezTo>
                    <a:cubicBezTo>
                      <a:pt x="45" y="204"/>
                      <a:pt x="45" y="206"/>
                      <a:pt x="45" y="207"/>
                    </a:cubicBezTo>
                    <a:cubicBezTo>
                      <a:pt x="45" y="209"/>
                      <a:pt x="45" y="210"/>
                      <a:pt x="44" y="212"/>
                    </a:cubicBezTo>
                    <a:cubicBezTo>
                      <a:pt x="43" y="215"/>
                      <a:pt x="47" y="222"/>
                      <a:pt x="44" y="224"/>
                    </a:cubicBezTo>
                    <a:cubicBezTo>
                      <a:pt x="41" y="225"/>
                      <a:pt x="37" y="225"/>
                      <a:pt x="34" y="225"/>
                    </a:cubicBezTo>
                    <a:cubicBezTo>
                      <a:pt x="32" y="225"/>
                      <a:pt x="30" y="226"/>
                      <a:pt x="29" y="227"/>
                    </a:cubicBezTo>
                    <a:cubicBezTo>
                      <a:pt x="26" y="229"/>
                      <a:pt x="24" y="229"/>
                      <a:pt x="22" y="229"/>
                    </a:cubicBezTo>
                    <a:cubicBezTo>
                      <a:pt x="20" y="229"/>
                      <a:pt x="17" y="229"/>
                      <a:pt x="15" y="228"/>
                    </a:cubicBezTo>
                    <a:cubicBezTo>
                      <a:pt x="14" y="228"/>
                      <a:pt x="11" y="227"/>
                      <a:pt x="11" y="226"/>
                    </a:cubicBezTo>
                    <a:cubicBezTo>
                      <a:pt x="10" y="226"/>
                      <a:pt x="11" y="225"/>
                      <a:pt x="12" y="225"/>
                    </a:cubicBezTo>
                    <a:cubicBezTo>
                      <a:pt x="12" y="224"/>
                      <a:pt x="12" y="224"/>
                      <a:pt x="12" y="223"/>
                    </a:cubicBezTo>
                    <a:cubicBezTo>
                      <a:pt x="12" y="221"/>
                      <a:pt x="14" y="221"/>
                      <a:pt x="15" y="220"/>
                    </a:cubicBezTo>
                    <a:cubicBezTo>
                      <a:pt x="17" y="220"/>
                      <a:pt x="18" y="220"/>
                      <a:pt x="19" y="220"/>
                    </a:cubicBezTo>
                    <a:cubicBezTo>
                      <a:pt x="21" y="219"/>
                      <a:pt x="21" y="218"/>
                      <a:pt x="22" y="218"/>
                    </a:cubicBezTo>
                    <a:cubicBezTo>
                      <a:pt x="23" y="217"/>
                      <a:pt x="22" y="216"/>
                      <a:pt x="23" y="215"/>
                    </a:cubicBezTo>
                    <a:cubicBezTo>
                      <a:pt x="24" y="214"/>
                      <a:pt x="23" y="212"/>
                      <a:pt x="24" y="210"/>
                    </a:cubicBezTo>
                    <a:cubicBezTo>
                      <a:pt x="25" y="209"/>
                      <a:pt x="26" y="208"/>
                      <a:pt x="26" y="207"/>
                    </a:cubicBezTo>
                    <a:cubicBezTo>
                      <a:pt x="25" y="206"/>
                      <a:pt x="24" y="205"/>
                      <a:pt x="24" y="204"/>
                    </a:cubicBezTo>
                    <a:cubicBezTo>
                      <a:pt x="25" y="202"/>
                      <a:pt x="26" y="200"/>
                      <a:pt x="27" y="199"/>
                    </a:cubicBezTo>
                    <a:cubicBezTo>
                      <a:pt x="28" y="197"/>
                      <a:pt x="28" y="193"/>
                      <a:pt x="27" y="191"/>
                    </a:cubicBezTo>
                    <a:cubicBezTo>
                      <a:pt x="27" y="186"/>
                      <a:pt x="28" y="181"/>
                      <a:pt x="28" y="176"/>
                    </a:cubicBezTo>
                    <a:cubicBezTo>
                      <a:pt x="28" y="171"/>
                      <a:pt x="28" y="166"/>
                      <a:pt x="29" y="162"/>
                    </a:cubicBezTo>
                    <a:cubicBezTo>
                      <a:pt x="31" y="153"/>
                      <a:pt x="32" y="144"/>
                      <a:pt x="34" y="135"/>
                    </a:cubicBezTo>
                    <a:cubicBezTo>
                      <a:pt x="34" y="133"/>
                      <a:pt x="35" y="132"/>
                      <a:pt x="35" y="130"/>
                    </a:cubicBezTo>
                    <a:cubicBezTo>
                      <a:pt x="36" y="128"/>
                      <a:pt x="35" y="126"/>
                      <a:pt x="36" y="124"/>
                    </a:cubicBezTo>
                    <a:cubicBezTo>
                      <a:pt x="37" y="121"/>
                      <a:pt x="39" y="117"/>
                      <a:pt x="39" y="113"/>
                    </a:cubicBezTo>
                    <a:cubicBezTo>
                      <a:pt x="37" y="113"/>
                      <a:pt x="35" y="113"/>
                      <a:pt x="34" y="115"/>
                    </a:cubicBezTo>
                    <a:cubicBezTo>
                      <a:pt x="34" y="116"/>
                      <a:pt x="33" y="117"/>
                      <a:pt x="33" y="119"/>
                    </a:cubicBezTo>
                    <a:cubicBezTo>
                      <a:pt x="32" y="119"/>
                      <a:pt x="32" y="122"/>
                      <a:pt x="32" y="123"/>
                    </a:cubicBezTo>
                    <a:cubicBezTo>
                      <a:pt x="32" y="124"/>
                      <a:pt x="33" y="124"/>
                      <a:pt x="32" y="125"/>
                    </a:cubicBezTo>
                    <a:cubicBezTo>
                      <a:pt x="31" y="125"/>
                      <a:pt x="32" y="127"/>
                      <a:pt x="31" y="127"/>
                    </a:cubicBezTo>
                    <a:cubicBezTo>
                      <a:pt x="31" y="129"/>
                      <a:pt x="30" y="129"/>
                      <a:pt x="29" y="129"/>
                    </a:cubicBezTo>
                    <a:cubicBezTo>
                      <a:pt x="28" y="129"/>
                      <a:pt x="27" y="131"/>
                      <a:pt x="26" y="132"/>
                    </a:cubicBezTo>
                    <a:cubicBezTo>
                      <a:pt x="25" y="132"/>
                      <a:pt x="24" y="133"/>
                      <a:pt x="23" y="133"/>
                    </a:cubicBezTo>
                    <a:cubicBezTo>
                      <a:pt x="22" y="133"/>
                      <a:pt x="22" y="132"/>
                      <a:pt x="21" y="133"/>
                    </a:cubicBezTo>
                    <a:cubicBezTo>
                      <a:pt x="19" y="134"/>
                      <a:pt x="18" y="135"/>
                      <a:pt x="16" y="137"/>
                    </a:cubicBezTo>
                    <a:cubicBezTo>
                      <a:pt x="15" y="138"/>
                      <a:pt x="20" y="138"/>
                      <a:pt x="18" y="139"/>
                    </a:cubicBezTo>
                    <a:cubicBezTo>
                      <a:pt x="17" y="140"/>
                      <a:pt x="14" y="141"/>
                      <a:pt x="14" y="142"/>
                    </a:cubicBezTo>
                    <a:cubicBezTo>
                      <a:pt x="14" y="142"/>
                      <a:pt x="14" y="143"/>
                      <a:pt x="14" y="143"/>
                    </a:cubicBezTo>
                    <a:cubicBezTo>
                      <a:pt x="14" y="144"/>
                      <a:pt x="13" y="144"/>
                      <a:pt x="13" y="144"/>
                    </a:cubicBezTo>
                    <a:cubicBezTo>
                      <a:pt x="12" y="145"/>
                      <a:pt x="13" y="145"/>
                      <a:pt x="13" y="146"/>
                    </a:cubicBezTo>
                    <a:cubicBezTo>
                      <a:pt x="12" y="148"/>
                      <a:pt x="10" y="148"/>
                      <a:pt x="8" y="147"/>
                    </a:cubicBezTo>
                    <a:cubicBezTo>
                      <a:pt x="6" y="146"/>
                      <a:pt x="5" y="151"/>
                      <a:pt x="2" y="149"/>
                    </a:cubicBezTo>
                    <a:cubicBezTo>
                      <a:pt x="0" y="148"/>
                      <a:pt x="1" y="145"/>
                      <a:pt x="1" y="144"/>
                    </a:cubicBezTo>
                    <a:cubicBezTo>
                      <a:pt x="3" y="144"/>
                      <a:pt x="3" y="148"/>
                      <a:pt x="5" y="147"/>
                    </a:cubicBezTo>
                    <a:cubicBezTo>
                      <a:pt x="6" y="146"/>
                      <a:pt x="7" y="145"/>
                      <a:pt x="5" y="145"/>
                    </a:cubicBezTo>
                    <a:cubicBezTo>
                      <a:pt x="4" y="144"/>
                      <a:pt x="4" y="143"/>
                      <a:pt x="4" y="142"/>
                    </a:cubicBezTo>
                    <a:cubicBezTo>
                      <a:pt x="4" y="141"/>
                      <a:pt x="10" y="137"/>
                      <a:pt x="11" y="136"/>
                    </a:cubicBezTo>
                    <a:cubicBezTo>
                      <a:pt x="14" y="135"/>
                      <a:pt x="16" y="133"/>
                      <a:pt x="19" y="131"/>
                    </a:cubicBezTo>
                    <a:cubicBezTo>
                      <a:pt x="21" y="129"/>
                      <a:pt x="20" y="129"/>
                      <a:pt x="20" y="127"/>
                    </a:cubicBezTo>
                    <a:cubicBezTo>
                      <a:pt x="20" y="124"/>
                      <a:pt x="22" y="122"/>
                      <a:pt x="24" y="120"/>
                    </a:cubicBezTo>
                    <a:cubicBezTo>
                      <a:pt x="27" y="118"/>
                      <a:pt x="27" y="115"/>
                      <a:pt x="28" y="112"/>
                    </a:cubicBezTo>
                    <a:cubicBezTo>
                      <a:pt x="28" y="110"/>
                      <a:pt x="27" y="110"/>
                      <a:pt x="26" y="110"/>
                    </a:cubicBezTo>
                    <a:cubicBezTo>
                      <a:pt x="25" y="109"/>
                      <a:pt x="25" y="109"/>
                      <a:pt x="25" y="108"/>
                    </a:cubicBezTo>
                    <a:cubicBezTo>
                      <a:pt x="25" y="107"/>
                      <a:pt x="26" y="107"/>
                      <a:pt x="26" y="106"/>
                    </a:cubicBezTo>
                    <a:cubicBezTo>
                      <a:pt x="27" y="105"/>
                      <a:pt x="27" y="104"/>
                      <a:pt x="28" y="103"/>
                    </a:cubicBezTo>
                    <a:cubicBezTo>
                      <a:pt x="28" y="103"/>
                      <a:pt x="28" y="102"/>
                      <a:pt x="28" y="101"/>
                    </a:cubicBezTo>
                    <a:cubicBezTo>
                      <a:pt x="28" y="100"/>
                      <a:pt x="28" y="101"/>
                      <a:pt x="29" y="100"/>
                    </a:cubicBezTo>
                    <a:cubicBezTo>
                      <a:pt x="29" y="96"/>
                      <a:pt x="30" y="92"/>
                      <a:pt x="31" y="88"/>
                    </a:cubicBezTo>
                    <a:cubicBezTo>
                      <a:pt x="33" y="81"/>
                      <a:pt x="34" y="73"/>
                      <a:pt x="35" y="66"/>
                    </a:cubicBezTo>
                    <a:cubicBezTo>
                      <a:pt x="36" y="62"/>
                      <a:pt x="36" y="59"/>
                      <a:pt x="37" y="55"/>
                    </a:cubicBezTo>
                    <a:cubicBezTo>
                      <a:pt x="37" y="51"/>
                      <a:pt x="38" y="49"/>
                      <a:pt x="40" y="46"/>
                    </a:cubicBezTo>
                    <a:cubicBezTo>
                      <a:pt x="43" y="44"/>
                      <a:pt x="45" y="44"/>
                      <a:pt x="48" y="43"/>
                    </a:cubicBezTo>
                    <a:cubicBezTo>
                      <a:pt x="51" y="41"/>
                      <a:pt x="47" y="40"/>
                      <a:pt x="46" y="38"/>
                    </a:cubicBezTo>
                    <a:cubicBezTo>
                      <a:pt x="48" y="36"/>
                      <a:pt x="50" y="35"/>
                      <a:pt x="52" y="33"/>
                    </a:cubicBezTo>
                    <a:cubicBezTo>
                      <a:pt x="53" y="33"/>
                      <a:pt x="54" y="32"/>
                      <a:pt x="55" y="32"/>
                    </a:cubicBezTo>
                    <a:cubicBezTo>
                      <a:pt x="56" y="31"/>
                      <a:pt x="55" y="30"/>
                      <a:pt x="55" y="28"/>
                    </a:cubicBezTo>
                    <a:cubicBezTo>
                      <a:pt x="54" y="27"/>
                      <a:pt x="55" y="26"/>
                      <a:pt x="54" y="25"/>
                    </a:cubicBezTo>
                    <a:cubicBezTo>
                      <a:pt x="53" y="25"/>
                      <a:pt x="53" y="24"/>
                      <a:pt x="52" y="23"/>
                    </a:cubicBezTo>
                    <a:cubicBezTo>
                      <a:pt x="51" y="21"/>
                      <a:pt x="52" y="19"/>
                      <a:pt x="51" y="17"/>
                    </a:cubicBezTo>
                    <a:cubicBezTo>
                      <a:pt x="51" y="17"/>
                      <a:pt x="50" y="15"/>
                      <a:pt x="51" y="12"/>
                    </a:cubicBezTo>
                    <a:cubicBezTo>
                      <a:pt x="51" y="11"/>
                      <a:pt x="51" y="9"/>
                      <a:pt x="51" y="7"/>
                    </a:cubicBezTo>
                    <a:cubicBezTo>
                      <a:pt x="52" y="6"/>
                      <a:pt x="51" y="4"/>
                      <a:pt x="52" y="3"/>
                    </a:cubicBezTo>
                    <a:cubicBezTo>
                      <a:pt x="53" y="1"/>
                      <a:pt x="54" y="1"/>
                      <a:pt x="56" y="1"/>
                    </a:cubicBezTo>
                    <a:cubicBezTo>
                      <a:pt x="58" y="1"/>
                      <a:pt x="59" y="0"/>
                      <a:pt x="61" y="0"/>
                    </a:cubicBezTo>
                  </a:path>
                </a:pathLst>
              </a:custGeom>
              <a:grpFill/>
              <a:ln>
                <a:noFill/>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9A9B9C"/>
                  </a:solidFill>
                </a:endParaRPr>
              </a:p>
            </p:txBody>
          </p:sp>
          <p:sp>
            <p:nvSpPr>
              <p:cNvPr id="24" name="Freeform 32"/>
              <p:cNvSpPr>
                <a:spLocks noEditPoints="1"/>
              </p:cNvSpPr>
              <p:nvPr/>
            </p:nvSpPr>
            <p:spPr bwMode="auto">
              <a:xfrm>
                <a:off x="4739064" y="3013153"/>
                <a:ext cx="1224609" cy="2578034"/>
              </a:xfrm>
              <a:custGeom>
                <a:avLst/>
                <a:gdLst>
                  <a:gd name="T0" fmla="*/ 373 w 413"/>
                  <a:gd name="T1" fmla="*/ 481 h 869"/>
                  <a:gd name="T2" fmla="*/ 378 w 413"/>
                  <a:gd name="T3" fmla="*/ 434 h 869"/>
                  <a:gd name="T4" fmla="*/ 377 w 413"/>
                  <a:gd name="T5" fmla="*/ 403 h 869"/>
                  <a:gd name="T6" fmla="*/ 358 w 413"/>
                  <a:gd name="T7" fmla="*/ 291 h 869"/>
                  <a:gd name="T8" fmla="*/ 357 w 413"/>
                  <a:gd name="T9" fmla="*/ 228 h 869"/>
                  <a:gd name="T10" fmla="*/ 255 w 413"/>
                  <a:gd name="T11" fmla="*/ 122 h 869"/>
                  <a:gd name="T12" fmla="*/ 235 w 413"/>
                  <a:gd name="T13" fmla="*/ 98 h 869"/>
                  <a:gd name="T14" fmla="*/ 218 w 413"/>
                  <a:gd name="T15" fmla="*/ 7 h 869"/>
                  <a:gd name="T16" fmla="*/ 147 w 413"/>
                  <a:gd name="T17" fmla="*/ 23 h 869"/>
                  <a:gd name="T18" fmla="*/ 144 w 413"/>
                  <a:gd name="T19" fmla="*/ 60 h 869"/>
                  <a:gd name="T20" fmla="*/ 148 w 413"/>
                  <a:gd name="T21" fmla="*/ 86 h 869"/>
                  <a:gd name="T22" fmla="*/ 150 w 413"/>
                  <a:gd name="T23" fmla="*/ 100 h 869"/>
                  <a:gd name="T24" fmla="*/ 163 w 413"/>
                  <a:gd name="T25" fmla="*/ 128 h 869"/>
                  <a:gd name="T26" fmla="*/ 147 w 413"/>
                  <a:gd name="T27" fmla="*/ 146 h 869"/>
                  <a:gd name="T28" fmla="*/ 83 w 413"/>
                  <a:gd name="T29" fmla="*/ 265 h 869"/>
                  <a:gd name="T30" fmla="*/ 75 w 413"/>
                  <a:gd name="T31" fmla="*/ 302 h 869"/>
                  <a:gd name="T32" fmla="*/ 69 w 413"/>
                  <a:gd name="T33" fmla="*/ 427 h 869"/>
                  <a:gd name="T34" fmla="*/ 38 w 413"/>
                  <a:gd name="T35" fmla="*/ 587 h 869"/>
                  <a:gd name="T36" fmla="*/ 184 w 413"/>
                  <a:gd name="T37" fmla="*/ 624 h 869"/>
                  <a:gd name="T38" fmla="*/ 165 w 413"/>
                  <a:gd name="T39" fmla="*/ 777 h 869"/>
                  <a:gd name="T40" fmla="*/ 143 w 413"/>
                  <a:gd name="T41" fmla="*/ 829 h 869"/>
                  <a:gd name="T42" fmla="*/ 188 w 413"/>
                  <a:gd name="T43" fmla="*/ 856 h 869"/>
                  <a:gd name="T44" fmla="*/ 226 w 413"/>
                  <a:gd name="T45" fmla="*/ 767 h 869"/>
                  <a:gd name="T46" fmla="*/ 241 w 413"/>
                  <a:gd name="T47" fmla="*/ 793 h 869"/>
                  <a:gd name="T48" fmla="*/ 207 w 413"/>
                  <a:gd name="T49" fmla="*/ 832 h 869"/>
                  <a:gd name="T50" fmla="*/ 283 w 413"/>
                  <a:gd name="T51" fmla="*/ 833 h 869"/>
                  <a:gd name="T52" fmla="*/ 317 w 413"/>
                  <a:gd name="T53" fmla="*/ 805 h 869"/>
                  <a:gd name="T54" fmla="*/ 316 w 413"/>
                  <a:gd name="T55" fmla="*/ 786 h 869"/>
                  <a:gd name="T56" fmla="*/ 303 w 413"/>
                  <a:gd name="T57" fmla="*/ 708 h 869"/>
                  <a:gd name="T58" fmla="*/ 383 w 413"/>
                  <a:gd name="T59" fmla="*/ 550 h 869"/>
                  <a:gd name="T60" fmla="*/ 123 w 413"/>
                  <a:gd name="T61" fmla="*/ 359 h 869"/>
                  <a:gd name="T62" fmla="*/ 132 w 413"/>
                  <a:gd name="T63" fmla="*/ 352 h 869"/>
                  <a:gd name="T64" fmla="*/ 139 w 413"/>
                  <a:gd name="T65" fmla="*/ 339 h 869"/>
                  <a:gd name="T66" fmla="*/ 120 w 413"/>
                  <a:gd name="T67" fmla="*/ 318 h 869"/>
                  <a:gd name="T68" fmla="*/ 138 w 413"/>
                  <a:gd name="T69" fmla="*/ 290 h 869"/>
                  <a:gd name="T70" fmla="*/ 144 w 413"/>
                  <a:gd name="T71" fmla="*/ 373 h 869"/>
                  <a:gd name="T72" fmla="*/ 124 w 413"/>
                  <a:gd name="T73" fmla="*/ 362 h 869"/>
                  <a:gd name="T74" fmla="*/ 267 w 413"/>
                  <a:gd name="T75" fmla="*/ 633 h 869"/>
                  <a:gd name="T76" fmla="*/ 305 w 413"/>
                  <a:gd name="T77" fmla="*/ 468 h 869"/>
                  <a:gd name="T78" fmla="*/ 318 w 413"/>
                  <a:gd name="T79" fmla="*/ 408 h 869"/>
                  <a:gd name="T80" fmla="*/ 308 w 413"/>
                  <a:gd name="T81" fmla="*/ 292 h 869"/>
                  <a:gd name="T82" fmla="*/ 345 w 413"/>
                  <a:gd name="T83" fmla="*/ 410 h 869"/>
                  <a:gd name="T84" fmla="*/ 333 w 413"/>
                  <a:gd name="T85" fmla="*/ 472 h 869"/>
                  <a:gd name="T86" fmla="*/ 345 w 413"/>
                  <a:gd name="T87" fmla="*/ 465 h 869"/>
                  <a:gd name="T88" fmla="*/ 314 w 413"/>
                  <a:gd name="T89" fmla="*/ 563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3" h="869">
                    <a:moveTo>
                      <a:pt x="383" y="550"/>
                    </a:moveTo>
                    <a:cubicBezTo>
                      <a:pt x="382" y="536"/>
                      <a:pt x="378" y="505"/>
                      <a:pt x="371" y="486"/>
                    </a:cubicBezTo>
                    <a:cubicBezTo>
                      <a:pt x="373" y="484"/>
                      <a:pt x="373" y="481"/>
                      <a:pt x="373" y="481"/>
                    </a:cubicBezTo>
                    <a:cubicBezTo>
                      <a:pt x="373" y="481"/>
                      <a:pt x="376" y="483"/>
                      <a:pt x="379" y="479"/>
                    </a:cubicBezTo>
                    <a:cubicBezTo>
                      <a:pt x="382" y="475"/>
                      <a:pt x="382" y="473"/>
                      <a:pt x="382" y="463"/>
                    </a:cubicBezTo>
                    <a:cubicBezTo>
                      <a:pt x="383" y="454"/>
                      <a:pt x="381" y="445"/>
                      <a:pt x="378" y="434"/>
                    </a:cubicBezTo>
                    <a:cubicBezTo>
                      <a:pt x="375" y="423"/>
                      <a:pt x="375" y="420"/>
                      <a:pt x="375" y="414"/>
                    </a:cubicBezTo>
                    <a:cubicBezTo>
                      <a:pt x="376" y="408"/>
                      <a:pt x="375" y="405"/>
                      <a:pt x="375" y="405"/>
                    </a:cubicBezTo>
                    <a:cubicBezTo>
                      <a:pt x="375" y="405"/>
                      <a:pt x="377" y="406"/>
                      <a:pt x="377" y="403"/>
                    </a:cubicBezTo>
                    <a:cubicBezTo>
                      <a:pt x="378" y="400"/>
                      <a:pt x="376" y="382"/>
                      <a:pt x="375" y="374"/>
                    </a:cubicBezTo>
                    <a:cubicBezTo>
                      <a:pt x="374" y="366"/>
                      <a:pt x="367" y="330"/>
                      <a:pt x="366" y="317"/>
                    </a:cubicBezTo>
                    <a:cubicBezTo>
                      <a:pt x="364" y="303"/>
                      <a:pt x="360" y="304"/>
                      <a:pt x="358" y="291"/>
                    </a:cubicBezTo>
                    <a:cubicBezTo>
                      <a:pt x="356" y="278"/>
                      <a:pt x="356" y="274"/>
                      <a:pt x="356" y="274"/>
                    </a:cubicBezTo>
                    <a:cubicBezTo>
                      <a:pt x="356" y="274"/>
                      <a:pt x="366" y="272"/>
                      <a:pt x="368" y="270"/>
                    </a:cubicBezTo>
                    <a:cubicBezTo>
                      <a:pt x="370" y="268"/>
                      <a:pt x="365" y="251"/>
                      <a:pt x="357" y="228"/>
                    </a:cubicBezTo>
                    <a:cubicBezTo>
                      <a:pt x="348" y="205"/>
                      <a:pt x="341" y="182"/>
                      <a:pt x="336" y="171"/>
                    </a:cubicBezTo>
                    <a:cubicBezTo>
                      <a:pt x="331" y="160"/>
                      <a:pt x="316" y="149"/>
                      <a:pt x="295" y="140"/>
                    </a:cubicBezTo>
                    <a:cubicBezTo>
                      <a:pt x="275" y="132"/>
                      <a:pt x="259" y="126"/>
                      <a:pt x="255" y="122"/>
                    </a:cubicBezTo>
                    <a:cubicBezTo>
                      <a:pt x="251" y="118"/>
                      <a:pt x="244" y="119"/>
                      <a:pt x="244" y="119"/>
                    </a:cubicBezTo>
                    <a:cubicBezTo>
                      <a:pt x="244" y="119"/>
                      <a:pt x="239" y="109"/>
                      <a:pt x="237" y="105"/>
                    </a:cubicBezTo>
                    <a:cubicBezTo>
                      <a:pt x="235" y="100"/>
                      <a:pt x="235" y="98"/>
                      <a:pt x="235" y="98"/>
                    </a:cubicBezTo>
                    <a:cubicBezTo>
                      <a:pt x="235" y="98"/>
                      <a:pt x="239" y="95"/>
                      <a:pt x="239" y="90"/>
                    </a:cubicBezTo>
                    <a:cubicBezTo>
                      <a:pt x="240" y="86"/>
                      <a:pt x="246" y="51"/>
                      <a:pt x="244" y="38"/>
                    </a:cubicBezTo>
                    <a:cubicBezTo>
                      <a:pt x="242" y="25"/>
                      <a:pt x="234" y="14"/>
                      <a:pt x="218" y="7"/>
                    </a:cubicBezTo>
                    <a:cubicBezTo>
                      <a:pt x="203" y="0"/>
                      <a:pt x="179" y="4"/>
                      <a:pt x="177" y="6"/>
                    </a:cubicBezTo>
                    <a:cubicBezTo>
                      <a:pt x="174" y="8"/>
                      <a:pt x="166" y="1"/>
                      <a:pt x="160" y="3"/>
                    </a:cubicBezTo>
                    <a:cubicBezTo>
                      <a:pt x="153" y="5"/>
                      <a:pt x="145" y="15"/>
                      <a:pt x="147" y="23"/>
                    </a:cubicBezTo>
                    <a:cubicBezTo>
                      <a:pt x="149" y="30"/>
                      <a:pt x="150" y="32"/>
                      <a:pt x="150" y="32"/>
                    </a:cubicBezTo>
                    <a:cubicBezTo>
                      <a:pt x="150" y="32"/>
                      <a:pt x="147" y="40"/>
                      <a:pt x="145" y="48"/>
                    </a:cubicBezTo>
                    <a:cubicBezTo>
                      <a:pt x="143" y="56"/>
                      <a:pt x="142" y="57"/>
                      <a:pt x="144" y="60"/>
                    </a:cubicBezTo>
                    <a:cubicBezTo>
                      <a:pt x="146" y="63"/>
                      <a:pt x="146" y="66"/>
                      <a:pt x="142" y="72"/>
                    </a:cubicBezTo>
                    <a:cubicBezTo>
                      <a:pt x="138" y="77"/>
                      <a:pt x="136" y="80"/>
                      <a:pt x="139" y="83"/>
                    </a:cubicBezTo>
                    <a:cubicBezTo>
                      <a:pt x="143" y="85"/>
                      <a:pt x="148" y="86"/>
                      <a:pt x="148" y="86"/>
                    </a:cubicBezTo>
                    <a:cubicBezTo>
                      <a:pt x="148" y="86"/>
                      <a:pt x="148" y="88"/>
                      <a:pt x="147" y="92"/>
                    </a:cubicBezTo>
                    <a:cubicBezTo>
                      <a:pt x="146" y="96"/>
                      <a:pt x="150" y="96"/>
                      <a:pt x="150" y="96"/>
                    </a:cubicBezTo>
                    <a:cubicBezTo>
                      <a:pt x="150" y="100"/>
                      <a:pt x="150" y="100"/>
                      <a:pt x="150" y="100"/>
                    </a:cubicBezTo>
                    <a:cubicBezTo>
                      <a:pt x="150" y="100"/>
                      <a:pt x="149" y="102"/>
                      <a:pt x="149" y="105"/>
                    </a:cubicBezTo>
                    <a:cubicBezTo>
                      <a:pt x="150" y="108"/>
                      <a:pt x="154" y="108"/>
                      <a:pt x="154" y="113"/>
                    </a:cubicBezTo>
                    <a:cubicBezTo>
                      <a:pt x="154" y="119"/>
                      <a:pt x="154" y="126"/>
                      <a:pt x="163" y="128"/>
                    </a:cubicBezTo>
                    <a:cubicBezTo>
                      <a:pt x="171" y="129"/>
                      <a:pt x="181" y="130"/>
                      <a:pt x="181" y="130"/>
                    </a:cubicBezTo>
                    <a:cubicBezTo>
                      <a:pt x="181" y="130"/>
                      <a:pt x="182" y="131"/>
                      <a:pt x="182" y="133"/>
                    </a:cubicBezTo>
                    <a:cubicBezTo>
                      <a:pt x="181" y="135"/>
                      <a:pt x="164" y="141"/>
                      <a:pt x="147" y="146"/>
                    </a:cubicBezTo>
                    <a:cubicBezTo>
                      <a:pt x="130" y="151"/>
                      <a:pt x="125" y="155"/>
                      <a:pt x="113" y="173"/>
                    </a:cubicBezTo>
                    <a:cubicBezTo>
                      <a:pt x="102" y="191"/>
                      <a:pt x="105" y="203"/>
                      <a:pt x="101" y="219"/>
                    </a:cubicBezTo>
                    <a:cubicBezTo>
                      <a:pt x="98" y="235"/>
                      <a:pt x="87" y="258"/>
                      <a:pt x="83" y="265"/>
                    </a:cubicBezTo>
                    <a:cubicBezTo>
                      <a:pt x="79" y="272"/>
                      <a:pt x="79" y="270"/>
                      <a:pt x="80" y="273"/>
                    </a:cubicBezTo>
                    <a:cubicBezTo>
                      <a:pt x="80" y="276"/>
                      <a:pt x="84" y="276"/>
                      <a:pt x="84" y="276"/>
                    </a:cubicBezTo>
                    <a:cubicBezTo>
                      <a:pt x="84" y="276"/>
                      <a:pt x="76" y="284"/>
                      <a:pt x="75" y="302"/>
                    </a:cubicBezTo>
                    <a:cubicBezTo>
                      <a:pt x="73" y="321"/>
                      <a:pt x="82" y="333"/>
                      <a:pt x="84" y="338"/>
                    </a:cubicBezTo>
                    <a:cubicBezTo>
                      <a:pt x="84" y="339"/>
                      <a:pt x="85" y="340"/>
                      <a:pt x="85" y="341"/>
                    </a:cubicBezTo>
                    <a:cubicBezTo>
                      <a:pt x="74" y="364"/>
                      <a:pt x="70" y="404"/>
                      <a:pt x="69" y="427"/>
                    </a:cubicBezTo>
                    <a:cubicBezTo>
                      <a:pt x="7" y="435"/>
                      <a:pt x="7" y="435"/>
                      <a:pt x="7" y="435"/>
                    </a:cubicBezTo>
                    <a:cubicBezTo>
                      <a:pt x="0" y="580"/>
                      <a:pt x="0" y="580"/>
                      <a:pt x="0" y="580"/>
                    </a:cubicBezTo>
                    <a:cubicBezTo>
                      <a:pt x="38" y="587"/>
                      <a:pt x="38" y="587"/>
                      <a:pt x="38" y="587"/>
                    </a:cubicBezTo>
                    <a:cubicBezTo>
                      <a:pt x="167" y="562"/>
                      <a:pt x="167" y="562"/>
                      <a:pt x="167" y="562"/>
                    </a:cubicBezTo>
                    <a:cubicBezTo>
                      <a:pt x="167" y="562"/>
                      <a:pt x="167" y="562"/>
                      <a:pt x="167" y="562"/>
                    </a:cubicBezTo>
                    <a:cubicBezTo>
                      <a:pt x="174" y="586"/>
                      <a:pt x="178" y="609"/>
                      <a:pt x="184" y="624"/>
                    </a:cubicBezTo>
                    <a:cubicBezTo>
                      <a:pt x="189" y="637"/>
                      <a:pt x="195" y="646"/>
                      <a:pt x="196" y="657"/>
                    </a:cubicBezTo>
                    <a:cubicBezTo>
                      <a:pt x="197" y="663"/>
                      <a:pt x="187" y="685"/>
                      <a:pt x="184" y="715"/>
                    </a:cubicBezTo>
                    <a:cubicBezTo>
                      <a:pt x="181" y="745"/>
                      <a:pt x="169" y="767"/>
                      <a:pt x="165" y="777"/>
                    </a:cubicBezTo>
                    <a:cubicBezTo>
                      <a:pt x="162" y="786"/>
                      <a:pt x="162" y="786"/>
                      <a:pt x="162" y="786"/>
                    </a:cubicBezTo>
                    <a:cubicBezTo>
                      <a:pt x="162" y="786"/>
                      <a:pt x="141" y="783"/>
                      <a:pt x="137" y="799"/>
                    </a:cubicBezTo>
                    <a:cubicBezTo>
                      <a:pt x="133" y="814"/>
                      <a:pt x="138" y="822"/>
                      <a:pt x="143" y="829"/>
                    </a:cubicBezTo>
                    <a:cubicBezTo>
                      <a:pt x="148" y="836"/>
                      <a:pt x="145" y="840"/>
                      <a:pt x="145" y="848"/>
                    </a:cubicBezTo>
                    <a:cubicBezTo>
                      <a:pt x="144" y="856"/>
                      <a:pt x="151" y="866"/>
                      <a:pt x="164" y="867"/>
                    </a:cubicBezTo>
                    <a:cubicBezTo>
                      <a:pt x="178" y="869"/>
                      <a:pt x="183" y="869"/>
                      <a:pt x="188" y="856"/>
                    </a:cubicBezTo>
                    <a:cubicBezTo>
                      <a:pt x="193" y="844"/>
                      <a:pt x="195" y="833"/>
                      <a:pt x="195" y="833"/>
                    </a:cubicBezTo>
                    <a:cubicBezTo>
                      <a:pt x="195" y="833"/>
                      <a:pt x="202" y="829"/>
                      <a:pt x="210" y="814"/>
                    </a:cubicBezTo>
                    <a:cubicBezTo>
                      <a:pt x="217" y="800"/>
                      <a:pt x="225" y="777"/>
                      <a:pt x="226" y="767"/>
                    </a:cubicBezTo>
                    <a:cubicBezTo>
                      <a:pt x="228" y="758"/>
                      <a:pt x="237" y="740"/>
                      <a:pt x="237" y="740"/>
                    </a:cubicBezTo>
                    <a:cubicBezTo>
                      <a:pt x="237" y="740"/>
                      <a:pt x="242" y="759"/>
                      <a:pt x="243" y="769"/>
                    </a:cubicBezTo>
                    <a:cubicBezTo>
                      <a:pt x="244" y="778"/>
                      <a:pt x="240" y="784"/>
                      <a:pt x="241" y="793"/>
                    </a:cubicBezTo>
                    <a:cubicBezTo>
                      <a:pt x="241" y="802"/>
                      <a:pt x="243" y="802"/>
                      <a:pt x="239" y="810"/>
                    </a:cubicBezTo>
                    <a:cubicBezTo>
                      <a:pt x="235" y="818"/>
                      <a:pt x="234" y="821"/>
                      <a:pt x="234" y="821"/>
                    </a:cubicBezTo>
                    <a:cubicBezTo>
                      <a:pt x="234" y="821"/>
                      <a:pt x="210" y="824"/>
                      <a:pt x="207" y="832"/>
                    </a:cubicBezTo>
                    <a:cubicBezTo>
                      <a:pt x="205" y="840"/>
                      <a:pt x="207" y="846"/>
                      <a:pt x="216" y="847"/>
                    </a:cubicBezTo>
                    <a:cubicBezTo>
                      <a:pt x="224" y="849"/>
                      <a:pt x="256" y="853"/>
                      <a:pt x="265" y="847"/>
                    </a:cubicBezTo>
                    <a:cubicBezTo>
                      <a:pt x="274" y="840"/>
                      <a:pt x="283" y="833"/>
                      <a:pt x="283" y="833"/>
                    </a:cubicBezTo>
                    <a:cubicBezTo>
                      <a:pt x="283" y="833"/>
                      <a:pt x="290" y="836"/>
                      <a:pt x="293" y="835"/>
                    </a:cubicBezTo>
                    <a:cubicBezTo>
                      <a:pt x="297" y="834"/>
                      <a:pt x="319" y="828"/>
                      <a:pt x="319" y="823"/>
                    </a:cubicBezTo>
                    <a:cubicBezTo>
                      <a:pt x="320" y="817"/>
                      <a:pt x="319" y="807"/>
                      <a:pt x="317" y="805"/>
                    </a:cubicBezTo>
                    <a:cubicBezTo>
                      <a:pt x="314" y="804"/>
                      <a:pt x="314" y="804"/>
                      <a:pt x="314" y="804"/>
                    </a:cubicBezTo>
                    <a:cubicBezTo>
                      <a:pt x="315" y="796"/>
                      <a:pt x="315" y="796"/>
                      <a:pt x="315" y="796"/>
                    </a:cubicBezTo>
                    <a:cubicBezTo>
                      <a:pt x="315" y="796"/>
                      <a:pt x="319" y="793"/>
                      <a:pt x="316" y="786"/>
                    </a:cubicBezTo>
                    <a:cubicBezTo>
                      <a:pt x="312" y="779"/>
                      <a:pt x="307" y="748"/>
                      <a:pt x="297" y="719"/>
                    </a:cubicBezTo>
                    <a:cubicBezTo>
                      <a:pt x="296" y="715"/>
                      <a:pt x="294" y="711"/>
                      <a:pt x="293" y="706"/>
                    </a:cubicBezTo>
                    <a:cubicBezTo>
                      <a:pt x="296" y="707"/>
                      <a:pt x="300" y="708"/>
                      <a:pt x="303" y="708"/>
                    </a:cubicBezTo>
                    <a:cubicBezTo>
                      <a:pt x="321" y="711"/>
                      <a:pt x="397" y="678"/>
                      <a:pt x="399" y="672"/>
                    </a:cubicBezTo>
                    <a:cubicBezTo>
                      <a:pt x="401" y="667"/>
                      <a:pt x="413" y="560"/>
                      <a:pt x="413" y="560"/>
                    </a:cubicBezTo>
                    <a:cubicBezTo>
                      <a:pt x="413" y="560"/>
                      <a:pt x="389" y="550"/>
                      <a:pt x="383" y="550"/>
                    </a:cubicBezTo>
                    <a:close/>
                    <a:moveTo>
                      <a:pt x="124" y="362"/>
                    </a:moveTo>
                    <a:cubicBezTo>
                      <a:pt x="124" y="362"/>
                      <a:pt x="124" y="362"/>
                      <a:pt x="124" y="361"/>
                    </a:cubicBezTo>
                    <a:cubicBezTo>
                      <a:pt x="124" y="360"/>
                      <a:pt x="124" y="360"/>
                      <a:pt x="123" y="359"/>
                    </a:cubicBezTo>
                    <a:cubicBezTo>
                      <a:pt x="123" y="359"/>
                      <a:pt x="123" y="359"/>
                      <a:pt x="123" y="359"/>
                    </a:cubicBezTo>
                    <a:cubicBezTo>
                      <a:pt x="128" y="359"/>
                      <a:pt x="133" y="359"/>
                      <a:pt x="134" y="357"/>
                    </a:cubicBezTo>
                    <a:cubicBezTo>
                      <a:pt x="136" y="352"/>
                      <a:pt x="132" y="352"/>
                      <a:pt x="132" y="352"/>
                    </a:cubicBezTo>
                    <a:cubicBezTo>
                      <a:pt x="132" y="352"/>
                      <a:pt x="136" y="349"/>
                      <a:pt x="136" y="346"/>
                    </a:cubicBezTo>
                    <a:cubicBezTo>
                      <a:pt x="136" y="343"/>
                      <a:pt x="132" y="343"/>
                      <a:pt x="132" y="343"/>
                    </a:cubicBezTo>
                    <a:cubicBezTo>
                      <a:pt x="132" y="343"/>
                      <a:pt x="140" y="344"/>
                      <a:pt x="139" y="339"/>
                    </a:cubicBezTo>
                    <a:cubicBezTo>
                      <a:pt x="138" y="334"/>
                      <a:pt x="139" y="333"/>
                      <a:pt x="139" y="330"/>
                    </a:cubicBezTo>
                    <a:cubicBezTo>
                      <a:pt x="139" y="327"/>
                      <a:pt x="135" y="326"/>
                      <a:pt x="131" y="323"/>
                    </a:cubicBezTo>
                    <a:cubicBezTo>
                      <a:pt x="127" y="319"/>
                      <a:pt x="123" y="320"/>
                      <a:pt x="120" y="318"/>
                    </a:cubicBezTo>
                    <a:cubicBezTo>
                      <a:pt x="116" y="315"/>
                      <a:pt x="121" y="313"/>
                      <a:pt x="122" y="304"/>
                    </a:cubicBezTo>
                    <a:cubicBezTo>
                      <a:pt x="123" y="296"/>
                      <a:pt x="124" y="292"/>
                      <a:pt x="124" y="292"/>
                    </a:cubicBezTo>
                    <a:cubicBezTo>
                      <a:pt x="124" y="292"/>
                      <a:pt x="136" y="293"/>
                      <a:pt x="138" y="290"/>
                    </a:cubicBezTo>
                    <a:cubicBezTo>
                      <a:pt x="139" y="287"/>
                      <a:pt x="141" y="257"/>
                      <a:pt x="141" y="257"/>
                    </a:cubicBezTo>
                    <a:cubicBezTo>
                      <a:pt x="141" y="257"/>
                      <a:pt x="146" y="281"/>
                      <a:pt x="143" y="309"/>
                    </a:cubicBezTo>
                    <a:cubicBezTo>
                      <a:pt x="141" y="338"/>
                      <a:pt x="144" y="357"/>
                      <a:pt x="144" y="373"/>
                    </a:cubicBezTo>
                    <a:cubicBezTo>
                      <a:pt x="145" y="388"/>
                      <a:pt x="149" y="389"/>
                      <a:pt x="143" y="416"/>
                    </a:cubicBezTo>
                    <a:cubicBezTo>
                      <a:pt x="128" y="418"/>
                      <a:pt x="128" y="418"/>
                      <a:pt x="128" y="418"/>
                    </a:cubicBezTo>
                    <a:cubicBezTo>
                      <a:pt x="128" y="403"/>
                      <a:pt x="127" y="381"/>
                      <a:pt x="124" y="362"/>
                    </a:cubicBezTo>
                    <a:close/>
                    <a:moveTo>
                      <a:pt x="276" y="571"/>
                    </a:moveTo>
                    <a:cubicBezTo>
                      <a:pt x="269" y="637"/>
                      <a:pt x="269" y="637"/>
                      <a:pt x="269" y="637"/>
                    </a:cubicBezTo>
                    <a:cubicBezTo>
                      <a:pt x="268" y="635"/>
                      <a:pt x="267" y="634"/>
                      <a:pt x="267" y="633"/>
                    </a:cubicBezTo>
                    <a:cubicBezTo>
                      <a:pt x="262" y="623"/>
                      <a:pt x="261" y="618"/>
                      <a:pt x="263" y="611"/>
                    </a:cubicBezTo>
                    <a:cubicBezTo>
                      <a:pt x="265" y="604"/>
                      <a:pt x="278" y="554"/>
                      <a:pt x="287" y="530"/>
                    </a:cubicBezTo>
                    <a:cubicBezTo>
                      <a:pt x="296" y="506"/>
                      <a:pt x="304" y="478"/>
                      <a:pt x="305" y="468"/>
                    </a:cubicBezTo>
                    <a:cubicBezTo>
                      <a:pt x="306" y="459"/>
                      <a:pt x="306" y="459"/>
                      <a:pt x="306" y="459"/>
                    </a:cubicBezTo>
                    <a:cubicBezTo>
                      <a:pt x="306" y="459"/>
                      <a:pt x="319" y="454"/>
                      <a:pt x="322" y="450"/>
                    </a:cubicBezTo>
                    <a:cubicBezTo>
                      <a:pt x="325" y="447"/>
                      <a:pt x="321" y="436"/>
                      <a:pt x="318" y="408"/>
                    </a:cubicBezTo>
                    <a:cubicBezTo>
                      <a:pt x="315" y="381"/>
                      <a:pt x="307" y="377"/>
                      <a:pt x="306" y="351"/>
                    </a:cubicBezTo>
                    <a:cubicBezTo>
                      <a:pt x="306" y="326"/>
                      <a:pt x="303" y="293"/>
                      <a:pt x="303" y="293"/>
                    </a:cubicBezTo>
                    <a:cubicBezTo>
                      <a:pt x="308" y="292"/>
                      <a:pt x="308" y="292"/>
                      <a:pt x="308" y="292"/>
                    </a:cubicBezTo>
                    <a:cubicBezTo>
                      <a:pt x="308" y="292"/>
                      <a:pt x="319" y="316"/>
                      <a:pt x="322" y="346"/>
                    </a:cubicBezTo>
                    <a:cubicBezTo>
                      <a:pt x="326" y="376"/>
                      <a:pt x="342" y="407"/>
                      <a:pt x="342" y="409"/>
                    </a:cubicBezTo>
                    <a:cubicBezTo>
                      <a:pt x="343" y="411"/>
                      <a:pt x="345" y="410"/>
                      <a:pt x="345" y="410"/>
                    </a:cubicBezTo>
                    <a:cubicBezTo>
                      <a:pt x="345" y="410"/>
                      <a:pt x="350" y="421"/>
                      <a:pt x="346" y="427"/>
                    </a:cubicBezTo>
                    <a:cubicBezTo>
                      <a:pt x="343" y="434"/>
                      <a:pt x="337" y="449"/>
                      <a:pt x="335" y="455"/>
                    </a:cubicBezTo>
                    <a:cubicBezTo>
                      <a:pt x="333" y="460"/>
                      <a:pt x="335" y="464"/>
                      <a:pt x="333" y="472"/>
                    </a:cubicBezTo>
                    <a:cubicBezTo>
                      <a:pt x="331" y="481"/>
                      <a:pt x="331" y="483"/>
                      <a:pt x="334" y="484"/>
                    </a:cubicBezTo>
                    <a:cubicBezTo>
                      <a:pt x="337" y="484"/>
                      <a:pt x="339" y="480"/>
                      <a:pt x="342" y="475"/>
                    </a:cubicBezTo>
                    <a:cubicBezTo>
                      <a:pt x="345" y="469"/>
                      <a:pt x="343" y="463"/>
                      <a:pt x="345" y="465"/>
                    </a:cubicBezTo>
                    <a:cubicBezTo>
                      <a:pt x="346" y="467"/>
                      <a:pt x="348" y="474"/>
                      <a:pt x="347" y="485"/>
                    </a:cubicBezTo>
                    <a:cubicBezTo>
                      <a:pt x="346" y="486"/>
                      <a:pt x="346" y="487"/>
                      <a:pt x="345" y="489"/>
                    </a:cubicBezTo>
                    <a:cubicBezTo>
                      <a:pt x="332" y="507"/>
                      <a:pt x="319" y="544"/>
                      <a:pt x="314" y="563"/>
                    </a:cubicBezTo>
                    <a:cubicBezTo>
                      <a:pt x="286" y="568"/>
                      <a:pt x="276" y="571"/>
                      <a:pt x="276" y="57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9A9B9C"/>
                  </a:solidFill>
                </a:endParaRPr>
              </a:p>
            </p:txBody>
          </p:sp>
          <p:grpSp>
            <p:nvGrpSpPr>
              <p:cNvPr id="25" name="Group 24"/>
              <p:cNvGrpSpPr/>
              <p:nvPr/>
            </p:nvGrpSpPr>
            <p:grpSpPr>
              <a:xfrm>
                <a:off x="5752075" y="3098799"/>
                <a:ext cx="1115265" cy="2744075"/>
                <a:chOff x="6113336" y="1802739"/>
                <a:chExt cx="1328808" cy="3269492"/>
              </a:xfrm>
              <a:grpFill/>
              <a:effectLst>
                <a:outerShdw blurRad="50800" dist="38100" dir="2700000" algn="tl" rotWithShape="0">
                  <a:prstClr val="black">
                    <a:alpha val="40000"/>
                  </a:prstClr>
                </a:outerShdw>
              </a:effectLst>
            </p:grpSpPr>
            <p:sp>
              <p:nvSpPr>
                <p:cNvPr id="27" name="Freeform 61"/>
                <p:cNvSpPr>
                  <a:spLocks noEditPoints="1"/>
                </p:cNvSpPr>
                <p:nvPr/>
              </p:nvSpPr>
              <p:spPr bwMode="auto">
                <a:xfrm>
                  <a:off x="6113336" y="1802739"/>
                  <a:ext cx="1328808" cy="1484629"/>
                </a:xfrm>
                <a:custGeom>
                  <a:avLst/>
                  <a:gdLst>
                    <a:gd name="T0" fmla="*/ 114 w 130"/>
                    <a:gd name="T1" fmla="*/ 87 h 145"/>
                    <a:gd name="T2" fmla="*/ 111 w 130"/>
                    <a:gd name="T3" fmla="*/ 87 h 145"/>
                    <a:gd name="T4" fmla="*/ 109 w 130"/>
                    <a:gd name="T5" fmla="*/ 82 h 145"/>
                    <a:gd name="T6" fmla="*/ 103 w 130"/>
                    <a:gd name="T7" fmla="*/ 85 h 145"/>
                    <a:gd name="T8" fmla="*/ 100 w 130"/>
                    <a:gd name="T9" fmla="*/ 86 h 145"/>
                    <a:gd name="T10" fmla="*/ 90 w 130"/>
                    <a:gd name="T11" fmla="*/ 88 h 145"/>
                    <a:gd name="T12" fmla="*/ 85 w 130"/>
                    <a:gd name="T13" fmla="*/ 93 h 145"/>
                    <a:gd name="T14" fmla="*/ 82 w 130"/>
                    <a:gd name="T15" fmla="*/ 91 h 145"/>
                    <a:gd name="T16" fmla="*/ 81 w 130"/>
                    <a:gd name="T17" fmla="*/ 85 h 145"/>
                    <a:gd name="T18" fmla="*/ 87 w 130"/>
                    <a:gd name="T19" fmla="*/ 85 h 145"/>
                    <a:gd name="T20" fmla="*/ 88 w 130"/>
                    <a:gd name="T21" fmla="*/ 83 h 145"/>
                    <a:gd name="T22" fmla="*/ 80 w 130"/>
                    <a:gd name="T23" fmla="*/ 81 h 145"/>
                    <a:gd name="T24" fmla="*/ 80 w 130"/>
                    <a:gd name="T25" fmla="*/ 62 h 145"/>
                    <a:gd name="T26" fmla="*/ 75 w 130"/>
                    <a:gd name="T27" fmla="*/ 53 h 145"/>
                    <a:gd name="T28" fmla="*/ 59 w 130"/>
                    <a:gd name="T29" fmla="*/ 46 h 145"/>
                    <a:gd name="T30" fmla="*/ 60 w 130"/>
                    <a:gd name="T31" fmla="*/ 41 h 145"/>
                    <a:gd name="T32" fmla="*/ 63 w 130"/>
                    <a:gd name="T33" fmla="*/ 39 h 145"/>
                    <a:gd name="T34" fmla="*/ 61 w 130"/>
                    <a:gd name="T35" fmla="*/ 32 h 145"/>
                    <a:gd name="T36" fmla="*/ 63 w 130"/>
                    <a:gd name="T37" fmla="*/ 27 h 145"/>
                    <a:gd name="T38" fmla="*/ 63 w 130"/>
                    <a:gd name="T39" fmla="*/ 19 h 145"/>
                    <a:gd name="T40" fmla="*/ 63 w 130"/>
                    <a:gd name="T41" fmla="*/ 13 h 145"/>
                    <a:gd name="T42" fmla="*/ 60 w 130"/>
                    <a:gd name="T43" fmla="*/ 8 h 145"/>
                    <a:gd name="T44" fmla="*/ 54 w 130"/>
                    <a:gd name="T45" fmla="*/ 4 h 145"/>
                    <a:gd name="T46" fmla="*/ 43 w 130"/>
                    <a:gd name="T47" fmla="*/ 0 h 145"/>
                    <a:gd name="T48" fmla="*/ 32 w 130"/>
                    <a:gd name="T49" fmla="*/ 5 h 145"/>
                    <a:gd name="T50" fmla="*/ 25 w 130"/>
                    <a:gd name="T51" fmla="*/ 15 h 145"/>
                    <a:gd name="T52" fmla="*/ 25 w 130"/>
                    <a:gd name="T53" fmla="*/ 23 h 145"/>
                    <a:gd name="T54" fmla="*/ 27 w 130"/>
                    <a:gd name="T55" fmla="*/ 30 h 145"/>
                    <a:gd name="T56" fmla="*/ 26 w 130"/>
                    <a:gd name="T57" fmla="*/ 34 h 145"/>
                    <a:gd name="T58" fmla="*/ 23 w 130"/>
                    <a:gd name="T59" fmla="*/ 41 h 145"/>
                    <a:gd name="T60" fmla="*/ 20 w 130"/>
                    <a:gd name="T61" fmla="*/ 46 h 145"/>
                    <a:gd name="T62" fmla="*/ 19 w 130"/>
                    <a:gd name="T63" fmla="*/ 47 h 145"/>
                    <a:gd name="T64" fmla="*/ 18 w 130"/>
                    <a:gd name="T65" fmla="*/ 49 h 145"/>
                    <a:gd name="T66" fmla="*/ 22 w 130"/>
                    <a:gd name="T67" fmla="*/ 49 h 145"/>
                    <a:gd name="T68" fmla="*/ 19 w 130"/>
                    <a:gd name="T69" fmla="*/ 52 h 145"/>
                    <a:gd name="T70" fmla="*/ 20 w 130"/>
                    <a:gd name="T71" fmla="*/ 52 h 145"/>
                    <a:gd name="T72" fmla="*/ 21 w 130"/>
                    <a:gd name="T73" fmla="*/ 53 h 145"/>
                    <a:gd name="T74" fmla="*/ 23 w 130"/>
                    <a:gd name="T75" fmla="*/ 52 h 145"/>
                    <a:gd name="T76" fmla="*/ 2 w 130"/>
                    <a:gd name="T77" fmla="*/ 64 h 145"/>
                    <a:gd name="T78" fmla="*/ 7 w 130"/>
                    <a:gd name="T79" fmla="*/ 87 h 145"/>
                    <a:gd name="T80" fmla="*/ 18 w 130"/>
                    <a:gd name="T81" fmla="*/ 118 h 145"/>
                    <a:gd name="T82" fmla="*/ 24 w 130"/>
                    <a:gd name="T83" fmla="*/ 124 h 145"/>
                    <a:gd name="T84" fmla="*/ 23 w 130"/>
                    <a:gd name="T85" fmla="*/ 142 h 145"/>
                    <a:gd name="T86" fmla="*/ 79 w 130"/>
                    <a:gd name="T87" fmla="*/ 145 h 145"/>
                    <a:gd name="T88" fmla="*/ 78 w 130"/>
                    <a:gd name="T89" fmla="*/ 127 h 145"/>
                    <a:gd name="T90" fmla="*/ 69 w 130"/>
                    <a:gd name="T91" fmla="*/ 107 h 145"/>
                    <a:gd name="T92" fmla="*/ 76 w 130"/>
                    <a:gd name="T93" fmla="*/ 109 h 145"/>
                    <a:gd name="T94" fmla="*/ 94 w 130"/>
                    <a:gd name="T95" fmla="*/ 108 h 145"/>
                    <a:gd name="T96" fmla="*/ 95 w 130"/>
                    <a:gd name="T97" fmla="*/ 104 h 145"/>
                    <a:gd name="T98" fmla="*/ 98 w 130"/>
                    <a:gd name="T99" fmla="*/ 102 h 145"/>
                    <a:gd name="T100" fmla="*/ 100 w 130"/>
                    <a:gd name="T101" fmla="*/ 99 h 145"/>
                    <a:gd name="T102" fmla="*/ 104 w 130"/>
                    <a:gd name="T103" fmla="*/ 97 h 145"/>
                    <a:gd name="T104" fmla="*/ 103 w 130"/>
                    <a:gd name="T105" fmla="*/ 93 h 145"/>
                    <a:gd name="T106" fmla="*/ 107 w 130"/>
                    <a:gd name="T107" fmla="*/ 91 h 145"/>
                    <a:gd name="T108" fmla="*/ 115 w 130"/>
                    <a:gd name="T109" fmla="*/ 88 h 145"/>
                    <a:gd name="T110" fmla="*/ 49 w 130"/>
                    <a:gd name="T111" fmla="*/ 70 h 145"/>
                    <a:gd name="T112" fmla="*/ 49 w 130"/>
                    <a:gd name="T113" fmla="*/ 70 h 145"/>
                    <a:gd name="T114" fmla="*/ 55 w 130"/>
                    <a:gd name="T115" fmla="*/ 55 h 145"/>
                    <a:gd name="T116" fmla="*/ 29 w 130"/>
                    <a:gd name="T117" fmla="*/ 47 h 145"/>
                    <a:gd name="T118" fmla="*/ 58 w 130"/>
                    <a:gd name="T119" fmla="*/ 50 h 145"/>
                    <a:gd name="T120" fmla="*/ 26 w 130"/>
                    <a:gd name="T121" fmla="*/ 48 h 145"/>
                    <a:gd name="T122" fmla="*/ 26 w 130"/>
                    <a:gd name="T123" fmla="*/ 4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0" h="145">
                      <a:moveTo>
                        <a:pt x="130" y="81"/>
                      </a:moveTo>
                      <a:cubicBezTo>
                        <a:pt x="130" y="80"/>
                        <a:pt x="130" y="80"/>
                        <a:pt x="130" y="80"/>
                      </a:cubicBezTo>
                      <a:cubicBezTo>
                        <a:pt x="114" y="87"/>
                        <a:pt x="114" y="87"/>
                        <a:pt x="114" y="87"/>
                      </a:cubicBezTo>
                      <a:cubicBezTo>
                        <a:pt x="114" y="87"/>
                        <a:pt x="114" y="87"/>
                        <a:pt x="114" y="87"/>
                      </a:cubicBezTo>
                      <a:cubicBezTo>
                        <a:pt x="111" y="88"/>
                        <a:pt x="111" y="88"/>
                        <a:pt x="111" y="88"/>
                      </a:cubicBezTo>
                      <a:cubicBezTo>
                        <a:pt x="111" y="87"/>
                        <a:pt x="111" y="87"/>
                        <a:pt x="111" y="87"/>
                      </a:cubicBezTo>
                      <a:cubicBezTo>
                        <a:pt x="112" y="85"/>
                        <a:pt x="112" y="85"/>
                        <a:pt x="112" y="85"/>
                      </a:cubicBezTo>
                      <a:cubicBezTo>
                        <a:pt x="110" y="82"/>
                        <a:pt x="110" y="82"/>
                        <a:pt x="110" y="82"/>
                      </a:cubicBezTo>
                      <a:cubicBezTo>
                        <a:pt x="109" y="82"/>
                        <a:pt x="109" y="82"/>
                        <a:pt x="109" y="82"/>
                      </a:cubicBezTo>
                      <a:cubicBezTo>
                        <a:pt x="104" y="84"/>
                        <a:pt x="104" y="84"/>
                        <a:pt x="104" y="84"/>
                      </a:cubicBezTo>
                      <a:cubicBezTo>
                        <a:pt x="97" y="88"/>
                        <a:pt x="97" y="88"/>
                        <a:pt x="97" y="88"/>
                      </a:cubicBezTo>
                      <a:cubicBezTo>
                        <a:pt x="103" y="85"/>
                        <a:pt x="103" y="85"/>
                        <a:pt x="103" y="85"/>
                      </a:cubicBezTo>
                      <a:cubicBezTo>
                        <a:pt x="103" y="85"/>
                        <a:pt x="103" y="85"/>
                        <a:pt x="103" y="85"/>
                      </a:cubicBezTo>
                      <a:cubicBezTo>
                        <a:pt x="101" y="85"/>
                        <a:pt x="101" y="85"/>
                        <a:pt x="101" y="85"/>
                      </a:cubicBezTo>
                      <a:cubicBezTo>
                        <a:pt x="100" y="86"/>
                        <a:pt x="100" y="86"/>
                        <a:pt x="100" y="86"/>
                      </a:cubicBezTo>
                      <a:cubicBezTo>
                        <a:pt x="97" y="86"/>
                        <a:pt x="97" y="86"/>
                        <a:pt x="97" y="86"/>
                      </a:cubicBezTo>
                      <a:cubicBezTo>
                        <a:pt x="93" y="87"/>
                        <a:pt x="93" y="87"/>
                        <a:pt x="93" y="87"/>
                      </a:cubicBezTo>
                      <a:cubicBezTo>
                        <a:pt x="90" y="88"/>
                        <a:pt x="90" y="88"/>
                        <a:pt x="90" y="88"/>
                      </a:cubicBezTo>
                      <a:cubicBezTo>
                        <a:pt x="88" y="90"/>
                        <a:pt x="88" y="90"/>
                        <a:pt x="88" y="90"/>
                      </a:cubicBezTo>
                      <a:cubicBezTo>
                        <a:pt x="87" y="91"/>
                        <a:pt x="87" y="91"/>
                        <a:pt x="87" y="91"/>
                      </a:cubicBezTo>
                      <a:cubicBezTo>
                        <a:pt x="85" y="93"/>
                        <a:pt x="85" y="93"/>
                        <a:pt x="85" y="93"/>
                      </a:cubicBezTo>
                      <a:cubicBezTo>
                        <a:pt x="82" y="92"/>
                        <a:pt x="82" y="92"/>
                        <a:pt x="82" y="92"/>
                      </a:cubicBezTo>
                      <a:cubicBezTo>
                        <a:pt x="82" y="91"/>
                        <a:pt x="82" y="91"/>
                        <a:pt x="82" y="91"/>
                      </a:cubicBezTo>
                      <a:cubicBezTo>
                        <a:pt x="82" y="91"/>
                        <a:pt x="82" y="91"/>
                        <a:pt x="82" y="91"/>
                      </a:cubicBezTo>
                      <a:cubicBezTo>
                        <a:pt x="82" y="91"/>
                        <a:pt x="82" y="91"/>
                        <a:pt x="82" y="91"/>
                      </a:cubicBezTo>
                      <a:cubicBezTo>
                        <a:pt x="81" y="90"/>
                        <a:pt x="81" y="90"/>
                        <a:pt x="81" y="90"/>
                      </a:cubicBezTo>
                      <a:cubicBezTo>
                        <a:pt x="81" y="85"/>
                        <a:pt x="81" y="85"/>
                        <a:pt x="81" y="85"/>
                      </a:cubicBezTo>
                      <a:cubicBezTo>
                        <a:pt x="81" y="85"/>
                        <a:pt x="81" y="85"/>
                        <a:pt x="81" y="85"/>
                      </a:cubicBezTo>
                      <a:cubicBezTo>
                        <a:pt x="82" y="85"/>
                        <a:pt x="82" y="85"/>
                        <a:pt x="82" y="85"/>
                      </a:cubicBezTo>
                      <a:cubicBezTo>
                        <a:pt x="87" y="85"/>
                        <a:pt x="87" y="85"/>
                        <a:pt x="87" y="85"/>
                      </a:cubicBezTo>
                      <a:cubicBezTo>
                        <a:pt x="88" y="85"/>
                        <a:pt x="88" y="85"/>
                        <a:pt x="88" y="85"/>
                      </a:cubicBezTo>
                      <a:cubicBezTo>
                        <a:pt x="88" y="85"/>
                        <a:pt x="89" y="84"/>
                        <a:pt x="89" y="84"/>
                      </a:cubicBezTo>
                      <a:cubicBezTo>
                        <a:pt x="89" y="84"/>
                        <a:pt x="88" y="83"/>
                        <a:pt x="88" y="83"/>
                      </a:cubicBezTo>
                      <a:cubicBezTo>
                        <a:pt x="88" y="83"/>
                        <a:pt x="85" y="82"/>
                        <a:pt x="84" y="82"/>
                      </a:cubicBezTo>
                      <a:cubicBezTo>
                        <a:pt x="84" y="82"/>
                        <a:pt x="82" y="82"/>
                        <a:pt x="82" y="82"/>
                      </a:cubicBezTo>
                      <a:cubicBezTo>
                        <a:pt x="80" y="81"/>
                        <a:pt x="80" y="81"/>
                        <a:pt x="80" y="81"/>
                      </a:cubicBezTo>
                      <a:cubicBezTo>
                        <a:pt x="81" y="81"/>
                        <a:pt x="81" y="81"/>
                        <a:pt x="81" y="81"/>
                      </a:cubicBezTo>
                      <a:cubicBezTo>
                        <a:pt x="81" y="80"/>
                        <a:pt x="81" y="80"/>
                        <a:pt x="81" y="80"/>
                      </a:cubicBezTo>
                      <a:cubicBezTo>
                        <a:pt x="80" y="62"/>
                        <a:pt x="80" y="62"/>
                        <a:pt x="80" y="62"/>
                      </a:cubicBezTo>
                      <a:cubicBezTo>
                        <a:pt x="78" y="56"/>
                        <a:pt x="78" y="56"/>
                        <a:pt x="78" y="56"/>
                      </a:cubicBezTo>
                      <a:cubicBezTo>
                        <a:pt x="77" y="54"/>
                        <a:pt x="77" y="54"/>
                        <a:pt x="77" y="54"/>
                      </a:cubicBezTo>
                      <a:cubicBezTo>
                        <a:pt x="75" y="53"/>
                        <a:pt x="75" y="53"/>
                        <a:pt x="75" y="53"/>
                      </a:cubicBezTo>
                      <a:cubicBezTo>
                        <a:pt x="60" y="49"/>
                        <a:pt x="60" y="49"/>
                        <a:pt x="60" y="49"/>
                      </a:cubicBezTo>
                      <a:cubicBezTo>
                        <a:pt x="58" y="48"/>
                        <a:pt x="58" y="48"/>
                        <a:pt x="58" y="48"/>
                      </a:cubicBezTo>
                      <a:cubicBezTo>
                        <a:pt x="59" y="46"/>
                        <a:pt x="59" y="46"/>
                        <a:pt x="59" y="46"/>
                      </a:cubicBezTo>
                      <a:cubicBezTo>
                        <a:pt x="59" y="44"/>
                        <a:pt x="59" y="44"/>
                        <a:pt x="59" y="44"/>
                      </a:cubicBezTo>
                      <a:cubicBezTo>
                        <a:pt x="60" y="43"/>
                        <a:pt x="60" y="43"/>
                        <a:pt x="60" y="43"/>
                      </a:cubicBezTo>
                      <a:cubicBezTo>
                        <a:pt x="60" y="41"/>
                        <a:pt x="60" y="41"/>
                        <a:pt x="60" y="41"/>
                      </a:cubicBezTo>
                      <a:cubicBezTo>
                        <a:pt x="61" y="41"/>
                        <a:pt x="61" y="41"/>
                        <a:pt x="61" y="41"/>
                      </a:cubicBezTo>
                      <a:cubicBezTo>
                        <a:pt x="62" y="40"/>
                        <a:pt x="62" y="40"/>
                        <a:pt x="62" y="40"/>
                      </a:cubicBezTo>
                      <a:cubicBezTo>
                        <a:pt x="63" y="39"/>
                        <a:pt x="63" y="39"/>
                        <a:pt x="63" y="39"/>
                      </a:cubicBezTo>
                      <a:cubicBezTo>
                        <a:pt x="62" y="37"/>
                        <a:pt x="62" y="37"/>
                        <a:pt x="62" y="37"/>
                      </a:cubicBezTo>
                      <a:cubicBezTo>
                        <a:pt x="62" y="34"/>
                        <a:pt x="62" y="34"/>
                        <a:pt x="62" y="34"/>
                      </a:cubicBezTo>
                      <a:cubicBezTo>
                        <a:pt x="61" y="32"/>
                        <a:pt x="61" y="32"/>
                        <a:pt x="61" y="32"/>
                      </a:cubicBezTo>
                      <a:cubicBezTo>
                        <a:pt x="62" y="30"/>
                        <a:pt x="62" y="30"/>
                        <a:pt x="62" y="30"/>
                      </a:cubicBezTo>
                      <a:cubicBezTo>
                        <a:pt x="62" y="29"/>
                        <a:pt x="62" y="29"/>
                        <a:pt x="62" y="29"/>
                      </a:cubicBezTo>
                      <a:cubicBezTo>
                        <a:pt x="63" y="27"/>
                        <a:pt x="63" y="27"/>
                        <a:pt x="63" y="27"/>
                      </a:cubicBezTo>
                      <a:cubicBezTo>
                        <a:pt x="63" y="26"/>
                        <a:pt x="63" y="26"/>
                        <a:pt x="63" y="26"/>
                      </a:cubicBezTo>
                      <a:cubicBezTo>
                        <a:pt x="63" y="22"/>
                        <a:pt x="63" y="22"/>
                        <a:pt x="63" y="22"/>
                      </a:cubicBezTo>
                      <a:cubicBezTo>
                        <a:pt x="63" y="19"/>
                        <a:pt x="63" y="19"/>
                        <a:pt x="63" y="19"/>
                      </a:cubicBezTo>
                      <a:cubicBezTo>
                        <a:pt x="62" y="18"/>
                        <a:pt x="62" y="18"/>
                        <a:pt x="62" y="18"/>
                      </a:cubicBezTo>
                      <a:cubicBezTo>
                        <a:pt x="63" y="16"/>
                        <a:pt x="63" y="16"/>
                        <a:pt x="63" y="16"/>
                      </a:cubicBezTo>
                      <a:cubicBezTo>
                        <a:pt x="63" y="13"/>
                        <a:pt x="63" y="13"/>
                        <a:pt x="63" y="13"/>
                      </a:cubicBezTo>
                      <a:cubicBezTo>
                        <a:pt x="62" y="11"/>
                        <a:pt x="62" y="11"/>
                        <a:pt x="62" y="11"/>
                      </a:cubicBezTo>
                      <a:cubicBezTo>
                        <a:pt x="61" y="10"/>
                        <a:pt x="61" y="10"/>
                        <a:pt x="61" y="10"/>
                      </a:cubicBezTo>
                      <a:cubicBezTo>
                        <a:pt x="60" y="8"/>
                        <a:pt x="60" y="8"/>
                        <a:pt x="60" y="8"/>
                      </a:cubicBezTo>
                      <a:cubicBezTo>
                        <a:pt x="58" y="8"/>
                        <a:pt x="58" y="8"/>
                        <a:pt x="58" y="8"/>
                      </a:cubicBezTo>
                      <a:cubicBezTo>
                        <a:pt x="56" y="6"/>
                        <a:pt x="56" y="6"/>
                        <a:pt x="56" y="6"/>
                      </a:cubicBezTo>
                      <a:cubicBezTo>
                        <a:pt x="54" y="4"/>
                        <a:pt x="54" y="4"/>
                        <a:pt x="54" y="4"/>
                      </a:cubicBezTo>
                      <a:cubicBezTo>
                        <a:pt x="54" y="4"/>
                        <a:pt x="51" y="3"/>
                        <a:pt x="50" y="2"/>
                      </a:cubicBezTo>
                      <a:cubicBezTo>
                        <a:pt x="49" y="2"/>
                        <a:pt x="47" y="1"/>
                        <a:pt x="46" y="1"/>
                      </a:cubicBezTo>
                      <a:cubicBezTo>
                        <a:pt x="46" y="0"/>
                        <a:pt x="44" y="0"/>
                        <a:pt x="43" y="0"/>
                      </a:cubicBezTo>
                      <a:cubicBezTo>
                        <a:pt x="42" y="0"/>
                        <a:pt x="38" y="1"/>
                        <a:pt x="38" y="1"/>
                      </a:cubicBezTo>
                      <a:cubicBezTo>
                        <a:pt x="38" y="1"/>
                        <a:pt x="36" y="2"/>
                        <a:pt x="35" y="2"/>
                      </a:cubicBezTo>
                      <a:cubicBezTo>
                        <a:pt x="35" y="3"/>
                        <a:pt x="33" y="5"/>
                        <a:pt x="32" y="5"/>
                      </a:cubicBezTo>
                      <a:cubicBezTo>
                        <a:pt x="32" y="5"/>
                        <a:pt x="30" y="7"/>
                        <a:pt x="29" y="8"/>
                      </a:cubicBezTo>
                      <a:cubicBezTo>
                        <a:pt x="29" y="8"/>
                        <a:pt x="27" y="11"/>
                        <a:pt x="27" y="11"/>
                      </a:cubicBezTo>
                      <a:cubicBezTo>
                        <a:pt x="25" y="15"/>
                        <a:pt x="25" y="15"/>
                        <a:pt x="25" y="15"/>
                      </a:cubicBezTo>
                      <a:cubicBezTo>
                        <a:pt x="25" y="18"/>
                        <a:pt x="25" y="18"/>
                        <a:pt x="25" y="18"/>
                      </a:cubicBezTo>
                      <a:cubicBezTo>
                        <a:pt x="25" y="18"/>
                        <a:pt x="25" y="20"/>
                        <a:pt x="25" y="20"/>
                      </a:cubicBezTo>
                      <a:cubicBezTo>
                        <a:pt x="25" y="21"/>
                        <a:pt x="25" y="23"/>
                        <a:pt x="25" y="23"/>
                      </a:cubicBezTo>
                      <a:cubicBezTo>
                        <a:pt x="25" y="26"/>
                        <a:pt x="25" y="26"/>
                        <a:pt x="25" y="26"/>
                      </a:cubicBezTo>
                      <a:cubicBezTo>
                        <a:pt x="25" y="28"/>
                        <a:pt x="25" y="28"/>
                        <a:pt x="25" y="28"/>
                      </a:cubicBezTo>
                      <a:cubicBezTo>
                        <a:pt x="27" y="30"/>
                        <a:pt x="27" y="30"/>
                        <a:pt x="27" y="30"/>
                      </a:cubicBezTo>
                      <a:cubicBezTo>
                        <a:pt x="27" y="31"/>
                        <a:pt x="27" y="31"/>
                        <a:pt x="27" y="31"/>
                      </a:cubicBezTo>
                      <a:cubicBezTo>
                        <a:pt x="27" y="32"/>
                        <a:pt x="27" y="32"/>
                        <a:pt x="27" y="32"/>
                      </a:cubicBezTo>
                      <a:cubicBezTo>
                        <a:pt x="26" y="34"/>
                        <a:pt x="26" y="34"/>
                        <a:pt x="26" y="34"/>
                      </a:cubicBezTo>
                      <a:cubicBezTo>
                        <a:pt x="26" y="34"/>
                        <a:pt x="24" y="37"/>
                        <a:pt x="24" y="37"/>
                      </a:cubicBezTo>
                      <a:cubicBezTo>
                        <a:pt x="24" y="38"/>
                        <a:pt x="23" y="40"/>
                        <a:pt x="23" y="40"/>
                      </a:cubicBezTo>
                      <a:cubicBezTo>
                        <a:pt x="23" y="40"/>
                        <a:pt x="23" y="41"/>
                        <a:pt x="23" y="41"/>
                      </a:cubicBezTo>
                      <a:cubicBezTo>
                        <a:pt x="22" y="42"/>
                        <a:pt x="22" y="43"/>
                        <a:pt x="22" y="43"/>
                      </a:cubicBezTo>
                      <a:cubicBezTo>
                        <a:pt x="21" y="44"/>
                        <a:pt x="21" y="44"/>
                        <a:pt x="21" y="44"/>
                      </a:cubicBezTo>
                      <a:cubicBezTo>
                        <a:pt x="20" y="46"/>
                        <a:pt x="20" y="46"/>
                        <a:pt x="20" y="46"/>
                      </a:cubicBezTo>
                      <a:cubicBezTo>
                        <a:pt x="19" y="47"/>
                        <a:pt x="19" y="47"/>
                        <a:pt x="19" y="47"/>
                      </a:cubicBezTo>
                      <a:cubicBezTo>
                        <a:pt x="19" y="47"/>
                        <a:pt x="20" y="47"/>
                        <a:pt x="20" y="47"/>
                      </a:cubicBezTo>
                      <a:cubicBezTo>
                        <a:pt x="21" y="47"/>
                        <a:pt x="19" y="47"/>
                        <a:pt x="19" y="47"/>
                      </a:cubicBezTo>
                      <a:cubicBezTo>
                        <a:pt x="21" y="47"/>
                        <a:pt x="21" y="47"/>
                        <a:pt x="21" y="47"/>
                      </a:cubicBezTo>
                      <a:cubicBezTo>
                        <a:pt x="20" y="48"/>
                        <a:pt x="20" y="48"/>
                        <a:pt x="20" y="48"/>
                      </a:cubicBezTo>
                      <a:cubicBezTo>
                        <a:pt x="18" y="49"/>
                        <a:pt x="18" y="49"/>
                        <a:pt x="18" y="49"/>
                      </a:cubicBezTo>
                      <a:cubicBezTo>
                        <a:pt x="18" y="49"/>
                        <a:pt x="20" y="49"/>
                        <a:pt x="20" y="48"/>
                      </a:cubicBezTo>
                      <a:cubicBezTo>
                        <a:pt x="20" y="48"/>
                        <a:pt x="20" y="50"/>
                        <a:pt x="20" y="50"/>
                      </a:cubicBezTo>
                      <a:cubicBezTo>
                        <a:pt x="22" y="49"/>
                        <a:pt x="22" y="49"/>
                        <a:pt x="22" y="49"/>
                      </a:cubicBezTo>
                      <a:cubicBezTo>
                        <a:pt x="21" y="50"/>
                        <a:pt x="21" y="50"/>
                        <a:pt x="21" y="50"/>
                      </a:cubicBezTo>
                      <a:cubicBezTo>
                        <a:pt x="21" y="51"/>
                        <a:pt x="21" y="51"/>
                        <a:pt x="21" y="51"/>
                      </a:cubicBezTo>
                      <a:cubicBezTo>
                        <a:pt x="19" y="52"/>
                        <a:pt x="19" y="52"/>
                        <a:pt x="19" y="52"/>
                      </a:cubicBezTo>
                      <a:cubicBezTo>
                        <a:pt x="18" y="52"/>
                        <a:pt x="18" y="52"/>
                        <a:pt x="18" y="52"/>
                      </a:cubicBezTo>
                      <a:cubicBezTo>
                        <a:pt x="19" y="52"/>
                        <a:pt x="19" y="52"/>
                        <a:pt x="19" y="52"/>
                      </a:cubicBezTo>
                      <a:cubicBezTo>
                        <a:pt x="19" y="52"/>
                        <a:pt x="20" y="52"/>
                        <a:pt x="20" y="52"/>
                      </a:cubicBezTo>
                      <a:cubicBezTo>
                        <a:pt x="21" y="52"/>
                        <a:pt x="20" y="53"/>
                        <a:pt x="20" y="53"/>
                      </a:cubicBezTo>
                      <a:cubicBezTo>
                        <a:pt x="19" y="53"/>
                        <a:pt x="19" y="53"/>
                        <a:pt x="19" y="53"/>
                      </a:cubicBezTo>
                      <a:cubicBezTo>
                        <a:pt x="21" y="53"/>
                        <a:pt x="21" y="53"/>
                        <a:pt x="21" y="53"/>
                      </a:cubicBezTo>
                      <a:cubicBezTo>
                        <a:pt x="18" y="55"/>
                        <a:pt x="18" y="55"/>
                        <a:pt x="18" y="55"/>
                      </a:cubicBezTo>
                      <a:cubicBezTo>
                        <a:pt x="20" y="55"/>
                        <a:pt x="20" y="55"/>
                        <a:pt x="20" y="55"/>
                      </a:cubicBezTo>
                      <a:cubicBezTo>
                        <a:pt x="23" y="52"/>
                        <a:pt x="23" y="52"/>
                        <a:pt x="23" y="52"/>
                      </a:cubicBezTo>
                      <a:cubicBezTo>
                        <a:pt x="19" y="55"/>
                        <a:pt x="19" y="55"/>
                        <a:pt x="19" y="55"/>
                      </a:cubicBezTo>
                      <a:cubicBezTo>
                        <a:pt x="9" y="60"/>
                        <a:pt x="9" y="60"/>
                        <a:pt x="9" y="60"/>
                      </a:cubicBezTo>
                      <a:cubicBezTo>
                        <a:pt x="2" y="64"/>
                        <a:pt x="2" y="64"/>
                        <a:pt x="2" y="64"/>
                      </a:cubicBezTo>
                      <a:cubicBezTo>
                        <a:pt x="0" y="66"/>
                        <a:pt x="0" y="66"/>
                        <a:pt x="0" y="66"/>
                      </a:cubicBezTo>
                      <a:cubicBezTo>
                        <a:pt x="0" y="71"/>
                        <a:pt x="0" y="71"/>
                        <a:pt x="0" y="71"/>
                      </a:cubicBezTo>
                      <a:cubicBezTo>
                        <a:pt x="7" y="87"/>
                        <a:pt x="7" y="87"/>
                        <a:pt x="7" y="87"/>
                      </a:cubicBezTo>
                      <a:cubicBezTo>
                        <a:pt x="14" y="102"/>
                        <a:pt x="14" y="102"/>
                        <a:pt x="14" y="102"/>
                      </a:cubicBezTo>
                      <a:cubicBezTo>
                        <a:pt x="18" y="114"/>
                        <a:pt x="18" y="114"/>
                        <a:pt x="18" y="114"/>
                      </a:cubicBezTo>
                      <a:cubicBezTo>
                        <a:pt x="18" y="118"/>
                        <a:pt x="18" y="118"/>
                        <a:pt x="18" y="118"/>
                      </a:cubicBezTo>
                      <a:cubicBezTo>
                        <a:pt x="24" y="121"/>
                        <a:pt x="24" y="121"/>
                        <a:pt x="24" y="121"/>
                      </a:cubicBezTo>
                      <a:cubicBezTo>
                        <a:pt x="25" y="122"/>
                        <a:pt x="25" y="122"/>
                        <a:pt x="25" y="122"/>
                      </a:cubicBezTo>
                      <a:cubicBezTo>
                        <a:pt x="24" y="124"/>
                        <a:pt x="24" y="124"/>
                        <a:pt x="24" y="124"/>
                      </a:cubicBezTo>
                      <a:cubicBezTo>
                        <a:pt x="24" y="133"/>
                        <a:pt x="24" y="133"/>
                        <a:pt x="24" y="133"/>
                      </a:cubicBezTo>
                      <a:cubicBezTo>
                        <a:pt x="23" y="142"/>
                        <a:pt x="23" y="142"/>
                        <a:pt x="23" y="142"/>
                      </a:cubicBezTo>
                      <a:cubicBezTo>
                        <a:pt x="23" y="142"/>
                        <a:pt x="23" y="142"/>
                        <a:pt x="23" y="142"/>
                      </a:cubicBezTo>
                      <a:cubicBezTo>
                        <a:pt x="23" y="142"/>
                        <a:pt x="23" y="142"/>
                        <a:pt x="23" y="142"/>
                      </a:cubicBezTo>
                      <a:cubicBezTo>
                        <a:pt x="23" y="145"/>
                        <a:pt x="23" y="145"/>
                        <a:pt x="23" y="145"/>
                      </a:cubicBezTo>
                      <a:cubicBezTo>
                        <a:pt x="79" y="145"/>
                        <a:pt x="79" y="145"/>
                        <a:pt x="79" y="145"/>
                      </a:cubicBezTo>
                      <a:cubicBezTo>
                        <a:pt x="80" y="145"/>
                        <a:pt x="80" y="145"/>
                        <a:pt x="80" y="145"/>
                      </a:cubicBezTo>
                      <a:cubicBezTo>
                        <a:pt x="80" y="143"/>
                        <a:pt x="80" y="143"/>
                        <a:pt x="80" y="143"/>
                      </a:cubicBezTo>
                      <a:cubicBezTo>
                        <a:pt x="78" y="127"/>
                        <a:pt x="78" y="127"/>
                        <a:pt x="78" y="127"/>
                      </a:cubicBezTo>
                      <a:cubicBezTo>
                        <a:pt x="76" y="121"/>
                        <a:pt x="76" y="121"/>
                        <a:pt x="76" y="121"/>
                      </a:cubicBezTo>
                      <a:cubicBezTo>
                        <a:pt x="70" y="108"/>
                        <a:pt x="70" y="108"/>
                        <a:pt x="70" y="108"/>
                      </a:cubicBezTo>
                      <a:cubicBezTo>
                        <a:pt x="69" y="107"/>
                        <a:pt x="69" y="107"/>
                        <a:pt x="69" y="107"/>
                      </a:cubicBezTo>
                      <a:cubicBezTo>
                        <a:pt x="71" y="108"/>
                        <a:pt x="71" y="108"/>
                        <a:pt x="71" y="108"/>
                      </a:cubicBezTo>
                      <a:cubicBezTo>
                        <a:pt x="74" y="108"/>
                        <a:pt x="74" y="108"/>
                        <a:pt x="74" y="108"/>
                      </a:cubicBezTo>
                      <a:cubicBezTo>
                        <a:pt x="76" y="109"/>
                        <a:pt x="76" y="109"/>
                        <a:pt x="76" y="109"/>
                      </a:cubicBezTo>
                      <a:cubicBezTo>
                        <a:pt x="80" y="109"/>
                        <a:pt x="80" y="109"/>
                        <a:pt x="80" y="109"/>
                      </a:cubicBezTo>
                      <a:cubicBezTo>
                        <a:pt x="90" y="109"/>
                        <a:pt x="90" y="109"/>
                        <a:pt x="90" y="109"/>
                      </a:cubicBezTo>
                      <a:cubicBezTo>
                        <a:pt x="94" y="108"/>
                        <a:pt x="94" y="108"/>
                        <a:pt x="94" y="108"/>
                      </a:cubicBezTo>
                      <a:cubicBezTo>
                        <a:pt x="95" y="106"/>
                        <a:pt x="95" y="106"/>
                        <a:pt x="95" y="106"/>
                      </a:cubicBezTo>
                      <a:cubicBezTo>
                        <a:pt x="95" y="105"/>
                        <a:pt x="95" y="105"/>
                        <a:pt x="95" y="105"/>
                      </a:cubicBezTo>
                      <a:cubicBezTo>
                        <a:pt x="95" y="104"/>
                        <a:pt x="95" y="104"/>
                        <a:pt x="95" y="104"/>
                      </a:cubicBezTo>
                      <a:cubicBezTo>
                        <a:pt x="96" y="103"/>
                        <a:pt x="96" y="103"/>
                        <a:pt x="96" y="103"/>
                      </a:cubicBezTo>
                      <a:cubicBezTo>
                        <a:pt x="96" y="102"/>
                        <a:pt x="96" y="102"/>
                        <a:pt x="96" y="102"/>
                      </a:cubicBezTo>
                      <a:cubicBezTo>
                        <a:pt x="98" y="102"/>
                        <a:pt x="98" y="102"/>
                        <a:pt x="98" y="102"/>
                      </a:cubicBezTo>
                      <a:cubicBezTo>
                        <a:pt x="99" y="101"/>
                        <a:pt x="99" y="101"/>
                        <a:pt x="99" y="101"/>
                      </a:cubicBezTo>
                      <a:cubicBezTo>
                        <a:pt x="99" y="99"/>
                        <a:pt x="99" y="99"/>
                        <a:pt x="99" y="99"/>
                      </a:cubicBezTo>
                      <a:cubicBezTo>
                        <a:pt x="100" y="99"/>
                        <a:pt x="100" y="99"/>
                        <a:pt x="100" y="99"/>
                      </a:cubicBezTo>
                      <a:cubicBezTo>
                        <a:pt x="101" y="98"/>
                        <a:pt x="101" y="98"/>
                        <a:pt x="101" y="98"/>
                      </a:cubicBezTo>
                      <a:cubicBezTo>
                        <a:pt x="101" y="97"/>
                        <a:pt x="101" y="97"/>
                        <a:pt x="101" y="97"/>
                      </a:cubicBezTo>
                      <a:cubicBezTo>
                        <a:pt x="104" y="97"/>
                        <a:pt x="104" y="97"/>
                        <a:pt x="104" y="97"/>
                      </a:cubicBezTo>
                      <a:cubicBezTo>
                        <a:pt x="105" y="96"/>
                        <a:pt x="105" y="96"/>
                        <a:pt x="105" y="96"/>
                      </a:cubicBezTo>
                      <a:cubicBezTo>
                        <a:pt x="104" y="94"/>
                        <a:pt x="104" y="94"/>
                        <a:pt x="104" y="94"/>
                      </a:cubicBezTo>
                      <a:cubicBezTo>
                        <a:pt x="103" y="93"/>
                        <a:pt x="103" y="93"/>
                        <a:pt x="103" y="93"/>
                      </a:cubicBezTo>
                      <a:cubicBezTo>
                        <a:pt x="101" y="94"/>
                        <a:pt x="101" y="94"/>
                        <a:pt x="101" y="94"/>
                      </a:cubicBezTo>
                      <a:cubicBezTo>
                        <a:pt x="103" y="93"/>
                        <a:pt x="103" y="93"/>
                        <a:pt x="103" y="93"/>
                      </a:cubicBezTo>
                      <a:cubicBezTo>
                        <a:pt x="107" y="91"/>
                        <a:pt x="107" y="91"/>
                        <a:pt x="107" y="91"/>
                      </a:cubicBezTo>
                      <a:cubicBezTo>
                        <a:pt x="108" y="91"/>
                        <a:pt x="108" y="91"/>
                        <a:pt x="108" y="91"/>
                      </a:cubicBezTo>
                      <a:cubicBezTo>
                        <a:pt x="114" y="89"/>
                        <a:pt x="114" y="89"/>
                        <a:pt x="114" y="89"/>
                      </a:cubicBezTo>
                      <a:cubicBezTo>
                        <a:pt x="115" y="88"/>
                        <a:pt x="115" y="88"/>
                        <a:pt x="115" y="88"/>
                      </a:cubicBezTo>
                      <a:cubicBezTo>
                        <a:pt x="115" y="88"/>
                        <a:pt x="115" y="88"/>
                        <a:pt x="115" y="88"/>
                      </a:cubicBezTo>
                      <a:lnTo>
                        <a:pt x="130" y="81"/>
                      </a:lnTo>
                      <a:close/>
                      <a:moveTo>
                        <a:pt x="49" y="70"/>
                      </a:moveTo>
                      <a:cubicBezTo>
                        <a:pt x="48" y="70"/>
                        <a:pt x="48" y="70"/>
                        <a:pt x="48" y="70"/>
                      </a:cubicBezTo>
                      <a:cubicBezTo>
                        <a:pt x="47" y="68"/>
                        <a:pt x="47" y="68"/>
                        <a:pt x="47" y="68"/>
                      </a:cubicBezTo>
                      <a:lnTo>
                        <a:pt x="49" y="70"/>
                      </a:lnTo>
                      <a:close/>
                      <a:moveTo>
                        <a:pt x="55" y="55"/>
                      </a:moveTo>
                      <a:cubicBezTo>
                        <a:pt x="56" y="54"/>
                        <a:pt x="56" y="54"/>
                        <a:pt x="56" y="54"/>
                      </a:cubicBezTo>
                      <a:cubicBezTo>
                        <a:pt x="55" y="55"/>
                        <a:pt x="55" y="55"/>
                        <a:pt x="55" y="55"/>
                      </a:cubicBezTo>
                      <a:close/>
                      <a:moveTo>
                        <a:pt x="30" y="51"/>
                      </a:moveTo>
                      <a:cubicBezTo>
                        <a:pt x="30" y="51"/>
                        <a:pt x="30" y="51"/>
                        <a:pt x="30" y="51"/>
                      </a:cubicBezTo>
                      <a:cubicBezTo>
                        <a:pt x="29" y="47"/>
                        <a:pt x="29" y="47"/>
                        <a:pt x="29" y="47"/>
                      </a:cubicBezTo>
                      <a:lnTo>
                        <a:pt x="30" y="51"/>
                      </a:lnTo>
                      <a:close/>
                      <a:moveTo>
                        <a:pt x="58" y="49"/>
                      </a:moveTo>
                      <a:cubicBezTo>
                        <a:pt x="58" y="50"/>
                        <a:pt x="58" y="50"/>
                        <a:pt x="58" y="50"/>
                      </a:cubicBezTo>
                      <a:cubicBezTo>
                        <a:pt x="58" y="48"/>
                        <a:pt x="58" y="48"/>
                        <a:pt x="58" y="48"/>
                      </a:cubicBezTo>
                      <a:lnTo>
                        <a:pt x="58" y="49"/>
                      </a:lnTo>
                      <a:close/>
                      <a:moveTo>
                        <a:pt x="26" y="48"/>
                      </a:moveTo>
                      <a:cubicBezTo>
                        <a:pt x="24" y="57"/>
                        <a:pt x="24" y="57"/>
                        <a:pt x="24" y="57"/>
                      </a:cubicBezTo>
                      <a:cubicBezTo>
                        <a:pt x="25" y="49"/>
                        <a:pt x="25" y="49"/>
                        <a:pt x="25" y="49"/>
                      </a:cubicBezTo>
                      <a:lnTo>
                        <a:pt x="26"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3"/>
                <p:cNvSpPr>
                  <a:spLocks/>
                </p:cNvSpPr>
                <p:nvPr/>
              </p:nvSpPr>
              <p:spPr bwMode="auto">
                <a:xfrm>
                  <a:off x="6222821" y="1802739"/>
                  <a:ext cx="906462" cy="3269492"/>
                </a:xfrm>
                <a:custGeom>
                  <a:avLst/>
                  <a:gdLst>
                    <a:gd name="T0" fmla="*/ 109 w 115"/>
                    <a:gd name="T1" fmla="*/ 74 h 414"/>
                    <a:gd name="T2" fmla="*/ 114 w 115"/>
                    <a:gd name="T3" fmla="*/ 101 h 414"/>
                    <a:gd name="T4" fmla="*/ 110 w 115"/>
                    <a:gd name="T5" fmla="*/ 154 h 414"/>
                    <a:gd name="T6" fmla="*/ 95 w 115"/>
                    <a:gd name="T7" fmla="*/ 184 h 414"/>
                    <a:gd name="T8" fmla="*/ 94 w 115"/>
                    <a:gd name="T9" fmla="*/ 241 h 414"/>
                    <a:gd name="T10" fmla="*/ 88 w 115"/>
                    <a:gd name="T11" fmla="*/ 272 h 414"/>
                    <a:gd name="T12" fmla="*/ 83 w 115"/>
                    <a:gd name="T13" fmla="*/ 289 h 414"/>
                    <a:gd name="T14" fmla="*/ 84 w 115"/>
                    <a:gd name="T15" fmla="*/ 356 h 414"/>
                    <a:gd name="T16" fmla="*/ 82 w 115"/>
                    <a:gd name="T17" fmla="*/ 376 h 414"/>
                    <a:gd name="T18" fmla="*/ 63 w 115"/>
                    <a:gd name="T19" fmla="*/ 402 h 414"/>
                    <a:gd name="T20" fmla="*/ 70 w 115"/>
                    <a:gd name="T21" fmla="*/ 360 h 414"/>
                    <a:gd name="T22" fmla="*/ 65 w 115"/>
                    <a:gd name="T23" fmla="*/ 309 h 414"/>
                    <a:gd name="T24" fmla="*/ 49 w 115"/>
                    <a:gd name="T25" fmla="*/ 281 h 414"/>
                    <a:gd name="T26" fmla="*/ 51 w 115"/>
                    <a:gd name="T27" fmla="*/ 316 h 414"/>
                    <a:gd name="T28" fmla="*/ 58 w 115"/>
                    <a:gd name="T29" fmla="*/ 372 h 414"/>
                    <a:gd name="T30" fmla="*/ 59 w 115"/>
                    <a:gd name="T31" fmla="*/ 392 h 414"/>
                    <a:gd name="T32" fmla="*/ 51 w 115"/>
                    <a:gd name="T33" fmla="*/ 395 h 414"/>
                    <a:gd name="T34" fmla="*/ 36 w 115"/>
                    <a:gd name="T35" fmla="*/ 401 h 414"/>
                    <a:gd name="T36" fmla="*/ 17 w 115"/>
                    <a:gd name="T37" fmla="*/ 396 h 414"/>
                    <a:gd name="T38" fmla="*/ 38 w 115"/>
                    <a:gd name="T39" fmla="*/ 380 h 414"/>
                    <a:gd name="T40" fmla="*/ 31 w 115"/>
                    <a:gd name="T41" fmla="*/ 339 h 414"/>
                    <a:gd name="T42" fmla="*/ 23 w 115"/>
                    <a:gd name="T43" fmla="*/ 289 h 414"/>
                    <a:gd name="T44" fmla="*/ 14 w 115"/>
                    <a:gd name="T45" fmla="*/ 272 h 414"/>
                    <a:gd name="T46" fmla="*/ 13 w 115"/>
                    <a:gd name="T47" fmla="*/ 253 h 414"/>
                    <a:gd name="T48" fmla="*/ 9 w 115"/>
                    <a:gd name="T49" fmla="*/ 239 h 414"/>
                    <a:gd name="T50" fmla="*/ 9 w 115"/>
                    <a:gd name="T51" fmla="*/ 221 h 414"/>
                    <a:gd name="T52" fmla="*/ 11 w 115"/>
                    <a:gd name="T53" fmla="*/ 192 h 414"/>
                    <a:gd name="T54" fmla="*/ 18 w 115"/>
                    <a:gd name="T55" fmla="*/ 171 h 414"/>
                    <a:gd name="T56" fmla="*/ 19 w 115"/>
                    <a:gd name="T57" fmla="*/ 163 h 414"/>
                    <a:gd name="T58" fmla="*/ 8 w 115"/>
                    <a:gd name="T59" fmla="*/ 160 h 414"/>
                    <a:gd name="T60" fmla="*/ 2 w 115"/>
                    <a:gd name="T61" fmla="*/ 140 h 414"/>
                    <a:gd name="T62" fmla="*/ 9 w 115"/>
                    <a:gd name="T63" fmla="*/ 115 h 414"/>
                    <a:gd name="T64" fmla="*/ 28 w 115"/>
                    <a:gd name="T65" fmla="*/ 79 h 414"/>
                    <a:gd name="T66" fmla="*/ 41 w 115"/>
                    <a:gd name="T67" fmla="*/ 60 h 414"/>
                    <a:gd name="T68" fmla="*/ 41 w 115"/>
                    <a:gd name="T69" fmla="*/ 51 h 414"/>
                    <a:gd name="T70" fmla="*/ 35 w 115"/>
                    <a:gd name="T71" fmla="*/ 41 h 414"/>
                    <a:gd name="T72" fmla="*/ 42 w 115"/>
                    <a:gd name="T73" fmla="*/ 7 h 414"/>
                    <a:gd name="T74" fmla="*/ 58 w 115"/>
                    <a:gd name="T75" fmla="*/ 0 h 414"/>
                    <a:gd name="T76" fmla="*/ 80 w 115"/>
                    <a:gd name="T77" fmla="*/ 19 h 414"/>
                    <a:gd name="T78" fmla="*/ 80 w 115"/>
                    <a:gd name="T79" fmla="*/ 42 h 414"/>
                    <a:gd name="T80" fmla="*/ 72 w 115"/>
                    <a:gd name="T81" fmla="*/ 52 h 414"/>
                    <a:gd name="T82" fmla="*/ 77 w 115"/>
                    <a:gd name="T83" fmla="*/ 59 h 414"/>
                    <a:gd name="T84" fmla="*/ 92 w 115"/>
                    <a:gd name="T85" fmla="*/ 68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 h="414">
                      <a:moveTo>
                        <a:pt x="92" y="68"/>
                      </a:moveTo>
                      <a:cubicBezTo>
                        <a:pt x="97" y="68"/>
                        <a:pt x="106" y="70"/>
                        <a:pt x="109" y="74"/>
                      </a:cubicBezTo>
                      <a:cubicBezTo>
                        <a:pt x="111" y="77"/>
                        <a:pt x="111" y="82"/>
                        <a:pt x="112" y="86"/>
                      </a:cubicBezTo>
                      <a:cubicBezTo>
                        <a:pt x="112" y="91"/>
                        <a:pt x="114" y="96"/>
                        <a:pt x="114" y="101"/>
                      </a:cubicBezTo>
                      <a:cubicBezTo>
                        <a:pt x="114" y="110"/>
                        <a:pt x="114" y="120"/>
                        <a:pt x="114" y="129"/>
                      </a:cubicBezTo>
                      <a:cubicBezTo>
                        <a:pt x="113" y="137"/>
                        <a:pt x="115" y="147"/>
                        <a:pt x="110" y="154"/>
                      </a:cubicBezTo>
                      <a:cubicBezTo>
                        <a:pt x="106" y="161"/>
                        <a:pt x="99" y="159"/>
                        <a:pt x="93" y="162"/>
                      </a:cubicBezTo>
                      <a:cubicBezTo>
                        <a:pt x="89" y="163"/>
                        <a:pt x="94" y="180"/>
                        <a:pt x="95" y="184"/>
                      </a:cubicBezTo>
                      <a:cubicBezTo>
                        <a:pt x="101" y="202"/>
                        <a:pt x="97" y="222"/>
                        <a:pt x="100" y="241"/>
                      </a:cubicBezTo>
                      <a:cubicBezTo>
                        <a:pt x="98" y="241"/>
                        <a:pt x="96" y="241"/>
                        <a:pt x="94" y="241"/>
                      </a:cubicBezTo>
                      <a:cubicBezTo>
                        <a:pt x="93" y="241"/>
                        <a:pt x="93" y="246"/>
                        <a:pt x="93" y="247"/>
                      </a:cubicBezTo>
                      <a:cubicBezTo>
                        <a:pt x="91" y="256"/>
                        <a:pt x="90" y="264"/>
                        <a:pt x="88" y="272"/>
                      </a:cubicBezTo>
                      <a:cubicBezTo>
                        <a:pt x="88" y="275"/>
                        <a:pt x="88" y="280"/>
                        <a:pt x="86" y="281"/>
                      </a:cubicBezTo>
                      <a:cubicBezTo>
                        <a:pt x="82" y="282"/>
                        <a:pt x="83" y="286"/>
                        <a:pt x="83" y="289"/>
                      </a:cubicBezTo>
                      <a:cubicBezTo>
                        <a:pt x="84" y="295"/>
                        <a:pt x="87" y="301"/>
                        <a:pt x="88" y="308"/>
                      </a:cubicBezTo>
                      <a:cubicBezTo>
                        <a:pt x="91" y="324"/>
                        <a:pt x="87" y="341"/>
                        <a:pt x="84" y="356"/>
                      </a:cubicBezTo>
                      <a:cubicBezTo>
                        <a:pt x="83" y="359"/>
                        <a:pt x="82" y="363"/>
                        <a:pt x="82" y="367"/>
                      </a:cubicBezTo>
                      <a:cubicBezTo>
                        <a:pt x="82" y="369"/>
                        <a:pt x="81" y="374"/>
                        <a:pt x="82" y="376"/>
                      </a:cubicBezTo>
                      <a:cubicBezTo>
                        <a:pt x="86" y="383"/>
                        <a:pt x="82" y="389"/>
                        <a:pt x="84" y="396"/>
                      </a:cubicBezTo>
                      <a:cubicBezTo>
                        <a:pt x="87" y="407"/>
                        <a:pt x="63" y="414"/>
                        <a:pt x="63" y="402"/>
                      </a:cubicBezTo>
                      <a:cubicBezTo>
                        <a:pt x="63" y="396"/>
                        <a:pt x="66" y="389"/>
                        <a:pt x="67" y="383"/>
                      </a:cubicBezTo>
                      <a:cubicBezTo>
                        <a:pt x="68" y="375"/>
                        <a:pt x="70" y="367"/>
                        <a:pt x="70" y="360"/>
                      </a:cubicBezTo>
                      <a:cubicBezTo>
                        <a:pt x="70" y="351"/>
                        <a:pt x="69" y="342"/>
                        <a:pt x="68" y="334"/>
                      </a:cubicBezTo>
                      <a:cubicBezTo>
                        <a:pt x="67" y="326"/>
                        <a:pt x="68" y="317"/>
                        <a:pt x="65" y="309"/>
                      </a:cubicBezTo>
                      <a:cubicBezTo>
                        <a:pt x="62" y="302"/>
                        <a:pt x="59" y="295"/>
                        <a:pt x="57" y="288"/>
                      </a:cubicBezTo>
                      <a:cubicBezTo>
                        <a:pt x="56" y="283"/>
                        <a:pt x="55" y="279"/>
                        <a:pt x="49" y="281"/>
                      </a:cubicBezTo>
                      <a:cubicBezTo>
                        <a:pt x="50" y="287"/>
                        <a:pt x="49" y="292"/>
                        <a:pt x="48" y="297"/>
                      </a:cubicBezTo>
                      <a:cubicBezTo>
                        <a:pt x="48" y="304"/>
                        <a:pt x="49" y="310"/>
                        <a:pt x="51" y="316"/>
                      </a:cubicBezTo>
                      <a:cubicBezTo>
                        <a:pt x="54" y="329"/>
                        <a:pt x="53" y="344"/>
                        <a:pt x="54" y="357"/>
                      </a:cubicBezTo>
                      <a:cubicBezTo>
                        <a:pt x="54" y="363"/>
                        <a:pt x="55" y="368"/>
                        <a:pt x="58" y="372"/>
                      </a:cubicBezTo>
                      <a:cubicBezTo>
                        <a:pt x="60" y="376"/>
                        <a:pt x="62" y="381"/>
                        <a:pt x="60" y="385"/>
                      </a:cubicBezTo>
                      <a:cubicBezTo>
                        <a:pt x="59" y="387"/>
                        <a:pt x="59" y="390"/>
                        <a:pt x="59" y="392"/>
                      </a:cubicBezTo>
                      <a:cubicBezTo>
                        <a:pt x="60" y="395"/>
                        <a:pt x="58" y="395"/>
                        <a:pt x="56" y="395"/>
                      </a:cubicBezTo>
                      <a:cubicBezTo>
                        <a:pt x="54" y="396"/>
                        <a:pt x="52" y="396"/>
                        <a:pt x="51" y="395"/>
                      </a:cubicBezTo>
                      <a:cubicBezTo>
                        <a:pt x="49" y="394"/>
                        <a:pt x="51" y="392"/>
                        <a:pt x="50" y="390"/>
                      </a:cubicBezTo>
                      <a:cubicBezTo>
                        <a:pt x="44" y="391"/>
                        <a:pt x="40" y="397"/>
                        <a:pt x="36" y="401"/>
                      </a:cubicBezTo>
                      <a:cubicBezTo>
                        <a:pt x="32" y="405"/>
                        <a:pt x="22" y="405"/>
                        <a:pt x="17" y="404"/>
                      </a:cubicBezTo>
                      <a:cubicBezTo>
                        <a:pt x="10" y="403"/>
                        <a:pt x="13" y="399"/>
                        <a:pt x="17" y="396"/>
                      </a:cubicBezTo>
                      <a:cubicBezTo>
                        <a:pt x="21" y="393"/>
                        <a:pt x="25" y="389"/>
                        <a:pt x="30" y="388"/>
                      </a:cubicBezTo>
                      <a:cubicBezTo>
                        <a:pt x="34" y="386"/>
                        <a:pt x="35" y="383"/>
                        <a:pt x="38" y="380"/>
                      </a:cubicBezTo>
                      <a:cubicBezTo>
                        <a:pt x="41" y="374"/>
                        <a:pt x="40" y="369"/>
                        <a:pt x="38" y="363"/>
                      </a:cubicBezTo>
                      <a:cubicBezTo>
                        <a:pt x="35" y="355"/>
                        <a:pt x="34" y="347"/>
                        <a:pt x="31" y="339"/>
                      </a:cubicBezTo>
                      <a:cubicBezTo>
                        <a:pt x="28" y="331"/>
                        <a:pt x="26" y="323"/>
                        <a:pt x="25" y="314"/>
                      </a:cubicBezTo>
                      <a:cubicBezTo>
                        <a:pt x="25" y="306"/>
                        <a:pt x="25" y="297"/>
                        <a:pt x="23" y="289"/>
                      </a:cubicBezTo>
                      <a:cubicBezTo>
                        <a:pt x="22" y="286"/>
                        <a:pt x="21" y="282"/>
                        <a:pt x="20" y="279"/>
                      </a:cubicBezTo>
                      <a:cubicBezTo>
                        <a:pt x="19" y="276"/>
                        <a:pt x="15" y="276"/>
                        <a:pt x="14" y="272"/>
                      </a:cubicBezTo>
                      <a:cubicBezTo>
                        <a:pt x="13" y="270"/>
                        <a:pt x="13" y="267"/>
                        <a:pt x="13" y="264"/>
                      </a:cubicBezTo>
                      <a:cubicBezTo>
                        <a:pt x="14" y="260"/>
                        <a:pt x="13" y="257"/>
                        <a:pt x="13" y="253"/>
                      </a:cubicBezTo>
                      <a:cubicBezTo>
                        <a:pt x="13" y="250"/>
                        <a:pt x="12" y="247"/>
                        <a:pt x="13" y="244"/>
                      </a:cubicBezTo>
                      <a:cubicBezTo>
                        <a:pt x="13" y="240"/>
                        <a:pt x="12" y="240"/>
                        <a:pt x="9" y="239"/>
                      </a:cubicBezTo>
                      <a:cubicBezTo>
                        <a:pt x="5" y="238"/>
                        <a:pt x="6" y="238"/>
                        <a:pt x="7" y="234"/>
                      </a:cubicBezTo>
                      <a:cubicBezTo>
                        <a:pt x="7" y="230"/>
                        <a:pt x="8" y="226"/>
                        <a:pt x="9" y="221"/>
                      </a:cubicBezTo>
                      <a:cubicBezTo>
                        <a:pt x="10" y="213"/>
                        <a:pt x="11" y="205"/>
                        <a:pt x="11" y="197"/>
                      </a:cubicBezTo>
                      <a:cubicBezTo>
                        <a:pt x="11" y="193"/>
                        <a:pt x="9" y="196"/>
                        <a:pt x="11" y="192"/>
                      </a:cubicBezTo>
                      <a:cubicBezTo>
                        <a:pt x="12" y="188"/>
                        <a:pt x="12" y="184"/>
                        <a:pt x="13" y="181"/>
                      </a:cubicBezTo>
                      <a:cubicBezTo>
                        <a:pt x="15" y="177"/>
                        <a:pt x="17" y="174"/>
                        <a:pt x="18" y="171"/>
                      </a:cubicBezTo>
                      <a:cubicBezTo>
                        <a:pt x="20" y="168"/>
                        <a:pt x="22" y="165"/>
                        <a:pt x="23" y="162"/>
                      </a:cubicBezTo>
                      <a:cubicBezTo>
                        <a:pt x="21" y="162"/>
                        <a:pt x="20" y="163"/>
                        <a:pt x="19" y="163"/>
                      </a:cubicBezTo>
                      <a:cubicBezTo>
                        <a:pt x="17" y="164"/>
                        <a:pt x="15" y="163"/>
                        <a:pt x="14" y="162"/>
                      </a:cubicBezTo>
                      <a:cubicBezTo>
                        <a:pt x="11" y="162"/>
                        <a:pt x="10" y="161"/>
                        <a:pt x="8" y="160"/>
                      </a:cubicBezTo>
                      <a:cubicBezTo>
                        <a:pt x="5" y="158"/>
                        <a:pt x="5" y="154"/>
                        <a:pt x="2" y="152"/>
                      </a:cubicBezTo>
                      <a:cubicBezTo>
                        <a:pt x="0" y="149"/>
                        <a:pt x="2" y="143"/>
                        <a:pt x="2" y="140"/>
                      </a:cubicBezTo>
                      <a:cubicBezTo>
                        <a:pt x="3" y="136"/>
                        <a:pt x="3" y="132"/>
                        <a:pt x="4" y="128"/>
                      </a:cubicBezTo>
                      <a:cubicBezTo>
                        <a:pt x="5" y="124"/>
                        <a:pt x="7" y="120"/>
                        <a:pt x="9" y="115"/>
                      </a:cubicBezTo>
                      <a:cubicBezTo>
                        <a:pt x="11" y="107"/>
                        <a:pt x="13" y="99"/>
                        <a:pt x="15" y="91"/>
                      </a:cubicBezTo>
                      <a:cubicBezTo>
                        <a:pt x="18" y="84"/>
                        <a:pt x="22" y="83"/>
                        <a:pt x="28" y="79"/>
                      </a:cubicBezTo>
                      <a:cubicBezTo>
                        <a:pt x="30" y="77"/>
                        <a:pt x="31" y="72"/>
                        <a:pt x="33" y="69"/>
                      </a:cubicBezTo>
                      <a:cubicBezTo>
                        <a:pt x="35" y="66"/>
                        <a:pt x="39" y="63"/>
                        <a:pt x="41" y="60"/>
                      </a:cubicBezTo>
                      <a:cubicBezTo>
                        <a:pt x="41" y="60"/>
                        <a:pt x="42" y="55"/>
                        <a:pt x="42" y="55"/>
                      </a:cubicBezTo>
                      <a:cubicBezTo>
                        <a:pt x="41" y="54"/>
                        <a:pt x="41" y="52"/>
                        <a:pt x="41" y="51"/>
                      </a:cubicBezTo>
                      <a:cubicBezTo>
                        <a:pt x="41" y="50"/>
                        <a:pt x="43" y="50"/>
                        <a:pt x="43" y="50"/>
                      </a:cubicBezTo>
                      <a:cubicBezTo>
                        <a:pt x="43" y="43"/>
                        <a:pt x="39" y="44"/>
                        <a:pt x="35" y="41"/>
                      </a:cubicBezTo>
                      <a:cubicBezTo>
                        <a:pt x="31" y="37"/>
                        <a:pt x="35" y="27"/>
                        <a:pt x="36" y="23"/>
                      </a:cubicBezTo>
                      <a:cubicBezTo>
                        <a:pt x="38" y="18"/>
                        <a:pt x="37" y="11"/>
                        <a:pt x="42" y="7"/>
                      </a:cubicBezTo>
                      <a:cubicBezTo>
                        <a:pt x="45" y="6"/>
                        <a:pt x="47" y="3"/>
                        <a:pt x="50" y="2"/>
                      </a:cubicBezTo>
                      <a:cubicBezTo>
                        <a:pt x="52" y="1"/>
                        <a:pt x="55" y="0"/>
                        <a:pt x="58" y="0"/>
                      </a:cubicBezTo>
                      <a:cubicBezTo>
                        <a:pt x="63" y="0"/>
                        <a:pt x="71" y="2"/>
                        <a:pt x="75" y="6"/>
                      </a:cubicBezTo>
                      <a:cubicBezTo>
                        <a:pt x="78" y="10"/>
                        <a:pt x="80" y="14"/>
                        <a:pt x="80" y="19"/>
                      </a:cubicBezTo>
                      <a:cubicBezTo>
                        <a:pt x="80" y="24"/>
                        <a:pt x="83" y="30"/>
                        <a:pt x="82" y="34"/>
                      </a:cubicBezTo>
                      <a:cubicBezTo>
                        <a:pt x="82" y="37"/>
                        <a:pt x="82" y="40"/>
                        <a:pt x="80" y="42"/>
                      </a:cubicBezTo>
                      <a:cubicBezTo>
                        <a:pt x="78" y="44"/>
                        <a:pt x="75" y="46"/>
                        <a:pt x="74" y="48"/>
                      </a:cubicBezTo>
                      <a:cubicBezTo>
                        <a:pt x="73" y="49"/>
                        <a:pt x="72" y="51"/>
                        <a:pt x="72" y="52"/>
                      </a:cubicBezTo>
                      <a:cubicBezTo>
                        <a:pt x="72" y="55"/>
                        <a:pt x="72" y="54"/>
                        <a:pt x="73" y="56"/>
                      </a:cubicBezTo>
                      <a:cubicBezTo>
                        <a:pt x="74" y="58"/>
                        <a:pt x="75" y="57"/>
                        <a:pt x="77" y="59"/>
                      </a:cubicBezTo>
                      <a:cubicBezTo>
                        <a:pt x="79" y="61"/>
                        <a:pt x="81" y="62"/>
                        <a:pt x="82" y="64"/>
                      </a:cubicBezTo>
                      <a:cubicBezTo>
                        <a:pt x="85" y="67"/>
                        <a:pt x="88" y="68"/>
                        <a:pt x="92"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6" name="Freeform 22"/>
              <p:cNvSpPr>
                <a:spLocks/>
              </p:cNvSpPr>
              <p:nvPr/>
            </p:nvSpPr>
            <p:spPr bwMode="auto">
              <a:xfrm>
                <a:off x="3033318" y="3013153"/>
                <a:ext cx="843704" cy="2868586"/>
              </a:xfrm>
              <a:custGeom>
                <a:avLst/>
                <a:gdLst>
                  <a:gd name="T0" fmla="*/ 187 w 195"/>
                  <a:gd name="T1" fmla="*/ 638 h 662"/>
                  <a:gd name="T2" fmla="*/ 174 w 195"/>
                  <a:gd name="T3" fmla="*/ 629 h 662"/>
                  <a:gd name="T4" fmla="*/ 160 w 195"/>
                  <a:gd name="T5" fmla="*/ 623 h 662"/>
                  <a:gd name="T6" fmla="*/ 155 w 195"/>
                  <a:gd name="T7" fmla="*/ 615 h 662"/>
                  <a:gd name="T8" fmla="*/ 154 w 195"/>
                  <a:gd name="T9" fmla="*/ 603 h 662"/>
                  <a:gd name="T10" fmla="*/ 161 w 195"/>
                  <a:gd name="T11" fmla="*/ 584 h 662"/>
                  <a:gd name="T12" fmla="*/ 160 w 195"/>
                  <a:gd name="T13" fmla="*/ 516 h 662"/>
                  <a:gd name="T14" fmla="*/ 178 w 195"/>
                  <a:gd name="T15" fmla="*/ 413 h 662"/>
                  <a:gd name="T16" fmla="*/ 184 w 195"/>
                  <a:gd name="T17" fmla="*/ 327 h 662"/>
                  <a:gd name="T18" fmla="*/ 188 w 195"/>
                  <a:gd name="T19" fmla="*/ 303 h 662"/>
                  <a:gd name="T20" fmla="*/ 189 w 195"/>
                  <a:gd name="T21" fmla="*/ 280 h 662"/>
                  <a:gd name="T22" fmla="*/ 192 w 195"/>
                  <a:gd name="T23" fmla="*/ 256 h 662"/>
                  <a:gd name="T24" fmla="*/ 192 w 195"/>
                  <a:gd name="T25" fmla="*/ 236 h 662"/>
                  <a:gd name="T26" fmla="*/ 187 w 195"/>
                  <a:gd name="T27" fmla="*/ 164 h 662"/>
                  <a:gd name="T28" fmla="*/ 158 w 195"/>
                  <a:gd name="T29" fmla="*/ 112 h 662"/>
                  <a:gd name="T30" fmla="*/ 147 w 195"/>
                  <a:gd name="T31" fmla="*/ 104 h 662"/>
                  <a:gd name="T32" fmla="*/ 129 w 195"/>
                  <a:gd name="T33" fmla="*/ 93 h 662"/>
                  <a:gd name="T34" fmla="*/ 127 w 195"/>
                  <a:gd name="T35" fmla="*/ 75 h 662"/>
                  <a:gd name="T36" fmla="*/ 138 w 195"/>
                  <a:gd name="T37" fmla="*/ 56 h 662"/>
                  <a:gd name="T38" fmla="*/ 137 w 195"/>
                  <a:gd name="T39" fmla="*/ 40 h 662"/>
                  <a:gd name="T40" fmla="*/ 82 w 195"/>
                  <a:gd name="T41" fmla="*/ 18 h 662"/>
                  <a:gd name="T42" fmla="*/ 76 w 195"/>
                  <a:gd name="T43" fmla="*/ 47 h 662"/>
                  <a:gd name="T44" fmla="*/ 82 w 195"/>
                  <a:gd name="T45" fmla="*/ 70 h 662"/>
                  <a:gd name="T46" fmla="*/ 74 w 195"/>
                  <a:gd name="T47" fmla="*/ 84 h 662"/>
                  <a:gd name="T48" fmla="*/ 47 w 195"/>
                  <a:gd name="T49" fmla="*/ 99 h 662"/>
                  <a:gd name="T50" fmla="*/ 24 w 195"/>
                  <a:gd name="T51" fmla="*/ 116 h 662"/>
                  <a:gd name="T52" fmla="*/ 14 w 195"/>
                  <a:gd name="T53" fmla="*/ 141 h 662"/>
                  <a:gd name="T54" fmla="*/ 6 w 195"/>
                  <a:gd name="T55" fmla="*/ 180 h 662"/>
                  <a:gd name="T56" fmla="*/ 2 w 195"/>
                  <a:gd name="T57" fmla="*/ 228 h 662"/>
                  <a:gd name="T58" fmla="*/ 12 w 195"/>
                  <a:gd name="T59" fmla="*/ 262 h 662"/>
                  <a:gd name="T60" fmla="*/ 15 w 195"/>
                  <a:gd name="T61" fmla="*/ 293 h 662"/>
                  <a:gd name="T62" fmla="*/ 23 w 195"/>
                  <a:gd name="T63" fmla="*/ 312 h 662"/>
                  <a:gd name="T64" fmla="*/ 35 w 195"/>
                  <a:gd name="T65" fmla="*/ 325 h 662"/>
                  <a:gd name="T66" fmla="*/ 36 w 195"/>
                  <a:gd name="T67" fmla="*/ 394 h 662"/>
                  <a:gd name="T68" fmla="*/ 33 w 195"/>
                  <a:gd name="T69" fmla="*/ 459 h 662"/>
                  <a:gd name="T70" fmla="*/ 32 w 195"/>
                  <a:gd name="T71" fmla="*/ 521 h 662"/>
                  <a:gd name="T72" fmla="*/ 30 w 195"/>
                  <a:gd name="T73" fmla="*/ 577 h 662"/>
                  <a:gd name="T74" fmla="*/ 25 w 195"/>
                  <a:gd name="T75" fmla="*/ 606 h 662"/>
                  <a:gd name="T76" fmla="*/ 31 w 195"/>
                  <a:gd name="T77" fmla="*/ 621 h 662"/>
                  <a:gd name="T78" fmla="*/ 36 w 195"/>
                  <a:gd name="T79" fmla="*/ 639 h 662"/>
                  <a:gd name="T80" fmla="*/ 33 w 195"/>
                  <a:gd name="T81" fmla="*/ 651 h 662"/>
                  <a:gd name="T82" fmla="*/ 40 w 195"/>
                  <a:gd name="T83" fmla="*/ 662 h 662"/>
                  <a:gd name="T84" fmla="*/ 75 w 195"/>
                  <a:gd name="T85" fmla="*/ 657 h 662"/>
                  <a:gd name="T86" fmla="*/ 71 w 195"/>
                  <a:gd name="T87" fmla="*/ 640 h 662"/>
                  <a:gd name="T88" fmla="*/ 70 w 195"/>
                  <a:gd name="T89" fmla="*/ 629 h 662"/>
                  <a:gd name="T90" fmla="*/ 76 w 195"/>
                  <a:gd name="T91" fmla="*/ 618 h 662"/>
                  <a:gd name="T92" fmla="*/ 82 w 195"/>
                  <a:gd name="T93" fmla="*/ 561 h 662"/>
                  <a:gd name="T94" fmla="*/ 89 w 195"/>
                  <a:gd name="T95" fmla="*/ 492 h 662"/>
                  <a:gd name="T96" fmla="*/ 97 w 195"/>
                  <a:gd name="T97" fmla="*/ 452 h 662"/>
                  <a:gd name="T98" fmla="*/ 101 w 195"/>
                  <a:gd name="T99" fmla="*/ 436 h 662"/>
                  <a:gd name="T100" fmla="*/ 103 w 195"/>
                  <a:gd name="T101" fmla="*/ 467 h 662"/>
                  <a:gd name="T102" fmla="*/ 105 w 195"/>
                  <a:gd name="T103" fmla="*/ 492 h 662"/>
                  <a:gd name="T104" fmla="*/ 106 w 195"/>
                  <a:gd name="T105" fmla="*/ 533 h 662"/>
                  <a:gd name="T106" fmla="*/ 106 w 195"/>
                  <a:gd name="T107" fmla="*/ 564 h 662"/>
                  <a:gd name="T108" fmla="*/ 105 w 195"/>
                  <a:gd name="T109" fmla="*/ 601 h 662"/>
                  <a:gd name="T110" fmla="*/ 107 w 195"/>
                  <a:gd name="T111" fmla="*/ 620 h 662"/>
                  <a:gd name="T112" fmla="*/ 105 w 195"/>
                  <a:gd name="T113" fmla="*/ 633 h 662"/>
                  <a:gd name="T114" fmla="*/ 126 w 195"/>
                  <a:gd name="T115" fmla="*/ 642 h 662"/>
                  <a:gd name="T116" fmla="*/ 139 w 195"/>
                  <a:gd name="T117" fmla="*/ 646 h 662"/>
                  <a:gd name="T118" fmla="*/ 188 w 195"/>
                  <a:gd name="T119" fmla="*/ 6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5" h="662">
                    <a:moveTo>
                      <a:pt x="188" y="643"/>
                    </a:moveTo>
                    <a:cubicBezTo>
                      <a:pt x="188" y="643"/>
                      <a:pt x="189" y="642"/>
                      <a:pt x="189" y="642"/>
                    </a:cubicBezTo>
                    <a:cubicBezTo>
                      <a:pt x="189" y="641"/>
                      <a:pt x="189" y="640"/>
                      <a:pt x="189" y="639"/>
                    </a:cubicBezTo>
                    <a:cubicBezTo>
                      <a:pt x="189" y="638"/>
                      <a:pt x="188" y="639"/>
                      <a:pt x="187" y="639"/>
                    </a:cubicBezTo>
                    <a:cubicBezTo>
                      <a:pt x="187" y="638"/>
                      <a:pt x="187" y="639"/>
                      <a:pt x="187" y="638"/>
                    </a:cubicBezTo>
                    <a:cubicBezTo>
                      <a:pt x="187" y="638"/>
                      <a:pt x="186" y="638"/>
                      <a:pt x="186" y="638"/>
                    </a:cubicBezTo>
                    <a:cubicBezTo>
                      <a:pt x="185" y="638"/>
                      <a:pt x="185" y="638"/>
                      <a:pt x="185" y="637"/>
                    </a:cubicBezTo>
                    <a:cubicBezTo>
                      <a:pt x="185" y="636"/>
                      <a:pt x="185" y="634"/>
                      <a:pt x="184" y="633"/>
                    </a:cubicBezTo>
                    <a:cubicBezTo>
                      <a:pt x="182" y="631"/>
                      <a:pt x="181" y="631"/>
                      <a:pt x="179" y="630"/>
                    </a:cubicBezTo>
                    <a:cubicBezTo>
                      <a:pt x="177" y="630"/>
                      <a:pt x="175" y="629"/>
                      <a:pt x="174" y="629"/>
                    </a:cubicBezTo>
                    <a:cubicBezTo>
                      <a:pt x="173" y="629"/>
                      <a:pt x="173" y="629"/>
                      <a:pt x="171" y="628"/>
                    </a:cubicBezTo>
                    <a:cubicBezTo>
                      <a:pt x="169" y="627"/>
                      <a:pt x="169" y="627"/>
                      <a:pt x="168" y="627"/>
                    </a:cubicBezTo>
                    <a:cubicBezTo>
                      <a:pt x="166" y="627"/>
                      <a:pt x="165" y="627"/>
                      <a:pt x="164" y="627"/>
                    </a:cubicBezTo>
                    <a:cubicBezTo>
                      <a:pt x="163" y="626"/>
                      <a:pt x="161" y="625"/>
                      <a:pt x="161" y="624"/>
                    </a:cubicBezTo>
                    <a:cubicBezTo>
                      <a:pt x="160" y="624"/>
                      <a:pt x="160" y="624"/>
                      <a:pt x="160" y="623"/>
                    </a:cubicBezTo>
                    <a:cubicBezTo>
                      <a:pt x="159" y="622"/>
                      <a:pt x="158" y="621"/>
                      <a:pt x="158" y="620"/>
                    </a:cubicBezTo>
                    <a:cubicBezTo>
                      <a:pt x="157" y="620"/>
                      <a:pt x="158" y="620"/>
                      <a:pt x="158" y="620"/>
                    </a:cubicBezTo>
                    <a:cubicBezTo>
                      <a:pt x="159" y="620"/>
                      <a:pt x="159" y="619"/>
                      <a:pt x="159" y="619"/>
                    </a:cubicBezTo>
                    <a:cubicBezTo>
                      <a:pt x="159" y="619"/>
                      <a:pt x="158" y="618"/>
                      <a:pt x="157" y="617"/>
                    </a:cubicBezTo>
                    <a:cubicBezTo>
                      <a:pt x="156" y="616"/>
                      <a:pt x="155" y="615"/>
                      <a:pt x="155" y="615"/>
                    </a:cubicBezTo>
                    <a:cubicBezTo>
                      <a:pt x="155" y="615"/>
                      <a:pt x="155" y="615"/>
                      <a:pt x="155" y="614"/>
                    </a:cubicBezTo>
                    <a:cubicBezTo>
                      <a:pt x="155" y="613"/>
                      <a:pt x="156" y="612"/>
                      <a:pt x="155" y="610"/>
                    </a:cubicBezTo>
                    <a:cubicBezTo>
                      <a:pt x="155" y="608"/>
                      <a:pt x="155" y="606"/>
                      <a:pt x="155" y="605"/>
                    </a:cubicBezTo>
                    <a:cubicBezTo>
                      <a:pt x="155" y="604"/>
                      <a:pt x="155" y="604"/>
                      <a:pt x="155" y="604"/>
                    </a:cubicBezTo>
                    <a:cubicBezTo>
                      <a:pt x="154" y="604"/>
                      <a:pt x="154" y="604"/>
                      <a:pt x="154" y="603"/>
                    </a:cubicBezTo>
                    <a:cubicBezTo>
                      <a:pt x="154" y="602"/>
                      <a:pt x="155" y="601"/>
                      <a:pt x="155" y="600"/>
                    </a:cubicBezTo>
                    <a:cubicBezTo>
                      <a:pt x="154" y="600"/>
                      <a:pt x="154" y="599"/>
                      <a:pt x="155" y="599"/>
                    </a:cubicBezTo>
                    <a:cubicBezTo>
                      <a:pt x="155" y="598"/>
                      <a:pt x="155" y="597"/>
                      <a:pt x="156" y="596"/>
                    </a:cubicBezTo>
                    <a:cubicBezTo>
                      <a:pt x="156" y="595"/>
                      <a:pt x="157" y="593"/>
                      <a:pt x="158" y="592"/>
                    </a:cubicBezTo>
                    <a:cubicBezTo>
                      <a:pt x="159" y="591"/>
                      <a:pt x="160" y="587"/>
                      <a:pt x="161" y="584"/>
                    </a:cubicBezTo>
                    <a:cubicBezTo>
                      <a:pt x="162" y="580"/>
                      <a:pt x="161" y="575"/>
                      <a:pt x="161" y="572"/>
                    </a:cubicBezTo>
                    <a:cubicBezTo>
                      <a:pt x="161" y="568"/>
                      <a:pt x="160" y="562"/>
                      <a:pt x="160" y="558"/>
                    </a:cubicBezTo>
                    <a:cubicBezTo>
                      <a:pt x="161" y="554"/>
                      <a:pt x="160" y="551"/>
                      <a:pt x="160" y="548"/>
                    </a:cubicBezTo>
                    <a:cubicBezTo>
                      <a:pt x="160" y="545"/>
                      <a:pt x="160" y="532"/>
                      <a:pt x="160" y="530"/>
                    </a:cubicBezTo>
                    <a:cubicBezTo>
                      <a:pt x="160" y="527"/>
                      <a:pt x="160" y="519"/>
                      <a:pt x="160" y="516"/>
                    </a:cubicBezTo>
                    <a:cubicBezTo>
                      <a:pt x="160" y="512"/>
                      <a:pt x="160" y="510"/>
                      <a:pt x="160" y="509"/>
                    </a:cubicBezTo>
                    <a:cubicBezTo>
                      <a:pt x="160" y="508"/>
                      <a:pt x="163" y="500"/>
                      <a:pt x="164" y="497"/>
                    </a:cubicBezTo>
                    <a:cubicBezTo>
                      <a:pt x="166" y="490"/>
                      <a:pt x="169" y="477"/>
                      <a:pt x="169" y="473"/>
                    </a:cubicBezTo>
                    <a:cubicBezTo>
                      <a:pt x="172" y="463"/>
                      <a:pt x="174" y="444"/>
                      <a:pt x="175" y="440"/>
                    </a:cubicBezTo>
                    <a:cubicBezTo>
                      <a:pt x="176" y="431"/>
                      <a:pt x="178" y="415"/>
                      <a:pt x="178" y="413"/>
                    </a:cubicBezTo>
                    <a:cubicBezTo>
                      <a:pt x="178" y="410"/>
                      <a:pt x="179" y="396"/>
                      <a:pt x="179" y="395"/>
                    </a:cubicBezTo>
                    <a:cubicBezTo>
                      <a:pt x="179" y="393"/>
                      <a:pt x="180" y="373"/>
                      <a:pt x="180" y="368"/>
                    </a:cubicBezTo>
                    <a:cubicBezTo>
                      <a:pt x="180" y="359"/>
                      <a:pt x="181" y="351"/>
                      <a:pt x="182" y="348"/>
                    </a:cubicBezTo>
                    <a:cubicBezTo>
                      <a:pt x="182" y="345"/>
                      <a:pt x="183" y="340"/>
                      <a:pt x="183" y="338"/>
                    </a:cubicBezTo>
                    <a:cubicBezTo>
                      <a:pt x="183" y="334"/>
                      <a:pt x="184" y="328"/>
                      <a:pt x="184" y="327"/>
                    </a:cubicBezTo>
                    <a:cubicBezTo>
                      <a:pt x="184" y="326"/>
                      <a:pt x="184" y="326"/>
                      <a:pt x="184" y="326"/>
                    </a:cubicBezTo>
                    <a:cubicBezTo>
                      <a:pt x="185" y="326"/>
                      <a:pt x="185" y="325"/>
                      <a:pt x="186" y="325"/>
                    </a:cubicBezTo>
                    <a:cubicBezTo>
                      <a:pt x="186" y="325"/>
                      <a:pt x="187" y="324"/>
                      <a:pt x="187" y="324"/>
                    </a:cubicBezTo>
                    <a:cubicBezTo>
                      <a:pt x="187" y="323"/>
                      <a:pt x="187" y="321"/>
                      <a:pt x="187" y="318"/>
                    </a:cubicBezTo>
                    <a:cubicBezTo>
                      <a:pt x="188" y="315"/>
                      <a:pt x="188" y="304"/>
                      <a:pt x="188" y="303"/>
                    </a:cubicBezTo>
                    <a:cubicBezTo>
                      <a:pt x="188" y="302"/>
                      <a:pt x="188" y="300"/>
                      <a:pt x="189" y="300"/>
                    </a:cubicBezTo>
                    <a:cubicBezTo>
                      <a:pt x="189" y="299"/>
                      <a:pt x="189" y="299"/>
                      <a:pt x="190" y="297"/>
                    </a:cubicBezTo>
                    <a:cubicBezTo>
                      <a:pt x="191" y="296"/>
                      <a:pt x="191" y="294"/>
                      <a:pt x="191" y="293"/>
                    </a:cubicBezTo>
                    <a:cubicBezTo>
                      <a:pt x="192" y="291"/>
                      <a:pt x="191" y="290"/>
                      <a:pt x="190" y="287"/>
                    </a:cubicBezTo>
                    <a:cubicBezTo>
                      <a:pt x="189" y="285"/>
                      <a:pt x="189" y="283"/>
                      <a:pt x="189" y="280"/>
                    </a:cubicBezTo>
                    <a:cubicBezTo>
                      <a:pt x="189" y="276"/>
                      <a:pt x="190" y="275"/>
                      <a:pt x="190" y="274"/>
                    </a:cubicBezTo>
                    <a:cubicBezTo>
                      <a:pt x="190" y="273"/>
                      <a:pt x="191" y="272"/>
                      <a:pt x="191" y="271"/>
                    </a:cubicBezTo>
                    <a:cubicBezTo>
                      <a:pt x="193" y="268"/>
                      <a:pt x="194" y="265"/>
                      <a:pt x="194" y="262"/>
                    </a:cubicBezTo>
                    <a:cubicBezTo>
                      <a:pt x="195" y="260"/>
                      <a:pt x="195" y="259"/>
                      <a:pt x="195" y="259"/>
                    </a:cubicBezTo>
                    <a:cubicBezTo>
                      <a:pt x="194" y="258"/>
                      <a:pt x="193" y="257"/>
                      <a:pt x="192" y="256"/>
                    </a:cubicBezTo>
                    <a:cubicBezTo>
                      <a:pt x="191" y="254"/>
                      <a:pt x="191" y="254"/>
                      <a:pt x="191" y="253"/>
                    </a:cubicBezTo>
                    <a:cubicBezTo>
                      <a:pt x="190" y="253"/>
                      <a:pt x="191" y="253"/>
                      <a:pt x="191" y="252"/>
                    </a:cubicBezTo>
                    <a:cubicBezTo>
                      <a:pt x="191" y="251"/>
                      <a:pt x="191" y="249"/>
                      <a:pt x="191" y="246"/>
                    </a:cubicBezTo>
                    <a:cubicBezTo>
                      <a:pt x="191" y="244"/>
                      <a:pt x="191" y="243"/>
                      <a:pt x="192" y="241"/>
                    </a:cubicBezTo>
                    <a:cubicBezTo>
                      <a:pt x="192" y="240"/>
                      <a:pt x="192" y="237"/>
                      <a:pt x="192" y="236"/>
                    </a:cubicBezTo>
                    <a:cubicBezTo>
                      <a:pt x="192" y="234"/>
                      <a:pt x="193" y="227"/>
                      <a:pt x="193" y="226"/>
                    </a:cubicBezTo>
                    <a:cubicBezTo>
                      <a:pt x="193" y="224"/>
                      <a:pt x="192" y="216"/>
                      <a:pt x="192" y="214"/>
                    </a:cubicBezTo>
                    <a:cubicBezTo>
                      <a:pt x="192" y="213"/>
                      <a:pt x="191" y="209"/>
                      <a:pt x="191" y="207"/>
                    </a:cubicBezTo>
                    <a:cubicBezTo>
                      <a:pt x="191" y="204"/>
                      <a:pt x="190" y="190"/>
                      <a:pt x="189" y="185"/>
                    </a:cubicBezTo>
                    <a:cubicBezTo>
                      <a:pt x="189" y="180"/>
                      <a:pt x="188" y="170"/>
                      <a:pt x="187" y="164"/>
                    </a:cubicBezTo>
                    <a:cubicBezTo>
                      <a:pt x="187" y="158"/>
                      <a:pt x="184" y="149"/>
                      <a:pt x="183" y="145"/>
                    </a:cubicBezTo>
                    <a:cubicBezTo>
                      <a:pt x="181" y="138"/>
                      <a:pt x="178" y="134"/>
                      <a:pt x="177" y="131"/>
                    </a:cubicBezTo>
                    <a:cubicBezTo>
                      <a:pt x="173" y="125"/>
                      <a:pt x="171" y="123"/>
                      <a:pt x="170" y="121"/>
                    </a:cubicBezTo>
                    <a:cubicBezTo>
                      <a:pt x="168" y="119"/>
                      <a:pt x="165" y="116"/>
                      <a:pt x="164" y="115"/>
                    </a:cubicBezTo>
                    <a:cubicBezTo>
                      <a:pt x="162" y="115"/>
                      <a:pt x="159" y="112"/>
                      <a:pt x="158" y="112"/>
                    </a:cubicBezTo>
                    <a:cubicBezTo>
                      <a:pt x="157" y="111"/>
                      <a:pt x="155" y="110"/>
                      <a:pt x="154" y="109"/>
                    </a:cubicBezTo>
                    <a:cubicBezTo>
                      <a:pt x="153" y="109"/>
                      <a:pt x="154" y="109"/>
                      <a:pt x="153" y="108"/>
                    </a:cubicBezTo>
                    <a:cubicBezTo>
                      <a:pt x="152" y="108"/>
                      <a:pt x="151" y="107"/>
                      <a:pt x="151" y="107"/>
                    </a:cubicBezTo>
                    <a:cubicBezTo>
                      <a:pt x="150" y="106"/>
                      <a:pt x="150" y="106"/>
                      <a:pt x="149" y="105"/>
                    </a:cubicBezTo>
                    <a:cubicBezTo>
                      <a:pt x="148" y="105"/>
                      <a:pt x="148" y="104"/>
                      <a:pt x="147" y="104"/>
                    </a:cubicBezTo>
                    <a:cubicBezTo>
                      <a:pt x="146" y="103"/>
                      <a:pt x="145" y="103"/>
                      <a:pt x="144" y="102"/>
                    </a:cubicBezTo>
                    <a:cubicBezTo>
                      <a:pt x="143" y="101"/>
                      <a:pt x="139" y="99"/>
                      <a:pt x="138" y="98"/>
                    </a:cubicBezTo>
                    <a:cubicBezTo>
                      <a:pt x="137" y="98"/>
                      <a:pt x="136" y="97"/>
                      <a:pt x="136" y="97"/>
                    </a:cubicBezTo>
                    <a:cubicBezTo>
                      <a:pt x="135" y="96"/>
                      <a:pt x="134" y="95"/>
                      <a:pt x="133" y="95"/>
                    </a:cubicBezTo>
                    <a:cubicBezTo>
                      <a:pt x="132" y="94"/>
                      <a:pt x="129" y="93"/>
                      <a:pt x="129" y="93"/>
                    </a:cubicBezTo>
                    <a:cubicBezTo>
                      <a:pt x="129" y="92"/>
                      <a:pt x="128" y="92"/>
                      <a:pt x="128" y="91"/>
                    </a:cubicBezTo>
                    <a:cubicBezTo>
                      <a:pt x="128" y="91"/>
                      <a:pt x="127" y="85"/>
                      <a:pt x="126" y="83"/>
                    </a:cubicBezTo>
                    <a:cubicBezTo>
                      <a:pt x="126" y="81"/>
                      <a:pt x="126" y="82"/>
                      <a:pt x="126" y="81"/>
                    </a:cubicBezTo>
                    <a:cubicBezTo>
                      <a:pt x="126" y="80"/>
                      <a:pt x="126" y="80"/>
                      <a:pt x="126" y="79"/>
                    </a:cubicBezTo>
                    <a:cubicBezTo>
                      <a:pt x="126" y="78"/>
                      <a:pt x="126" y="76"/>
                      <a:pt x="127" y="75"/>
                    </a:cubicBezTo>
                    <a:cubicBezTo>
                      <a:pt x="127" y="75"/>
                      <a:pt x="129" y="73"/>
                      <a:pt x="129" y="72"/>
                    </a:cubicBezTo>
                    <a:cubicBezTo>
                      <a:pt x="130" y="71"/>
                      <a:pt x="131" y="65"/>
                      <a:pt x="132" y="64"/>
                    </a:cubicBezTo>
                    <a:cubicBezTo>
                      <a:pt x="132" y="62"/>
                      <a:pt x="132" y="62"/>
                      <a:pt x="132" y="62"/>
                    </a:cubicBezTo>
                    <a:cubicBezTo>
                      <a:pt x="133" y="62"/>
                      <a:pt x="135" y="61"/>
                      <a:pt x="135" y="60"/>
                    </a:cubicBezTo>
                    <a:cubicBezTo>
                      <a:pt x="136" y="59"/>
                      <a:pt x="137" y="58"/>
                      <a:pt x="138" y="56"/>
                    </a:cubicBezTo>
                    <a:cubicBezTo>
                      <a:pt x="139" y="54"/>
                      <a:pt x="139" y="51"/>
                      <a:pt x="140" y="50"/>
                    </a:cubicBezTo>
                    <a:cubicBezTo>
                      <a:pt x="140" y="48"/>
                      <a:pt x="141" y="47"/>
                      <a:pt x="141" y="46"/>
                    </a:cubicBezTo>
                    <a:cubicBezTo>
                      <a:pt x="140" y="46"/>
                      <a:pt x="140" y="44"/>
                      <a:pt x="140" y="43"/>
                    </a:cubicBezTo>
                    <a:cubicBezTo>
                      <a:pt x="140" y="42"/>
                      <a:pt x="140" y="40"/>
                      <a:pt x="138" y="41"/>
                    </a:cubicBezTo>
                    <a:cubicBezTo>
                      <a:pt x="136" y="41"/>
                      <a:pt x="137" y="41"/>
                      <a:pt x="137" y="40"/>
                    </a:cubicBezTo>
                    <a:cubicBezTo>
                      <a:pt x="137" y="39"/>
                      <a:pt x="137" y="34"/>
                      <a:pt x="138" y="29"/>
                    </a:cubicBezTo>
                    <a:cubicBezTo>
                      <a:pt x="138" y="24"/>
                      <a:pt x="137" y="16"/>
                      <a:pt x="134" y="15"/>
                    </a:cubicBezTo>
                    <a:cubicBezTo>
                      <a:pt x="131" y="13"/>
                      <a:pt x="120" y="0"/>
                      <a:pt x="111" y="1"/>
                    </a:cubicBezTo>
                    <a:cubicBezTo>
                      <a:pt x="96" y="1"/>
                      <a:pt x="88" y="9"/>
                      <a:pt x="85" y="11"/>
                    </a:cubicBezTo>
                    <a:cubicBezTo>
                      <a:pt x="81" y="13"/>
                      <a:pt x="81" y="16"/>
                      <a:pt x="82" y="18"/>
                    </a:cubicBezTo>
                    <a:cubicBezTo>
                      <a:pt x="82" y="19"/>
                      <a:pt x="82" y="20"/>
                      <a:pt x="81" y="22"/>
                    </a:cubicBezTo>
                    <a:cubicBezTo>
                      <a:pt x="79" y="25"/>
                      <a:pt x="80" y="32"/>
                      <a:pt x="80" y="34"/>
                    </a:cubicBezTo>
                    <a:cubicBezTo>
                      <a:pt x="80" y="35"/>
                      <a:pt x="80" y="35"/>
                      <a:pt x="79" y="35"/>
                    </a:cubicBezTo>
                    <a:cubicBezTo>
                      <a:pt x="78" y="35"/>
                      <a:pt x="77" y="36"/>
                      <a:pt x="76" y="38"/>
                    </a:cubicBezTo>
                    <a:cubicBezTo>
                      <a:pt x="76" y="40"/>
                      <a:pt x="76" y="44"/>
                      <a:pt x="76" y="47"/>
                    </a:cubicBezTo>
                    <a:cubicBezTo>
                      <a:pt x="76" y="50"/>
                      <a:pt x="77" y="53"/>
                      <a:pt x="78" y="55"/>
                    </a:cubicBezTo>
                    <a:cubicBezTo>
                      <a:pt x="80" y="56"/>
                      <a:pt x="80" y="57"/>
                      <a:pt x="81" y="57"/>
                    </a:cubicBezTo>
                    <a:cubicBezTo>
                      <a:pt x="82" y="58"/>
                      <a:pt x="82" y="58"/>
                      <a:pt x="82" y="59"/>
                    </a:cubicBezTo>
                    <a:cubicBezTo>
                      <a:pt x="82" y="59"/>
                      <a:pt x="82" y="60"/>
                      <a:pt x="82" y="62"/>
                    </a:cubicBezTo>
                    <a:cubicBezTo>
                      <a:pt x="82" y="64"/>
                      <a:pt x="82" y="69"/>
                      <a:pt x="82" y="70"/>
                    </a:cubicBezTo>
                    <a:cubicBezTo>
                      <a:pt x="82" y="71"/>
                      <a:pt x="81" y="71"/>
                      <a:pt x="81" y="72"/>
                    </a:cubicBezTo>
                    <a:cubicBezTo>
                      <a:pt x="81" y="72"/>
                      <a:pt x="80" y="72"/>
                      <a:pt x="80" y="73"/>
                    </a:cubicBezTo>
                    <a:cubicBezTo>
                      <a:pt x="79" y="74"/>
                      <a:pt x="77" y="79"/>
                      <a:pt x="77" y="79"/>
                    </a:cubicBezTo>
                    <a:cubicBezTo>
                      <a:pt x="76" y="80"/>
                      <a:pt x="76" y="81"/>
                      <a:pt x="75" y="82"/>
                    </a:cubicBezTo>
                    <a:cubicBezTo>
                      <a:pt x="74" y="83"/>
                      <a:pt x="74" y="84"/>
                      <a:pt x="74" y="84"/>
                    </a:cubicBezTo>
                    <a:cubicBezTo>
                      <a:pt x="74" y="85"/>
                      <a:pt x="73" y="85"/>
                      <a:pt x="73" y="85"/>
                    </a:cubicBezTo>
                    <a:cubicBezTo>
                      <a:pt x="72" y="85"/>
                      <a:pt x="72" y="85"/>
                      <a:pt x="71" y="86"/>
                    </a:cubicBezTo>
                    <a:cubicBezTo>
                      <a:pt x="69" y="86"/>
                      <a:pt x="65" y="88"/>
                      <a:pt x="62" y="90"/>
                    </a:cubicBezTo>
                    <a:cubicBezTo>
                      <a:pt x="59" y="91"/>
                      <a:pt x="55" y="93"/>
                      <a:pt x="54" y="94"/>
                    </a:cubicBezTo>
                    <a:cubicBezTo>
                      <a:pt x="53" y="94"/>
                      <a:pt x="49" y="97"/>
                      <a:pt x="47" y="99"/>
                    </a:cubicBezTo>
                    <a:cubicBezTo>
                      <a:pt x="44" y="101"/>
                      <a:pt x="39" y="105"/>
                      <a:pt x="38" y="105"/>
                    </a:cubicBezTo>
                    <a:cubicBezTo>
                      <a:pt x="37" y="106"/>
                      <a:pt x="35" y="107"/>
                      <a:pt x="34" y="108"/>
                    </a:cubicBezTo>
                    <a:cubicBezTo>
                      <a:pt x="32" y="109"/>
                      <a:pt x="28" y="113"/>
                      <a:pt x="27" y="113"/>
                    </a:cubicBezTo>
                    <a:cubicBezTo>
                      <a:pt x="27" y="114"/>
                      <a:pt x="26" y="114"/>
                      <a:pt x="26" y="115"/>
                    </a:cubicBezTo>
                    <a:cubicBezTo>
                      <a:pt x="25" y="115"/>
                      <a:pt x="25" y="116"/>
                      <a:pt x="24" y="116"/>
                    </a:cubicBezTo>
                    <a:cubicBezTo>
                      <a:pt x="24" y="116"/>
                      <a:pt x="21" y="119"/>
                      <a:pt x="20" y="120"/>
                    </a:cubicBezTo>
                    <a:cubicBezTo>
                      <a:pt x="19" y="121"/>
                      <a:pt x="17" y="125"/>
                      <a:pt x="16" y="127"/>
                    </a:cubicBezTo>
                    <a:cubicBezTo>
                      <a:pt x="15" y="129"/>
                      <a:pt x="15" y="130"/>
                      <a:pt x="14" y="132"/>
                    </a:cubicBezTo>
                    <a:cubicBezTo>
                      <a:pt x="14" y="134"/>
                      <a:pt x="14" y="137"/>
                      <a:pt x="14" y="138"/>
                    </a:cubicBezTo>
                    <a:cubicBezTo>
                      <a:pt x="14" y="139"/>
                      <a:pt x="14" y="140"/>
                      <a:pt x="14" y="141"/>
                    </a:cubicBezTo>
                    <a:cubicBezTo>
                      <a:pt x="14" y="142"/>
                      <a:pt x="15" y="142"/>
                      <a:pt x="14" y="143"/>
                    </a:cubicBezTo>
                    <a:cubicBezTo>
                      <a:pt x="14" y="143"/>
                      <a:pt x="14" y="146"/>
                      <a:pt x="13" y="148"/>
                    </a:cubicBezTo>
                    <a:cubicBezTo>
                      <a:pt x="13" y="150"/>
                      <a:pt x="11" y="159"/>
                      <a:pt x="10" y="161"/>
                    </a:cubicBezTo>
                    <a:cubicBezTo>
                      <a:pt x="10" y="164"/>
                      <a:pt x="8" y="172"/>
                      <a:pt x="7" y="174"/>
                    </a:cubicBezTo>
                    <a:cubicBezTo>
                      <a:pt x="7" y="175"/>
                      <a:pt x="6" y="178"/>
                      <a:pt x="6" y="180"/>
                    </a:cubicBezTo>
                    <a:cubicBezTo>
                      <a:pt x="6" y="182"/>
                      <a:pt x="5" y="188"/>
                      <a:pt x="5" y="189"/>
                    </a:cubicBezTo>
                    <a:cubicBezTo>
                      <a:pt x="5" y="191"/>
                      <a:pt x="4" y="197"/>
                      <a:pt x="3" y="200"/>
                    </a:cubicBezTo>
                    <a:cubicBezTo>
                      <a:pt x="3" y="203"/>
                      <a:pt x="2" y="210"/>
                      <a:pt x="2" y="213"/>
                    </a:cubicBezTo>
                    <a:cubicBezTo>
                      <a:pt x="1" y="216"/>
                      <a:pt x="2" y="217"/>
                      <a:pt x="1" y="219"/>
                    </a:cubicBezTo>
                    <a:cubicBezTo>
                      <a:pt x="0" y="221"/>
                      <a:pt x="1" y="225"/>
                      <a:pt x="2" y="228"/>
                    </a:cubicBezTo>
                    <a:cubicBezTo>
                      <a:pt x="2" y="232"/>
                      <a:pt x="3" y="235"/>
                      <a:pt x="4" y="238"/>
                    </a:cubicBezTo>
                    <a:cubicBezTo>
                      <a:pt x="5" y="240"/>
                      <a:pt x="8" y="243"/>
                      <a:pt x="8" y="244"/>
                    </a:cubicBezTo>
                    <a:cubicBezTo>
                      <a:pt x="8" y="244"/>
                      <a:pt x="9" y="245"/>
                      <a:pt x="9" y="248"/>
                    </a:cubicBezTo>
                    <a:cubicBezTo>
                      <a:pt x="10" y="250"/>
                      <a:pt x="12" y="258"/>
                      <a:pt x="12" y="259"/>
                    </a:cubicBezTo>
                    <a:cubicBezTo>
                      <a:pt x="12" y="260"/>
                      <a:pt x="12" y="260"/>
                      <a:pt x="12" y="262"/>
                    </a:cubicBezTo>
                    <a:cubicBezTo>
                      <a:pt x="11" y="265"/>
                      <a:pt x="11" y="266"/>
                      <a:pt x="11" y="268"/>
                    </a:cubicBezTo>
                    <a:cubicBezTo>
                      <a:pt x="11" y="269"/>
                      <a:pt x="10" y="269"/>
                      <a:pt x="10" y="270"/>
                    </a:cubicBezTo>
                    <a:cubicBezTo>
                      <a:pt x="10" y="270"/>
                      <a:pt x="11" y="275"/>
                      <a:pt x="11" y="277"/>
                    </a:cubicBezTo>
                    <a:cubicBezTo>
                      <a:pt x="12" y="280"/>
                      <a:pt x="12" y="282"/>
                      <a:pt x="13" y="285"/>
                    </a:cubicBezTo>
                    <a:cubicBezTo>
                      <a:pt x="13" y="288"/>
                      <a:pt x="14" y="291"/>
                      <a:pt x="15" y="293"/>
                    </a:cubicBezTo>
                    <a:cubicBezTo>
                      <a:pt x="15" y="295"/>
                      <a:pt x="16" y="295"/>
                      <a:pt x="16" y="299"/>
                    </a:cubicBezTo>
                    <a:cubicBezTo>
                      <a:pt x="16" y="302"/>
                      <a:pt x="17" y="305"/>
                      <a:pt x="18" y="306"/>
                    </a:cubicBezTo>
                    <a:cubicBezTo>
                      <a:pt x="18" y="307"/>
                      <a:pt x="18" y="309"/>
                      <a:pt x="18" y="310"/>
                    </a:cubicBezTo>
                    <a:cubicBezTo>
                      <a:pt x="18" y="310"/>
                      <a:pt x="19" y="311"/>
                      <a:pt x="20" y="311"/>
                    </a:cubicBezTo>
                    <a:cubicBezTo>
                      <a:pt x="21" y="312"/>
                      <a:pt x="22" y="312"/>
                      <a:pt x="23" y="312"/>
                    </a:cubicBezTo>
                    <a:cubicBezTo>
                      <a:pt x="24" y="312"/>
                      <a:pt x="26" y="312"/>
                      <a:pt x="28" y="312"/>
                    </a:cubicBezTo>
                    <a:cubicBezTo>
                      <a:pt x="29" y="312"/>
                      <a:pt x="30" y="312"/>
                      <a:pt x="30" y="312"/>
                    </a:cubicBezTo>
                    <a:cubicBezTo>
                      <a:pt x="31" y="311"/>
                      <a:pt x="31" y="311"/>
                      <a:pt x="31" y="312"/>
                    </a:cubicBezTo>
                    <a:cubicBezTo>
                      <a:pt x="32" y="312"/>
                      <a:pt x="32" y="313"/>
                      <a:pt x="32" y="316"/>
                    </a:cubicBezTo>
                    <a:cubicBezTo>
                      <a:pt x="33" y="319"/>
                      <a:pt x="34" y="323"/>
                      <a:pt x="35" y="325"/>
                    </a:cubicBezTo>
                    <a:cubicBezTo>
                      <a:pt x="35" y="327"/>
                      <a:pt x="36" y="330"/>
                      <a:pt x="36" y="331"/>
                    </a:cubicBezTo>
                    <a:cubicBezTo>
                      <a:pt x="36" y="332"/>
                      <a:pt x="36" y="336"/>
                      <a:pt x="36" y="340"/>
                    </a:cubicBezTo>
                    <a:cubicBezTo>
                      <a:pt x="36" y="345"/>
                      <a:pt x="36" y="353"/>
                      <a:pt x="36" y="358"/>
                    </a:cubicBezTo>
                    <a:cubicBezTo>
                      <a:pt x="36" y="362"/>
                      <a:pt x="37" y="372"/>
                      <a:pt x="37" y="376"/>
                    </a:cubicBezTo>
                    <a:cubicBezTo>
                      <a:pt x="37" y="381"/>
                      <a:pt x="36" y="391"/>
                      <a:pt x="36" y="394"/>
                    </a:cubicBezTo>
                    <a:cubicBezTo>
                      <a:pt x="36" y="396"/>
                      <a:pt x="35" y="402"/>
                      <a:pt x="35" y="405"/>
                    </a:cubicBezTo>
                    <a:cubicBezTo>
                      <a:pt x="34" y="408"/>
                      <a:pt x="34" y="411"/>
                      <a:pt x="34" y="416"/>
                    </a:cubicBezTo>
                    <a:cubicBezTo>
                      <a:pt x="34" y="420"/>
                      <a:pt x="34" y="430"/>
                      <a:pt x="34" y="433"/>
                    </a:cubicBezTo>
                    <a:cubicBezTo>
                      <a:pt x="33" y="436"/>
                      <a:pt x="33" y="443"/>
                      <a:pt x="33" y="446"/>
                    </a:cubicBezTo>
                    <a:cubicBezTo>
                      <a:pt x="33" y="448"/>
                      <a:pt x="33" y="456"/>
                      <a:pt x="33" y="459"/>
                    </a:cubicBezTo>
                    <a:cubicBezTo>
                      <a:pt x="33" y="462"/>
                      <a:pt x="33" y="468"/>
                      <a:pt x="33" y="471"/>
                    </a:cubicBezTo>
                    <a:cubicBezTo>
                      <a:pt x="33" y="474"/>
                      <a:pt x="33" y="476"/>
                      <a:pt x="33" y="478"/>
                    </a:cubicBezTo>
                    <a:cubicBezTo>
                      <a:pt x="34" y="480"/>
                      <a:pt x="34" y="484"/>
                      <a:pt x="33" y="487"/>
                    </a:cubicBezTo>
                    <a:cubicBezTo>
                      <a:pt x="33" y="491"/>
                      <a:pt x="33" y="503"/>
                      <a:pt x="33" y="506"/>
                    </a:cubicBezTo>
                    <a:cubicBezTo>
                      <a:pt x="33" y="510"/>
                      <a:pt x="33" y="517"/>
                      <a:pt x="32" y="521"/>
                    </a:cubicBezTo>
                    <a:cubicBezTo>
                      <a:pt x="32" y="524"/>
                      <a:pt x="32" y="531"/>
                      <a:pt x="32" y="534"/>
                    </a:cubicBezTo>
                    <a:cubicBezTo>
                      <a:pt x="31" y="536"/>
                      <a:pt x="31" y="542"/>
                      <a:pt x="31" y="545"/>
                    </a:cubicBezTo>
                    <a:cubicBezTo>
                      <a:pt x="30" y="548"/>
                      <a:pt x="31" y="556"/>
                      <a:pt x="31" y="558"/>
                    </a:cubicBezTo>
                    <a:cubicBezTo>
                      <a:pt x="31" y="560"/>
                      <a:pt x="30" y="568"/>
                      <a:pt x="30" y="570"/>
                    </a:cubicBezTo>
                    <a:cubicBezTo>
                      <a:pt x="30" y="572"/>
                      <a:pt x="30" y="575"/>
                      <a:pt x="30" y="577"/>
                    </a:cubicBezTo>
                    <a:cubicBezTo>
                      <a:pt x="30" y="579"/>
                      <a:pt x="30" y="580"/>
                      <a:pt x="30" y="581"/>
                    </a:cubicBezTo>
                    <a:cubicBezTo>
                      <a:pt x="29" y="582"/>
                      <a:pt x="29" y="582"/>
                      <a:pt x="29" y="584"/>
                    </a:cubicBezTo>
                    <a:cubicBezTo>
                      <a:pt x="29" y="587"/>
                      <a:pt x="28" y="588"/>
                      <a:pt x="28" y="590"/>
                    </a:cubicBezTo>
                    <a:cubicBezTo>
                      <a:pt x="28" y="592"/>
                      <a:pt x="26" y="598"/>
                      <a:pt x="26" y="600"/>
                    </a:cubicBezTo>
                    <a:cubicBezTo>
                      <a:pt x="25" y="602"/>
                      <a:pt x="25" y="604"/>
                      <a:pt x="25" y="606"/>
                    </a:cubicBezTo>
                    <a:cubicBezTo>
                      <a:pt x="25" y="609"/>
                      <a:pt x="28" y="611"/>
                      <a:pt x="28" y="611"/>
                    </a:cubicBezTo>
                    <a:cubicBezTo>
                      <a:pt x="29" y="612"/>
                      <a:pt x="29" y="612"/>
                      <a:pt x="29" y="613"/>
                    </a:cubicBezTo>
                    <a:cubicBezTo>
                      <a:pt x="30" y="614"/>
                      <a:pt x="30" y="615"/>
                      <a:pt x="31" y="616"/>
                    </a:cubicBezTo>
                    <a:cubicBezTo>
                      <a:pt x="32" y="617"/>
                      <a:pt x="31" y="617"/>
                      <a:pt x="31" y="618"/>
                    </a:cubicBezTo>
                    <a:cubicBezTo>
                      <a:pt x="31" y="618"/>
                      <a:pt x="31" y="619"/>
                      <a:pt x="31" y="621"/>
                    </a:cubicBezTo>
                    <a:cubicBezTo>
                      <a:pt x="32" y="624"/>
                      <a:pt x="33" y="626"/>
                      <a:pt x="33" y="628"/>
                    </a:cubicBezTo>
                    <a:cubicBezTo>
                      <a:pt x="34" y="629"/>
                      <a:pt x="34" y="629"/>
                      <a:pt x="35" y="629"/>
                    </a:cubicBezTo>
                    <a:cubicBezTo>
                      <a:pt x="36" y="629"/>
                      <a:pt x="36" y="629"/>
                      <a:pt x="36" y="630"/>
                    </a:cubicBezTo>
                    <a:cubicBezTo>
                      <a:pt x="36" y="631"/>
                      <a:pt x="36" y="636"/>
                      <a:pt x="35" y="637"/>
                    </a:cubicBezTo>
                    <a:cubicBezTo>
                      <a:pt x="35" y="638"/>
                      <a:pt x="36" y="639"/>
                      <a:pt x="36" y="639"/>
                    </a:cubicBezTo>
                    <a:cubicBezTo>
                      <a:pt x="36" y="639"/>
                      <a:pt x="36" y="640"/>
                      <a:pt x="36" y="640"/>
                    </a:cubicBezTo>
                    <a:cubicBezTo>
                      <a:pt x="35" y="640"/>
                      <a:pt x="35" y="642"/>
                      <a:pt x="34" y="644"/>
                    </a:cubicBezTo>
                    <a:cubicBezTo>
                      <a:pt x="34" y="645"/>
                      <a:pt x="34" y="646"/>
                      <a:pt x="33" y="647"/>
                    </a:cubicBezTo>
                    <a:cubicBezTo>
                      <a:pt x="32" y="648"/>
                      <a:pt x="33" y="649"/>
                      <a:pt x="33" y="650"/>
                    </a:cubicBezTo>
                    <a:cubicBezTo>
                      <a:pt x="33" y="651"/>
                      <a:pt x="33" y="651"/>
                      <a:pt x="33" y="651"/>
                    </a:cubicBezTo>
                    <a:cubicBezTo>
                      <a:pt x="32" y="652"/>
                      <a:pt x="32" y="652"/>
                      <a:pt x="32" y="653"/>
                    </a:cubicBezTo>
                    <a:cubicBezTo>
                      <a:pt x="32" y="653"/>
                      <a:pt x="32" y="653"/>
                      <a:pt x="32" y="655"/>
                    </a:cubicBezTo>
                    <a:cubicBezTo>
                      <a:pt x="32" y="656"/>
                      <a:pt x="32" y="657"/>
                      <a:pt x="33" y="658"/>
                    </a:cubicBezTo>
                    <a:cubicBezTo>
                      <a:pt x="34" y="660"/>
                      <a:pt x="36" y="661"/>
                      <a:pt x="36" y="662"/>
                    </a:cubicBezTo>
                    <a:cubicBezTo>
                      <a:pt x="37" y="662"/>
                      <a:pt x="38" y="662"/>
                      <a:pt x="40" y="662"/>
                    </a:cubicBezTo>
                    <a:cubicBezTo>
                      <a:pt x="41" y="662"/>
                      <a:pt x="44" y="662"/>
                      <a:pt x="46" y="662"/>
                    </a:cubicBezTo>
                    <a:cubicBezTo>
                      <a:pt x="49" y="662"/>
                      <a:pt x="59" y="661"/>
                      <a:pt x="61" y="660"/>
                    </a:cubicBezTo>
                    <a:cubicBezTo>
                      <a:pt x="63" y="660"/>
                      <a:pt x="66" y="659"/>
                      <a:pt x="68" y="659"/>
                    </a:cubicBezTo>
                    <a:cubicBezTo>
                      <a:pt x="70" y="659"/>
                      <a:pt x="72" y="659"/>
                      <a:pt x="74" y="658"/>
                    </a:cubicBezTo>
                    <a:cubicBezTo>
                      <a:pt x="75" y="658"/>
                      <a:pt x="75" y="658"/>
                      <a:pt x="75" y="657"/>
                    </a:cubicBezTo>
                    <a:cubicBezTo>
                      <a:pt x="76" y="656"/>
                      <a:pt x="76" y="655"/>
                      <a:pt x="76" y="654"/>
                    </a:cubicBezTo>
                    <a:cubicBezTo>
                      <a:pt x="76" y="653"/>
                      <a:pt x="75" y="652"/>
                      <a:pt x="75" y="651"/>
                    </a:cubicBezTo>
                    <a:cubicBezTo>
                      <a:pt x="75" y="651"/>
                      <a:pt x="74" y="650"/>
                      <a:pt x="73" y="650"/>
                    </a:cubicBezTo>
                    <a:cubicBezTo>
                      <a:pt x="73" y="649"/>
                      <a:pt x="73" y="649"/>
                      <a:pt x="73" y="647"/>
                    </a:cubicBezTo>
                    <a:cubicBezTo>
                      <a:pt x="73" y="644"/>
                      <a:pt x="73" y="643"/>
                      <a:pt x="71" y="640"/>
                    </a:cubicBezTo>
                    <a:cubicBezTo>
                      <a:pt x="70" y="637"/>
                      <a:pt x="69" y="637"/>
                      <a:pt x="69" y="636"/>
                    </a:cubicBezTo>
                    <a:cubicBezTo>
                      <a:pt x="69" y="636"/>
                      <a:pt x="69" y="635"/>
                      <a:pt x="69" y="633"/>
                    </a:cubicBezTo>
                    <a:cubicBezTo>
                      <a:pt x="69" y="632"/>
                      <a:pt x="68" y="630"/>
                      <a:pt x="68" y="630"/>
                    </a:cubicBezTo>
                    <a:cubicBezTo>
                      <a:pt x="68" y="629"/>
                      <a:pt x="69" y="629"/>
                      <a:pt x="69" y="629"/>
                    </a:cubicBezTo>
                    <a:cubicBezTo>
                      <a:pt x="70" y="630"/>
                      <a:pt x="70" y="630"/>
                      <a:pt x="70" y="629"/>
                    </a:cubicBezTo>
                    <a:cubicBezTo>
                      <a:pt x="71" y="629"/>
                      <a:pt x="71" y="628"/>
                      <a:pt x="72" y="627"/>
                    </a:cubicBezTo>
                    <a:cubicBezTo>
                      <a:pt x="72" y="627"/>
                      <a:pt x="73" y="625"/>
                      <a:pt x="73" y="624"/>
                    </a:cubicBezTo>
                    <a:cubicBezTo>
                      <a:pt x="74" y="623"/>
                      <a:pt x="75" y="621"/>
                      <a:pt x="75" y="621"/>
                    </a:cubicBezTo>
                    <a:cubicBezTo>
                      <a:pt x="75" y="620"/>
                      <a:pt x="75" y="620"/>
                      <a:pt x="75" y="620"/>
                    </a:cubicBezTo>
                    <a:cubicBezTo>
                      <a:pt x="75" y="619"/>
                      <a:pt x="75" y="619"/>
                      <a:pt x="76" y="618"/>
                    </a:cubicBezTo>
                    <a:cubicBezTo>
                      <a:pt x="77" y="615"/>
                      <a:pt x="78" y="613"/>
                      <a:pt x="79" y="611"/>
                    </a:cubicBezTo>
                    <a:cubicBezTo>
                      <a:pt x="79" y="609"/>
                      <a:pt x="80" y="607"/>
                      <a:pt x="80" y="605"/>
                    </a:cubicBezTo>
                    <a:cubicBezTo>
                      <a:pt x="81" y="602"/>
                      <a:pt x="81" y="600"/>
                      <a:pt x="81" y="596"/>
                    </a:cubicBezTo>
                    <a:cubicBezTo>
                      <a:pt x="81" y="592"/>
                      <a:pt x="81" y="582"/>
                      <a:pt x="81" y="579"/>
                    </a:cubicBezTo>
                    <a:cubicBezTo>
                      <a:pt x="81" y="572"/>
                      <a:pt x="82" y="565"/>
                      <a:pt x="82" y="561"/>
                    </a:cubicBezTo>
                    <a:cubicBezTo>
                      <a:pt x="83" y="558"/>
                      <a:pt x="84" y="545"/>
                      <a:pt x="84" y="542"/>
                    </a:cubicBezTo>
                    <a:cubicBezTo>
                      <a:pt x="85" y="540"/>
                      <a:pt x="85" y="532"/>
                      <a:pt x="85" y="529"/>
                    </a:cubicBezTo>
                    <a:cubicBezTo>
                      <a:pt x="85" y="526"/>
                      <a:pt x="86" y="521"/>
                      <a:pt x="86" y="519"/>
                    </a:cubicBezTo>
                    <a:cubicBezTo>
                      <a:pt x="86" y="517"/>
                      <a:pt x="88" y="509"/>
                      <a:pt x="88" y="507"/>
                    </a:cubicBezTo>
                    <a:cubicBezTo>
                      <a:pt x="88" y="505"/>
                      <a:pt x="89" y="495"/>
                      <a:pt x="89" y="492"/>
                    </a:cubicBezTo>
                    <a:cubicBezTo>
                      <a:pt x="90" y="490"/>
                      <a:pt x="91" y="481"/>
                      <a:pt x="91" y="479"/>
                    </a:cubicBezTo>
                    <a:cubicBezTo>
                      <a:pt x="92" y="476"/>
                      <a:pt x="93" y="468"/>
                      <a:pt x="93" y="466"/>
                    </a:cubicBezTo>
                    <a:cubicBezTo>
                      <a:pt x="93" y="464"/>
                      <a:pt x="93" y="465"/>
                      <a:pt x="94" y="462"/>
                    </a:cubicBezTo>
                    <a:cubicBezTo>
                      <a:pt x="95" y="459"/>
                      <a:pt x="96" y="456"/>
                      <a:pt x="96" y="455"/>
                    </a:cubicBezTo>
                    <a:cubicBezTo>
                      <a:pt x="96" y="454"/>
                      <a:pt x="97" y="453"/>
                      <a:pt x="97" y="452"/>
                    </a:cubicBezTo>
                    <a:cubicBezTo>
                      <a:pt x="97" y="451"/>
                      <a:pt x="98" y="450"/>
                      <a:pt x="98" y="448"/>
                    </a:cubicBezTo>
                    <a:cubicBezTo>
                      <a:pt x="98" y="447"/>
                      <a:pt x="99" y="445"/>
                      <a:pt x="99" y="444"/>
                    </a:cubicBezTo>
                    <a:cubicBezTo>
                      <a:pt x="99" y="443"/>
                      <a:pt x="99" y="442"/>
                      <a:pt x="99" y="442"/>
                    </a:cubicBezTo>
                    <a:cubicBezTo>
                      <a:pt x="100" y="441"/>
                      <a:pt x="100" y="440"/>
                      <a:pt x="100" y="440"/>
                    </a:cubicBezTo>
                    <a:cubicBezTo>
                      <a:pt x="100" y="439"/>
                      <a:pt x="100" y="437"/>
                      <a:pt x="101" y="436"/>
                    </a:cubicBezTo>
                    <a:cubicBezTo>
                      <a:pt x="101" y="436"/>
                      <a:pt x="101" y="436"/>
                      <a:pt x="101" y="437"/>
                    </a:cubicBezTo>
                    <a:cubicBezTo>
                      <a:pt x="101" y="439"/>
                      <a:pt x="101" y="441"/>
                      <a:pt x="102" y="444"/>
                    </a:cubicBezTo>
                    <a:cubicBezTo>
                      <a:pt x="102" y="447"/>
                      <a:pt x="103" y="452"/>
                      <a:pt x="103" y="454"/>
                    </a:cubicBezTo>
                    <a:cubicBezTo>
                      <a:pt x="103" y="456"/>
                      <a:pt x="103" y="457"/>
                      <a:pt x="103" y="459"/>
                    </a:cubicBezTo>
                    <a:cubicBezTo>
                      <a:pt x="103" y="461"/>
                      <a:pt x="103" y="464"/>
                      <a:pt x="103" y="467"/>
                    </a:cubicBezTo>
                    <a:cubicBezTo>
                      <a:pt x="103" y="470"/>
                      <a:pt x="103" y="472"/>
                      <a:pt x="103" y="474"/>
                    </a:cubicBezTo>
                    <a:cubicBezTo>
                      <a:pt x="103" y="475"/>
                      <a:pt x="104" y="478"/>
                      <a:pt x="105" y="480"/>
                    </a:cubicBezTo>
                    <a:cubicBezTo>
                      <a:pt x="105" y="481"/>
                      <a:pt x="105" y="482"/>
                      <a:pt x="105" y="483"/>
                    </a:cubicBezTo>
                    <a:cubicBezTo>
                      <a:pt x="105" y="484"/>
                      <a:pt x="105" y="485"/>
                      <a:pt x="105" y="487"/>
                    </a:cubicBezTo>
                    <a:cubicBezTo>
                      <a:pt x="105" y="488"/>
                      <a:pt x="105" y="490"/>
                      <a:pt x="105" y="492"/>
                    </a:cubicBezTo>
                    <a:cubicBezTo>
                      <a:pt x="105" y="493"/>
                      <a:pt x="105" y="495"/>
                      <a:pt x="105" y="496"/>
                    </a:cubicBezTo>
                    <a:cubicBezTo>
                      <a:pt x="105" y="498"/>
                      <a:pt x="105" y="499"/>
                      <a:pt x="105" y="501"/>
                    </a:cubicBezTo>
                    <a:cubicBezTo>
                      <a:pt x="105" y="504"/>
                      <a:pt x="105" y="509"/>
                      <a:pt x="105" y="512"/>
                    </a:cubicBezTo>
                    <a:cubicBezTo>
                      <a:pt x="105" y="516"/>
                      <a:pt x="105" y="522"/>
                      <a:pt x="105" y="524"/>
                    </a:cubicBezTo>
                    <a:cubicBezTo>
                      <a:pt x="105" y="527"/>
                      <a:pt x="106" y="530"/>
                      <a:pt x="106" y="533"/>
                    </a:cubicBezTo>
                    <a:cubicBezTo>
                      <a:pt x="106" y="536"/>
                      <a:pt x="106" y="538"/>
                      <a:pt x="106" y="539"/>
                    </a:cubicBezTo>
                    <a:cubicBezTo>
                      <a:pt x="106" y="540"/>
                      <a:pt x="106" y="543"/>
                      <a:pt x="106" y="545"/>
                    </a:cubicBezTo>
                    <a:cubicBezTo>
                      <a:pt x="106" y="547"/>
                      <a:pt x="106" y="549"/>
                      <a:pt x="106" y="550"/>
                    </a:cubicBezTo>
                    <a:cubicBezTo>
                      <a:pt x="106" y="552"/>
                      <a:pt x="107" y="552"/>
                      <a:pt x="107" y="553"/>
                    </a:cubicBezTo>
                    <a:cubicBezTo>
                      <a:pt x="107" y="554"/>
                      <a:pt x="106" y="561"/>
                      <a:pt x="106" y="564"/>
                    </a:cubicBezTo>
                    <a:cubicBezTo>
                      <a:pt x="106" y="567"/>
                      <a:pt x="106" y="569"/>
                      <a:pt x="107" y="570"/>
                    </a:cubicBezTo>
                    <a:cubicBezTo>
                      <a:pt x="107" y="571"/>
                      <a:pt x="107" y="571"/>
                      <a:pt x="106" y="573"/>
                    </a:cubicBezTo>
                    <a:cubicBezTo>
                      <a:pt x="106" y="575"/>
                      <a:pt x="106" y="578"/>
                      <a:pt x="106" y="581"/>
                    </a:cubicBezTo>
                    <a:cubicBezTo>
                      <a:pt x="106" y="584"/>
                      <a:pt x="105" y="591"/>
                      <a:pt x="105" y="593"/>
                    </a:cubicBezTo>
                    <a:cubicBezTo>
                      <a:pt x="105" y="595"/>
                      <a:pt x="105" y="599"/>
                      <a:pt x="105" y="601"/>
                    </a:cubicBezTo>
                    <a:cubicBezTo>
                      <a:pt x="105" y="604"/>
                      <a:pt x="106" y="606"/>
                      <a:pt x="106" y="607"/>
                    </a:cubicBezTo>
                    <a:cubicBezTo>
                      <a:pt x="105" y="608"/>
                      <a:pt x="105" y="608"/>
                      <a:pt x="105" y="609"/>
                    </a:cubicBezTo>
                    <a:cubicBezTo>
                      <a:pt x="105" y="610"/>
                      <a:pt x="105" y="614"/>
                      <a:pt x="105" y="616"/>
                    </a:cubicBezTo>
                    <a:cubicBezTo>
                      <a:pt x="105" y="618"/>
                      <a:pt x="105" y="619"/>
                      <a:pt x="106" y="619"/>
                    </a:cubicBezTo>
                    <a:cubicBezTo>
                      <a:pt x="107" y="619"/>
                      <a:pt x="107" y="619"/>
                      <a:pt x="107" y="620"/>
                    </a:cubicBezTo>
                    <a:cubicBezTo>
                      <a:pt x="107" y="621"/>
                      <a:pt x="107" y="622"/>
                      <a:pt x="107" y="623"/>
                    </a:cubicBezTo>
                    <a:cubicBezTo>
                      <a:pt x="108" y="623"/>
                      <a:pt x="107" y="623"/>
                      <a:pt x="107" y="623"/>
                    </a:cubicBezTo>
                    <a:cubicBezTo>
                      <a:pt x="107" y="623"/>
                      <a:pt x="106" y="624"/>
                      <a:pt x="105" y="624"/>
                    </a:cubicBezTo>
                    <a:cubicBezTo>
                      <a:pt x="105" y="625"/>
                      <a:pt x="105" y="626"/>
                      <a:pt x="105" y="627"/>
                    </a:cubicBezTo>
                    <a:cubicBezTo>
                      <a:pt x="105" y="629"/>
                      <a:pt x="105" y="632"/>
                      <a:pt x="105" y="633"/>
                    </a:cubicBezTo>
                    <a:cubicBezTo>
                      <a:pt x="104" y="634"/>
                      <a:pt x="104" y="635"/>
                      <a:pt x="104" y="636"/>
                    </a:cubicBezTo>
                    <a:cubicBezTo>
                      <a:pt x="105" y="637"/>
                      <a:pt x="107" y="638"/>
                      <a:pt x="109" y="639"/>
                    </a:cubicBezTo>
                    <a:cubicBezTo>
                      <a:pt x="111" y="640"/>
                      <a:pt x="114" y="641"/>
                      <a:pt x="116" y="641"/>
                    </a:cubicBezTo>
                    <a:cubicBezTo>
                      <a:pt x="118" y="641"/>
                      <a:pt x="122" y="642"/>
                      <a:pt x="124" y="642"/>
                    </a:cubicBezTo>
                    <a:cubicBezTo>
                      <a:pt x="126" y="642"/>
                      <a:pt x="125" y="642"/>
                      <a:pt x="126" y="642"/>
                    </a:cubicBezTo>
                    <a:cubicBezTo>
                      <a:pt x="127" y="642"/>
                      <a:pt x="129" y="641"/>
                      <a:pt x="131" y="641"/>
                    </a:cubicBezTo>
                    <a:cubicBezTo>
                      <a:pt x="132" y="640"/>
                      <a:pt x="134" y="641"/>
                      <a:pt x="135" y="641"/>
                    </a:cubicBezTo>
                    <a:cubicBezTo>
                      <a:pt x="136" y="642"/>
                      <a:pt x="136" y="643"/>
                      <a:pt x="137" y="644"/>
                    </a:cubicBezTo>
                    <a:cubicBezTo>
                      <a:pt x="137" y="645"/>
                      <a:pt x="137" y="645"/>
                      <a:pt x="138" y="646"/>
                    </a:cubicBezTo>
                    <a:cubicBezTo>
                      <a:pt x="138" y="646"/>
                      <a:pt x="139" y="646"/>
                      <a:pt x="139" y="646"/>
                    </a:cubicBezTo>
                    <a:cubicBezTo>
                      <a:pt x="140" y="646"/>
                      <a:pt x="143" y="647"/>
                      <a:pt x="145" y="647"/>
                    </a:cubicBezTo>
                    <a:cubicBezTo>
                      <a:pt x="147" y="647"/>
                      <a:pt x="156" y="648"/>
                      <a:pt x="159" y="647"/>
                    </a:cubicBezTo>
                    <a:cubicBezTo>
                      <a:pt x="162" y="647"/>
                      <a:pt x="169" y="647"/>
                      <a:pt x="172" y="646"/>
                    </a:cubicBezTo>
                    <a:cubicBezTo>
                      <a:pt x="175" y="645"/>
                      <a:pt x="180" y="644"/>
                      <a:pt x="181" y="644"/>
                    </a:cubicBezTo>
                    <a:cubicBezTo>
                      <a:pt x="183" y="644"/>
                      <a:pt x="187" y="643"/>
                      <a:pt x="188" y="643"/>
                    </a:cubicBezTo>
                    <a:close/>
                  </a:path>
                </a:pathLst>
              </a:custGeom>
              <a:grpFill/>
              <a:ln>
                <a:noFill/>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A9B9C"/>
                  </a:solidFill>
                </a:endParaRPr>
              </a:p>
            </p:txBody>
          </p:sp>
        </p:grpSp>
      </p:grpSp>
      <p:grpSp>
        <p:nvGrpSpPr>
          <p:cNvPr id="29" name="Group 28"/>
          <p:cNvGrpSpPr/>
          <p:nvPr/>
        </p:nvGrpSpPr>
        <p:grpSpPr>
          <a:xfrm>
            <a:off x="7402016" y="2154560"/>
            <a:ext cx="1097280" cy="1097280"/>
            <a:chOff x="4152900" y="5143500"/>
            <a:chExt cx="1028700" cy="1028700"/>
          </a:xfrm>
        </p:grpSpPr>
        <p:sp>
          <p:nvSpPr>
            <p:cNvPr id="30" name="Oval 29"/>
            <p:cNvSpPr/>
            <p:nvPr/>
          </p:nvSpPr>
          <p:spPr bwMode="auto">
            <a:xfrm>
              <a:off x="4152900" y="5143500"/>
              <a:ext cx="1028700" cy="1028700"/>
            </a:xfrm>
            <a:prstGeom prst="ellipse">
              <a:avLst/>
            </a:prstGeom>
            <a:gradFill flip="none" rotWithShape="1">
              <a:gsLst>
                <a:gs pos="0">
                  <a:schemeClr val="accent5"/>
                </a:gs>
                <a:gs pos="100000">
                  <a:schemeClr val="accent1"/>
                </a:gs>
              </a:gsLst>
              <a:lin ang="16200000" scaled="1"/>
              <a:tileRect/>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9A9B9C"/>
                </a:solidFill>
              </a:endParaRPr>
            </a:p>
          </p:txBody>
        </p:sp>
        <p:grpSp>
          <p:nvGrpSpPr>
            <p:cNvPr id="31" name="Group 30"/>
            <p:cNvGrpSpPr/>
            <p:nvPr/>
          </p:nvGrpSpPr>
          <p:grpSpPr>
            <a:xfrm rot="6771505">
              <a:off x="4274911" y="5364612"/>
              <a:ext cx="863806" cy="590013"/>
              <a:chOff x="4728718" y="1528123"/>
              <a:chExt cx="2256886" cy="1541542"/>
            </a:xfrm>
          </p:grpSpPr>
          <p:sp>
            <p:nvSpPr>
              <p:cNvPr id="32" name="Oval 24"/>
              <p:cNvSpPr/>
              <p:nvPr/>
            </p:nvSpPr>
            <p:spPr>
              <a:xfrm rot="3938051">
                <a:off x="4728717" y="1528124"/>
                <a:ext cx="1458963" cy="1458962"/>
              </a:xfrm>
              <a:custGeom>
                <a:avLst/>
                <a:gdLst/>
                <a:ahLst/>
                <a:cxnLst/>
                <a:rect l="l" t="t" r="r" b="b"/>
                <a:pathLst>
                  <a:path w="1694641" h="1694640">
                    <a:moveTo>
                      <a:pt x="720718" y="628040"/>
                    </a:moveTo>
                    <a:cubicBezTo>
                      <a:pt x="666661" y="659249"/>
                      <a:pt x="624511" y="711081"/>
                      <a:pt x="607079" y="776136"/>
                    </a:cubicBezTo>
                    <a:cubicBezTo>
                      <a:pt x="572216" y="906247"/>
                      <a:pt x="649430" y="1039986"/>
                      <a:pt x="779541" y="1074849"/>
                    </a:cubicBezTo>
                    <a:cubicBezTo>
                      <a:pt x="909652" y="1109712"/>
                      <a:pt x="1043391" y="1032498"/>
                      <a:pt x="1078254" y="902387"/>
                    </a:cubicBezTo>
                    <a:cubicBezTo>
                      <a:pt x="1113117" y="772276"/>
                      <a:pt x="1035903" y="638537"/>
                      <a:pt x="905792" y="603674"/>
                    </a:cubicBezTo>
                    <a:cubicBezTo>
                      <a:pt x="840736" y="586243"/>
                      <a:pt x="774774" y="596830"/>
                      <a:pt x="720718" y="628040"/>
                    </a:cubicBezTo>
                    <a:close/>
                    <a:moveTo>
                      <a:pt x="294863" y="201486"/>
                    </a:moveTo>
                    <a:lnTo>
                      <a:pt x="490614" y="343674"/>
                    </a:lnTo>
                    <a:cubicBezTo>
                      <a:pt x="564332" y="291030"/>
                      <a:pt x="650279" y="254584"/>
                      <a:pt x="743366" y="239293"/>
                    </a:cubicBezTo>
                    <a:lnTo>
                      <a:pt x="781294" y="0"/>
                    </a:lnTo>
                    <a:lnTo>
                      <a:pt x="913349" y="0"/>
                    </a:lnTo>
                    <a:lnTo>
                      <a:pt x="951276" y="239292"/>
                    </a:lnTo>
                    <a:cubicBezTo>
                      <a:pt x="1044266" y="254852"/>
                      <a:pt x="1130173" y="291255"/>
                      <a:pt x="1203859" y="343797"/>
                    </a:cubicBezTo>
                    <a:lnTo>
                      <a:pt x="1399778" y="201486"/>
                    </a:lnTo>
                    <a:lnTo>
                      <a:pt x="1493155" y="294863"/>
                    </a:lnTo>
                    <a:lnTo>
                      <a:pt x="1350907" y="490697"/>
                    </a:lnTo>
                    <a:cubicBezTo>
                      <a:pt x="1403567" y="564405"/>
                      <a:pt x="1440086" y="650368"/>
                      <a:pt x="1455749" y="743428"/>
                    </a:cubicBezTo>
                    <a:lnTo>
                      <a:pt x="1694641" y="781292"/>
                    </a:lnTo>
                    <a:lnTo>
                      <a:pt x="1694641" y="913347"/>
                    </a:lnTo>
                    <a:lnTo>
                      <a:pt x="1455749" y="951211"/>
                    </a:lnTo>
                    <a:cubicBezTo>
                      <a:pt x="1440086" y="1044272"/>
                      <a:pt x="1403567" y="1130235"/>
                      <a:pt x="1350906" y="1203943"/>
                    </a:cubicBezTo>
                    <a:lnTo>
                      <a:pt x="1493155" y="1399777"/>
                    </a:lnTo>
                    <a:lnTo>
                      <a:pt x="1399778" y="1493155"/>
                    </a:lnTo>
                    <a:lnTo>
                      <a:pt x="1203858" y="1350844"/>
                    </a:lnTo>
                    <a:cubicBezTo>
                      <a:pt x="1130173" y="1403385"/>
                      <a:pt x="1044266" y="1439789"/>
                      <a:pt x="951276" y="1455348"/>
                    </a:cubicBezTo>
                    <a:lnTo>
                      <a:pt x="913348" y="1694640"/>
                    </a:lnTo>
                    <a:lnTo>
                      <a:pt x="781293" y="1694640"/>
                    </a:lnTo>
                    <a:lnTo>
                      <a:pt x="743366" y="1455348"/>
                    </a:lnTo>
                    <a:cubicBezTo>
                      <a:pt x="650375" y="1439788"/>
                      <a:pt x="564469" y="1403385"/>
                      <a:pt x="490783" y="1350843"/>
                    </a:cubicBezTo>
                    <a:lnTo>
                      <a:pt x="294863" y="1493154"/>
                    </a:lnTo>
                    <a:lnTo>
                      <a:pt x="201486" y="1399777"/>
                    </a:lnTo>
                    <a:lnTo>
                      <a:pt x="343735" y="1203942"/>
                    </a:lnTo>
                    <a:cubicBezTo>
                      <a:pt x="291075" y="1130235"/>
                      <a:pt x="254556" y="1044272"/>
                      <a:pt x="238893" y="951212"/>
                    </a:cubicBezTo>
                    <a:lnTo>
                      <a:pt x="0" y="913347"/>
                    </a:lnTo>
                    <a:lnTo>
                      <a:pt x="0" y="781293"/>
                    </a:lnTo>
                    <a:lnTo>
                      <a:pt x="239293" y="743365"/>
                    </a:lnTo>
                    <a:cubicBezTo>
                      <a:pt x="254584" y="650279"/>
                      <a:pt x="291030" y="564332"/>
                      <a:pt x="343674" y="490614"/>
                    </a:cubicBezTo>
                    <a:lnTo>
                      <a:pt x="201486" y="294863"/>
                    </a:lnTo>
                    <a:close/>
                  </a:path>
                </a:pathLst>
              </a:custGeom>
              <a:solidFill>
                <a:schemeClr val="bg1"/>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spc="-120">
                  <a:solidFill>
                    <a:srgbClr val="FFFFFF"/>
                  </a:solidFill>
                  <a:effectLst>
                    <a:outerShdw blurRad="165100" algn="ctr" rotWithShape="0">
                      <a:prstClr val="black"/>
                    </a:outerShdw>
                  </a:effectLst>
                  <a:cs typeface="Arial" pitchFamily="34" charset="0"/>
                </a:endParaRPr>
              </a:p>
            </p:txBody>
          </p:sp>
          <p:sp>
            <p:nvSpPr>
              <p:cNvPr id="33" name="Oval 24"/>
              <p:cNvSpPr/>
              <p:nvPr/>
            </p:nvSpPr>
            <p:spPr>
              <a:xfrm rot="4794344">
                <a:off x="6050190" y="2134251"/>
                <a:ext cx="935414" cy="935414"/>
              </a:xfrm>
              <a:custGeom>
                <a:avLst/>
                <a:gdLst/>
                <a:ahLst/>
                <a:cxnLst/>
                <a:rect l="l" t="t" r="r" b="b"/>
                <a:pathLst>
                  <a:path w="1694641" h="1694640">
                    <a:moveTo>
                      <a:pt x="720718" y="628040"/>
                    </a:moveTo>
                    <a:cubicBezTo>
                      <a:pt x="666661" y="659249"/>
                      <a:pt x="624511" y="711081"/>
                      <a:pt x="607079" y="776136"/>
                    </a:cubicBezTo>
                    <a:cubicBezTo>
                      <a:pt x="572216" y="906247"/>
                      <a:pt x="649430" y="1039986"/>
                      <a:pt x="779541" y="1074849"/>
                    </a:cubicBezTo>
                    <a:cubicBezTo>
                      <a:pt x="909652" y="1109712"/>
                      <a:pt x="1043391" y="1032498"/>
                      <a:pt x="1078254" y="902387"/>
                    </a:cubicBezTo>
                    <a:cubicBezTo>
                      <a:pt x="1113117" y="772276"/>
                      <a:pt x="1035903" y="638537"/>
                      <a:pt x="905792" y="603674"/>
                    </a:cubicBezTo>
                    <a:cubicBezTo>
                      <a:pt x="840736" y="586243"/>
                      <a:pt x="774774" y="596830"/>
                      <a:pt x="720718" y="628040"/>
                    </a:cubicBezTo>
                    <a:close/>
                    <a:moveTo>
                      <a:pt x="294863" y="201486"/>
                    </a:moveTo>
                    <a:lnTo>
                      <a:pt x="490614" y="343674"/>
                    </a:lnTo>
                    <a:cubicBezTo>
                      <a:pt x="564332" y="291030"/>
                      <a:pt x="650279" y="254584"/>
                      <a:pt x="743366" y="239293"/>
                    </a:cubicBezTo>
                    <a:lnTo>
                      <a:pt x="781294" y="0"/>
                    </a:lnTo>
                    <a:lnTo>
                      <a:pt x="913349" y="0"/>
                    </a:lnTo>
                    <a:lnTo>
                      <a:pt x="951276" y="239292"/>
                    </a:lnTo>
                    <a:cubicBezTo>
                      <a:pt x="1044266" y="254852"/>
                      <a:pt x="1130173" y="291255"/>
                      <a:pt x="1203859" y="343797"/>
                    </a:cubicBezTo>
                    <a:lnTo>
                      <a:pt x="1399778" y="201486"/>
                    </a:lnTo>
                    <a:lnTo>
                      <a:pt x="1493155" y="294863"/>
                    </a:lnTo>
                    <a:lnTo>
                      <a:pt x="1350907" y="490697"/>
                    </a:lnTo>
                    <a:cubicBezTo>
                      <a:pt x="1403567" y="564405"/>
                      <a:pt x="1440086" y="650368"/>
                      <a:pt x="1455749" y="743428"/>
                    </a:cubicBezTo>
                    <a:lnTo>
                      <a:pt x="1694641" y="781292"/>
                    </a:lnTo>
                    <a:lnTo>
                      <a:pt x="1694641" y="913347"/>
                    </a:lnTo>
                    <a:lnTo>
                      <a:pt x="1455749" y="951211"/>
                    </a:lnTo>
                    <a:cubicBezTo>
                      <a:pt x="1440086" y="1044272"/>
                      <a:pt x="1403567" y="1130235"/>
                      <a:pt x="1350906" y="1203943"/>
                    </a:cubicBezTo>
                    <a:lnTo>
                      <a:pt x="1493155" y="1399777"/>
                    </a:lnTo>
                    <a:lnTo>
                      <a:pt x="1399778" y="1493155"/>
                    </a:lnTo>
                    <a:lnTo>
                      <a:pt x="1203858" y="1350844"/>
                    </a:lnTo>
                    <a:cubicBezTo>
                      <a:pt x="1130173" y="1403385"/>
                      <a:pt x="1044266" y="1439789"/>
                      <a:pt x="951276" y="1455348"/>
                    </a:cubicBezTo>
                    <a:lnTo>
                      <a:pt x="913348" y="1694640"/>
                    </a:lnTo>
                    <a:lnTo>
                      <a:pt x="781293" y="1694640"/>
                    </a:lnTo>
                    <a:lnTo>
                      <a:pt x="743366" y="1455348"/>
                    </a:lnTo>
                    <a:cubicBezTo>
                      <a:pt x="650375" y="1439788"/>
                      <a:pt x="564469" y="1403385"/>
                      <a:pt x="490783" y="1350843"/>
                    </a:cubicBezTo>
                    <a:lnTo>
                      <a:pt x="294863" y="1493154"/>
                    </a:lnTo>
                    <a:lnTo>
                      <a:pt x="201486" y="1399777"/>
                    </a:lnTo>
                    <a:lnTo>
                      <a:pt x="343735" y="1203942"/>
                    </a:lnTo>
                    <a:cubicBezTo>
                      <a:pt x="291075" y="1130235"/>
                      <a:pt x="254556" y="1044272"/>
                      <a:pt x="238893" y="951212"/>
                    </a:cubicBezTo>
                    <a:lnTo>
                      <a:pt x="0" y="913347"/>
                    </a:lnTo>
                    <a:lnTo>
                      <a:pt x="0" y="781293"/>
                    </a:lnTo>
                    <a:lnTo>
                      <a:pt x="239293" y="743365"/>
                    </a:lnTo>
                    <a:cubicBezTo>
                      <a:pt x="254584" y="650279"/>
                      <a:pt x="291030" y="564332"/>
                      <a:pt x="343674" y="490614"/>
                    </a:cubicBezTo>
                    <a:lnTo>
                      <a:pt x="201486" y="294863"/>
                    </a:lnTo>
                    <a:close/>
                  </a:path>
                </a:pathLst>
              </a:custGeom>
              <a:solidFill>
                <a:schemeClr val="bg1"/>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spc="-120">
                  <a:solidFill>
                    <a:srgbClr val="FFFFFF"/>
                  </a:solidFill>
                  <a:effectLst>
                    <a:outerShdw blurRad="165100" algn="ctr" rotWithShape="0">
                      <a:prstClr val="black"/>
                    </a:outerShdw>
                  </a:effectLst>
                  <a:cs typeface="Arial" pitchFamily="34" charset="0"/>
                </a:endParaRPr>
              </a:p>
            </p:txBody>
          </p:sp>
        </p:grpSp>
      </p:grpSp>
      <p:grpSp>
        <p:nvGrpSpPr>
          <p:cNvPr id="34" name="Group 33"/>
          <p:cNvGrpSpPr/>
          <p:nvPr/>
        </p:nvGrpSpPr>
        <p:grpSpPr>
          <a:xfrm>
            <a:off x="679087" y="2154560"/>
            <a:ext cx="1097280" cy="1097280"/>
            <a:chOff x="4160852" y="1356600"/>
            <a:chExt cx="1028700" cy="1028700"/>
          </a:xfrm>
        </p:grpSpPr>
        <p:sp>
          <p:nvSpPr>
            <p:cNvPr id="35" name="Oval 34"/>
            <p:cNvSpPr/>
            <p:nvPr/>
          </p:nvSpPr>
          <p:spPr bwMode="auto">
            <a:xfrm>
              <a:off x="4160852" y="1356600"/>
              <a:ext cx="1028700" cy="1028700"/>
            </a:xfrm>
            <a:prstGeom prst="ellipse">
              <a:avLst/>
            </a:prstGeom>
            <a:gradFill flip="none" rotWithShape="1">
              <a:gsLst>
                <a:gs pos="0">
                  <a:schemeClr val="accent5"/>
                </a:gs>
                <a:gs pos="100000">
                  <a:schemeClr val="accent1"/>
                </a:gs>
              </a:gsLst>
              <a:lin ang="16200000" scaled="1"/>
              <a:tileRect/>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9A9B9C"/>
                </a:solidFill>
              </a:endParaRPr>
            </a:p>
          </p:txBody>
        </p:sp>
        <p:grpSp>
          <p:nvGrpSpPr>
            <p:cNvPr id="36" name="Group 35"/>
            <p:cNvGrpSpPr/>
            <p:nvPr/>
          </p:nvGrpSpPr>
          <p:grpSpPr>
            <a:xfrm>
              <a:off x="4325416" y="1497227"/>
              <a:ext cx="682013" cy="587940"/>
              <a:chOff x="721010" y="1443504"/>
              <a:chExt cx="886584" cy="764296"/>
            </a:xfrm>
          </p:grpSpPr>
          <p:sp>
            <p:nvSpPr>
              <p:cNvPr id="37" name="Isosceles Triangle 25"/>
              <p:cNvSpPr/>
              <p:nvPr/>
            </p:nvSpPr>
            <p:spPr bwMode="auto">
              <a:xfrm>
                <a:off x="776677" y="1524000"/>
                <a:ext cx="778719" cy="652404"/>
              </a:xfrm>
              <a:custGeom>
                <a:avLst/>
                <a:gdLst>
                  <a:gd name="connsiteX0" fmla="*/ 0 w 735549"/>
                  <a:gd name="connsiteY0" fmla="*/ 683800 h 683800"/>
                  <a:gd name="connsiteX1" fmla="*/ 367775 w 735549"/>
                  <a:gd name="connsiteY1" fmla="*/ 0 h 683800"/>
                  <a:gd name="connsiteX2" fmla="*/ 735549 w 735549"/>
                  <a:gd name="connsiteY2" fmla="*/ 683800 h 683800"/>
                  <a:gd name="connsiteX3" fmla="*/ 0 w 735549"/>
                  <a:gd name="connsiteY3" fmla="*/ 683800 h 683800"/>
                  <a:gd name="connsiteX0" fmla="*/ 0 w 766945"/>
                  <a:gd name="connsiteY0" fmla="*/ 683800 h 683800"/>
                  <a:gd name="connsiteX1" fmla="*/ 367775 w 766945"/>
                  <a:gd name="connsiteY1" fmla="*/ 0 h 683800"/>
                  <a:gd name="connsiteX2" fmla="*/ 766945 w 766945"/>
                  <a:gd name="connsiteY2" fmla="*/ 644555 h 683800"/>
                  <a:gd name="connsiteX3" fmla="*/ 0 w 766945"/>
                  <a:gd name="connsiteY3" fmla="*/ 683800 h 683800"/>
                  <a:gd name="connsiteX0" fmla="*/ 0 w 778719"/>
                  <a:gd name="connsiteY0" fmla="*/ 652404 h 652404"/>
                  <a:gd name="connsiteX1" fmla="*/ 379549 w 778719"/>
                  <a:gd name="connsiteY1" fmla="*/ 0 h 652404"/>
                  <a:gd name="connsiteX2" fmla="*/ 778719 w 778719"/>
                  <a:gd name="connsiteY2" fmla="*/ 644555 h 652404"/>
                  <a:gd name="connsiteX3" fmla="*/ 0 w 778719"/>
                  <a:gd name="connsiteY3" fmla="*/ 652404 h 652404"/>
                </a:gdLst>
                <a:ahLst/>
                <a:cxnLst>
                  <a:cxn ang="0">
                    <a:pos x="connsiteX0" y="connsiteY0"/>
                  </a:cxn>
                  <a:cxn ang="0">
                    <a:pos x="connsiteX1" y="connsiteY1"/>
                  </a:cxn>
                  <a:cxn ang="0">
                    <a:pos x="connsiteX2" y="connsiteY2"/>
                  </a:cxn>
                  <a:cxn ang="0">
                    <a:pos x="connsiteX3" y="connsiteY3"/>
                  </a:cxn>
                </a:cxnLst>
                <a:rect l="l" t="t" r="r" b="b"/>
                <a:pathLst>
                  <a:path w="778719" h="652404">
                    <a:moveTo>
                      <a:pt x="0" y="652404"/>
                    </a:moveTo>
                    <a:lnTo>
                      <a:pt x="379549" y="0"/>
                    </a:lnTo>
                    <a:lnTo>
                      <a:pt x="778719" y="644555"/>
                    </a:lnTo>
                    <a:lnTo>
                      <a:pt x="0" y="652404"/>
                    </a:lnTo>
                    <a:close/>
                  </a:path>
                </a:pathLst>
              </a:custGeom>
              <a:no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spc="-120" dirty="0">
                  <a:solidFill>
                    <a:srgbClr val="FFFFFF"/>
                  </a:solidFill>
                  <a:effectLst>
                    <a:outerShdw blurRad="165100" algn="ctr" rotWithShape="0">
                      <a:prstClr val="black"/>
                    </a:outerShdw>
                  </a:effectLst>
                  <a:cs typeface="Arial" pitchFamily="34" charset="0"/>
                </a:endParaRPr>
              </a:p>
            </p:txBody>
          </p:sp>
          <p:grpSp>
            <p:nvGrpSpPr>
              <p:cNvPr id="38" name="Group 37"/>
              <p:cNvGrpSpPr/>
              <p:nvPr/>
            </p:nvGrpSpPr>
            <p:grpSpPr>
              <a:xfrm>
                <a:off x="721010" y="1443504"/>
                <a:ext cx="886584" cy="764296"/>
                <a:chOff x="-5487369" y="5288032"/>
                <a:chExt cx="1243069" cy="1071611"/>
              </a:xfrm>
              <a:solidFill>
                <a:schemeClr val="tx1"/>
              </a:solidFill>
            </p:grpSpPr>
            <p:sp>
              <p:nvSpPr>
                <p:cNvPr id="39" name="Isosceles Triangle 173"/>
                <p:cNvSpPr/>
                <p:nvPr/>
              </p:nvSpPr>
              <p:spPr bwMode="auto">
                <a:xfrm>
                  <a:off x="-5487369" y="5288032"/>
                  <a:ext cx="1243069" cy="1071611"/>
                </a:xfrm>
                <a:custGeom>
                  <a:avLst/>
                  <a:gdLst/>
                  <a:ahLst/>
                  <a:cxnLst/>
                  <a:rect l="l" t="t" r="r" b="b"/>
                  <a:pathLst>
                    <a:path w="1243069" h="1071611">
                      <a:moveTo>
                        <a:pt x="621122" y="209253"/>
                      </a:moveTo>
                      <a:lnTo>
                        <a:pt x="148441" y="981839"/>
                      </a:lnTo>
                      <a:lnTo>
                        <a:pt x="1097847" y="981839"/>
                      </a:lnTo>
                      <a:close/>
                      <a:moveTo>
                        <a:pt x="621535" y="0"/>
                      </a:moveTo>
                      <a:lnTo>
                        <a:pt x="1243069" y="1071611"/>
                      </a:lnTo>
                      <a:lnTo>
                        <a:pt x="0" y="1071611"/>
                      </a:ln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A9B9C"/>
                    </a:solidFill>
                  </a:endParaRPr>
                </a:p>
              </p:txBody>
            </p:sp>
            <p:sp>
              <p:nvSpPr>
                <p:cNvPr id="40" name="Freeform 6"/>
                <p:cNvSpPr>
                  <a:spLocks noEditPoints="1"/>
                </p:cNvSpPr>
                <p:nvPr/>
              </p:nvSpPr>
              <p:spPr bwMode="auto">
                <a:xfrm flipV="1">
                  <a:off x="-4908848" y="5658625"/>
                  <a:ext cx="90888" cy="560481"/>
                </a:xfrm>
                <a:custGeom>
                  <a:avLst/>
                  <a:gdLst>
                    <a:gd name="T0" fmla="*/ 43 w 89"/>
                    <a:gd name="T1" fmla="*/ 88 h 548"/>
                    <a:gd name="T2" fmla="*/ 89 w 89"/>
                    <a:gd name="T3" fmla="*/ 45 h 548"/>
                    <a:gd name="T4" fmla="*/ 45 w 89"/>
                    <a:gd name="T5" fmla="*/ 0 h 548"/>
                    <a:gd name="T6" fmla="*/ 0 w 89"/>
                    <a:gd name="T7" fmla="*/ 45 h 548"/>
                    <a:gd name="T8" fmla="*/ 43 w 89"/>
                    <a:gd name="T9" fmla="*/ 88 h 548"/>
                    <a:gd name="T10" fmla="*/ 9 w 89"/>
                    <a:gd name="T11" fmla="*/ 548 h 548"/>
                    <a:gd name="T12" fmla="*/ 80 w 89"/>
                    <a:gd name="T13" fmla="*/ 548 h 548"/>
                    <a:gd name="T14" fmla="*/ 80 w 89"/>
                    <a:gd name="T15" fmla="*/ 155 h 548"/>
                    <a:gd name="T16" fmla="*/ 9 w 89"/>
                    <a:gd name="T17" fmla="*/ 155 h 548"/>
                    <a:gd name="T18" fmla="*/ 9 w 89"/>
                    <a:gd name="T19" fmla="*/ 548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548">
                      <a:moveTo>
                        <a:pt x="43" y="88"/>
                      </a:moveTo>
                      <a:cubicBezTo>
                        <a:pt x="72" y="88"/>
                        <a:pt x="89" y="69"/>
                        <a:pt x="89" y="45"/>
                      </a:cubicBezTo>
                      <a:cubicBezTo>
                        <a:pt x="89" y="19"/>
                        <a:pt x="71" y="0"/>
                        <a:pt x="45" y="0"/>
                      </a:cubicBezTo>
                      <a:cubicBezTo>
                        <a:pt x="18" y="0"/>
                        <a:pt x="0" y="20"/>
                        <a:pt x="0" y="45"/>
                      </a:cubicBezTo>
                      <a:cubicBezTo>
                        <a:pt x="0" y="69"/>
                        <a:pt x="17" y="88"/>
                        <a:pt x="43" y="88"/>
                      </a:cubicBezTo>
                      <a:close/>
                      <a:moveTo>
                        <a:pt x="9" y="548"/>
                      </a:moveTo>
                      <a:cubicBezTo>
                        <a:pt x="80" y="548"/>
                        <a:pt x="80" y="548"/>
                        <a:pt x="80" y="548"/>
                      </a:cubicBezTo>
                      <a:cubicBezTo>
                        <a:pt x="80" y="155"/>
                        <a:pt x="80" y="155"/>
                        <a:pt x="80" y="155"/>
                      </a:cubicBezTo>
                      <a:cubicBezTo>
                        <a:pt x="9" y="155"/>
                        <a:pt x="9" y="155"/>
                        <a:pt x="9" y="155"/>
                      </a:cubicBezTo>
                      <a:lnTo>
                        <a:pt x="9" y="548"/>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a:solidFill>
                      <a:prstClr val="black"/>
                    </a:solidFill>
                    <a:effectLst>
                      <a:outerShdw blurRad="38100" dist="38100" dir="2700000" algn="tl">
                        <a:srgbClr val="000000">
                          <a:alpha val="43137"/>
                        </a:srgbClr>
                      </a:outerShdw>
                    </a:effectLst>
                  </a:endParaRPr>
                </a:p>
              </p:txBody>
            </p:sp>
          </p:grpSp>
        </p:grpSp>
      </p:grpSp>
      <p:grpSp>
        <p:nvGrpSpPr>
          <p:cNvPr id="41" name="Group 40"/>
          <p:cNvGrpSpPr/>
          <p:nvPr/>
        </p:nvGrpSpPr>
        <p:grpSpPr>
          <a:xfrm>
            <a:off x="2359154" y="4221088"/>
            <a:ext cx="1293348" cy="1293348"/>
            <a:chOff x="4724400" y="1497792"/>
            <a:chExt cx="1293348" cy="1293348"/>
          </a:xfrm>
          <a:solidFill>
            <a:schemeClr val="accent2"/>
          </a:solidFill>
        </p:grpSpPr>
        <p:sp>
          <p:nvSpPr>
            <p:cNvPr id="42" name="Oval 41"/>
            <p:cNvSpPr/>
            <p:nvPr/>
          </p:nvSpPr>
          <p:spPr>
            <a:xfrm>
              <a:off x="4724400" y="1497792"/>
              <a:ext cx="1293348" cy="1293348"/>
            </a:xfrm>
            <a:prstGeom prst="ellipse">
              <a:avLst/>
            </a:prstGeom>
            <a:gradFill>
              <a:gsLst>
                <a:gs pos="0">
                  <a:schemeClr val="accent2">
                    <a:lumMod val="60000"/>
                    <a:lumOff val="40000"/>
                  </a:schemeClr>
                </a:gs>
                <a:gs pos="66000">
                  <a:schemeClr val="accent2"/>
                </a:gs>
              </a:gsLst>
              <a:lin ang="13800000" scaled="0"/>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rgbClr val="9A9B9C"/>
                </a:solidFill>
              </a:endParaRPr>
            </a:p>
          </p:txBody>
        </p:sp>
        <p:sp>
          <p:nvSpPr>
            <p:cNvPr id="43" name="TextBox 42"/>
            <p:cNvSpPr txBox="1"/>
            <p:nvPr/>
          </p:nvSpPr>
          <p:spPr>
            <a:xfrm>
              <a:off x="4874488" y="1539875"/>
              <a:ext cx="1018572" cy="1200329"/>
            </a:xfrm>
            <a:prstGeom prst="rect">
              <a:avLst/>
            </a:prstGeom>
            <a:noFill/>
          </p:spPr>
          <p:txBody>
            <a:bodyPr wrap="square" rtlCol="0">
              <a:spAutoFit/>
            </a:bodyPr>
            <a:lstStyle/>
            <a:p>
              <a:pPr algn="ctr">
                <a:buNone/>
              </a:pPr>
              <a:r>
                <a:rPr lang="en-GB" sz="7200" dirty="0">
                  <a:solidFill>
                    <a:schemeClr val="bg1"/>
                  </a:solidFill>
                  <a:effectLst>
                    <a:outerShdw blurRad="38100" dist="38100" dir="2700000" algn="tl">
                      <a:srgbClr val="000000">
                        <a:alpha val="43137"/>
                      </a:srgbClr>
                    </a:outerShdw>
                  </a:effectLst>
                  <a:latin typeface="+mj-lt"/>
                </a:rPr>
                <a:t>$</a:t>
              </a:r>
            </a:p>
          </p:txBody>
        </p:sp>
      </p:grpSp>
      <p:grpSp>
        <p:nvGrpSpPr>
          <p:cNvPr id="44" name="Group 43"/>
          <p:cNvGrpSpPr/>
          <p:nvPr/>
        </p:nvGrpSpPr>
        <p:grpSpPr>
          <a:xfrm>
            <a:off x="5509651" y="4221088"/>
            <a:ext cx="1293348" cy="1293348"/>
            <a:chOff x="2819400" y="1497792"/>
            <a:chExt cx="1293348" cy="1293348"/>
          </a:xfrm>
        </p:grpSpPr>
        <p:sp>
          <p:nvSpPr>
            <p:cNvPr id="45" name="Oval 44"/>
            <p:cNvSpPr/>
            <p:nvPr/>
          </p:nvSpPr>
          <p:spPr>
            <a:xfrm>
              <a:off x="2819400" y="1497792"/>
              <a:ext cx="1293348" cy="1293348"/>
            </a:xfrm>
            <a:prstGeom prst="ellipse">
              <a:avLst/>
            </a:prstGeom>
            <a:gradFill flip="none" rotWithShape="1">
              <a:gsLst>
                <a:gs pos="0">
                  <a:schemeClr val="accent2">
                    <a:lumMod val="60000"/>
                    <a:lumOff val="40000"/>
                  </a:schemeClr>
                </a:gs>
                <a:gs pos="49000">
                  <a:schemeClr val="accent2"/>
                </a:gs>
              </a:gsLst>
              <a:lin ang="13800000" scaled="0"/>
              <a:tileRect/>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rgbClr val="9A9B9C"/>
                </a:solidFill>
              </a:endParaRPr>
            </a:p>
          </p:txBody>
        </p:sp>
        <p:sp>
          <p:nvSpPr>
            <p:cNvPr id="46" name="Oval 23"/>
            <p:cNvSpPr/>
            <p:nvPr/>
          </p:nvSpPr>
          <p:spPr bwMode="auto">
            <a:xfrm>
              <a:off x="3042773" y="1711640"/>
              <a:ext cx="865652" cy="865652"/>
            </a:xfrm>
            <a:custGeom>
              <a:avLst/>
              <a:gdLst/>
              <a:ahLst/>
              <a:cxnLst/>
              <a:rect l="l" t="t" r="r" b="b"/>
              <a:pathLst>
                <a:path w="2875342" h="2875342">
                  <a:moveTo>
                    <a:pt x="1350861" y="2267066"/>
                  </a:moveTo>
                  <a:lnTo>
                    <a:pt x="1350861" y="2732950"/>
                  </a:lnTo>
                  <a:lnTo>
                    <a:pt x="1524481" y="2732949"/>
                  </a:lnTo>
                  <a:lnTo>
                    <a:pt x="1524481" y="2267066"/>
                  </a:lnTo>
                  <a:close/>
                  <a:moveTo>
                    <a:pt x="957379" y="2095941"/>
                  </a:moveTo>
                  <a:lnTo>
                    <a:pt x="724437" y="2499408"/>
                  </a:lnTo>
                  <a:lnTo>
                    <a:pt x="874796" y="2586218"/>
                  </a:lnTo>
                  <a:lnTo>
                    <a:pt x="1107738" y="2182751"/>
                  </a:lnTo>
                  <a:close/>
                  <a:moveTo>
                    <a:pt x="1917964" y="2095938"/>
                  </a:moveTo>
                  <a:lnTo>
                    <a:pt x="1767605" y="2182748"/>
                  </a:lnTo>
                  <a:lnTo>
                    <a:pt x="2000547" y="2586215"/>
                  </a:lnTo>
                  <a:lnTo>
                    <a:pt x="2150906" y="2499405"/>
                  </a:lnTo>
                  <a:close/>
                  <a:moveTo>
                    <a:pt x="692592" y="1767604"/>
                  </a:moveTo>
                  <a:lnTo>
                    <a:pt x="289124" y="2000546"/>
                  </a:lnTo>
                  <a:lnTo>
                    <a:pt x="375934" y="2150905"/>
                  </a:lnTo>
                  <a:lnTo>
                    <a:pt x="779401" y="1917963"/>
                  </a:lnTo>
                  <a:close/>
                  <a:moveTo>
                    <a:pt x="2182753" y="1767601"/>
                  </a:moveTo>
                  <a:lnTo>
                    <a:pt x="2095943" y="1917961"/>
                  </a:lnTo>
                  <a:lnTo>
                    <a:pt x="2499409" y="2150902"/>
                  </a:lnTo>
                  <a:lnTo>
                    <a:pt x="2586219" y="2000543"/>
                  </a:lnTo>
                  <a:close/>
                  <a:moveTo>
                    <a:pt x="627445" y="1350859"/>
                  </a:moveTo>
                  <a:lnTo>
                    <a:pt x="161561" y="1350860"/>
                  </a:lnTo>
                  <a:lnTo>
                    <a:pt x="161561" y="1524479"/>
                  </a:lnTo>
                  <a:lnTo>
                    <a:pt x="627444" y="1524480"/>
                  </a:lnTo>
                  <a:close/>
                  <a:moveTo>
                    <a:pt x="2247897" y="1350858"/>
                  </a:moveTo>
                  <a:lnTo>
                    <a:pt x="2247896" y="1524479"/>
                  </a:lnTo>
                  <a:lnTo>
                    <a:pt x="2713779" y="1524478"/>
                  </a:lnTo>
                  <a:lnTo>
                    <a:pt x="2713779" y="1350858"/>
                  </a:lnTo>
                  <a:close/>
                  <a:moveTo>
                    <a:pt x="1507120" y="732259"/>
                  </a:moveTo>
                  <a:lnTo>
                    <a:pt x="1368224" y="732259"/>
                  </a:lnTo>
                  <a:lnTo>
                    <a:pt x="1368223" y="1312088"/>
                  </a:lnTo>
                  <a:cubicBezTo>
                    <a:pt x="1322372" y="1335039"/>
                    <a:pt x="1292039" y="1382813"/>
                    <a:pt x="1292039" y="1437671"/>
                  </a:cubicBezTo>
                  <a:cubicBezTo>
                    <a:pt x="1292039" y="1518101"/>
                    <a:pt x="1357241" y="1583303"/>
                    <a:pt x="1437671" y="1583303"/>
                  </a:cubicBezTo>
                  <a:cubicBezTo>
                    <a:pt x="1458613" y="1583303"/>
                    <a:pt x="1478522" y="1578883"/>
                    <a:pt x="1496339" y="1570523"/>
                  </a:cubicBezTo>
                  <a:lnTo>
                    <a:pt x="1768924" y="1791228"/>
                  </a:lnTo>
                  <a:lnTo>
                    <a:pt x="1856327" y="1683280"/>
                  </a:lnTo>
                  <a:lnTo>
                    <a:pt x="1579043" y="1458770"/>
                  </a:lnTo>
                  <a:cubicBezTo>
                    <a:pt x="1582765" y="1452152"/>
                    <a:pt x="1583303" y="1444974"/>
                    <a:pt x="1583303" y="1437671"/>
                  </a:cubicBezTo>
                  <a:cubicBezTo>
                    <a:pt x="1583303" y="1382813"/>
                    <a:pt x="1552971" y="1335039"/>
                    <a:pt x="1507120" y="1312088"/>
                  </a:cubicBezTo>
                  <a:close/>
                  <a:moveTo>
                    <a:pt x="2499410" y="724437"/>
                  </a:moveTo>
                  <a:lnTo>
                    <a:pt x="2095944" y="957378"/>
                  </a:lnTo>
                  <a:lnTo>
                    <a:pt x="2182754" y="1107738"/>
                  </a:lnTo>
                  <a:lnTo>
                    <a:pt x="2586220" y="874797"/>
                  </a:lnTo>
                  <a:close/>
                  <a:moveTo>
                    <a:pt x="375934" y="724434"/>
                  </a:moveTo>
                  <a:lnTo>
                    <a:pt x="289123" y="874794"/>
                  </a:lnTo>
                  <a:lnTo>
                    <a:pt x="692590" y="1107735"/>
                  </a:lnTo>
                  <a:lnTo>
                    <a:pt x="779400" y="957375"/>
                  </a:lnTo>
                  <a:close/>
                  <a:moveTo>
                    <a:pt x="2000548" y="289122"/>
                  </a:moveTo>
                  <a:lnTo>
                    <a:pt x="1767607" y="692589"/>
                  </a:lnTo>
                  <a:lnTo>
                    <a:pt x="1917966" y="779399"/>
                  </a:lnTo>
                  <a:lnTo>
                    <a:pt x="2150907" y="375932"/>
                  </a:lnTo>
                  <a:close/>
                  <a:moveTo>
                    <a:pt x="874795" y="289120"/>
                  </a:moveTo>
                  <a:lnTo>
                    <a:pt x="724436" y="375929"/>
                  </a:lnTo>
                  <a:lnTo>
                    <a:pt x="957378" y="779396"/>
                  </a:lnTo>
                  <a:lnTo>
                    <a:pt x="1107738" y="692586"/>
                  </a:lnTo>
                  <a:close/>
                  <a:moveTo>
                    <a:pt x="1524480" y="180731"/>
                  </a:moveTo>
                  <a:lnTo>
                    <a:pt x="1350860" y="180732"/>
                  </a:lnTo>
                  <a:lnTo>
                    <a:pt x="1350860" y="646614"/>
                  </a:lnTo>
                  <a:lnTo>
                    <a:pt x="1524480" y="646614"/>
                  </a:lnTo>
                  <a:close/>
                  <a:moveTo>
                    <a:pt x="1437671" y="0"/>
                  </a:moveTo>
                  <a:cubicBezTo>
                    <a:pt x="2231675" y="0"/>
                    <a:pt x="2875342" y="643667"/>
                    <a:pt x="2875342" y="1437671"/>
                  </a:cubicBezTo>
                  <a:cubicBezTo>
                    <a:pt x="2875342" y="2231675"/>
                    <a:pt x="2231675" y="2875342"/>
                    <a:pt x="1437671" y="2875342"/>
                  </a:cubicBezTo>
                  <a:cubicBezTo>
                    <a:pt x="643667" y="2875342"/>
                    <a:pt x="0" y="2231675"/>
                    <a:pt x="0" y="1437671"/>
                  </a:cubicBezTo>
                  <a:cubicBezTo>
                    <a:pt x="0" y="643667"/>
                    <a:pt x="643667" y="0"/>
                    <a:pt x="1437671"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A9B9C"/>
                </a:solidFill>
                <a:effectLst>
                  <a:outerShdw blurRad="38100" dist="38100" dir="2700000" algn="tl">
                    <a:srgbClr val="000000">
                      <a:alpha val="43137"/>
                    </a:srgbClr>
                  </a:outerShdw>
                </a:effectLst>
              </a:endParaRPr>
            </a:p>
          </p:txBody>
        </p:sp>
      </p:grpSp>
      <p:sp>
        <p:nvSpPr>
          <p:cNvPr id="49" name="TextBox 48"/>
          <p:cNvSpPr txBox="1"/>
          <p:nvPr/>
        </p:nvSpPr>
        <p:spPr>
          <a:xfrm>
            <a:off x="263569" y="1787366"/>
            <a:ext cx="1965623" cy="338554"/>
          </a:xfrm>
          <a:prstGeom prst="rect">
            <a:avLst/>
          </a:prstGeom>
          <a:noFill/>
        </p:spPr>
        <p:txBody>
          <a:bodyPr wrap="square" rtlCol="0">
            <a:spAutoFit/>
          </a:bodyPr>
          <a:lstStyle/>
          <a:p>
            <a:pPr algn="ctr"/>
            <a:r>
              <a:rPr lang="en-US" sz="1600" dirty="0">
                <a:solidFill>
                  <a:schemeClr val="tx1">
                    <a:lumMod val="50000"/>
                    <a:lumOff val="50000"/>
                  </a:schemeClr>
                </a:solidFill>
                <a:latin typeface="+mj-lt"/>
                <a:cs typeface="Segoe UI Light" panose="020B0502040204020203" pitchFamily="34" charset="0"/>
              </a:rPr>
              <a:t>Can’t identify issues</a:t>
            </a:r>
          </a:p>
        </p:txBody>
      </p:sp>
      <p:sp>
        <p:nvSpPr>
          <p:cNvPr id="50" name="TextBox 49"/>
          <p:cNvSpPr txBox="1"/>
          <p:nvPr/>
        </p:nvSpPr>
        <p:spPr>
          <a:xfrm>
            <a:off x="2299262" y="1806058"/>
            <a:ext cx="2387038" cy="338554"/>
          </a:xfrm>
          <a:prstGeom prst="rect">
            <a:avLst/>
          </a:prstGeom>
          <a:noFill/>
        </p:spPr>
        <p:txBody>
          <a:bodyPr wrap="square" rtlCol="0">
            <a:spAutoFit/>
          </a:bodyPr>
          <a:lstStyle/>
          <a:p>
            <a:pPr algn="ctr"/>
            <a:r>
              <a:rPr lang="en-US" sz="1600" dirty="0">
                <a:solidFill>
                  <a:schemeClr val="tx1">
                    <a:lumMod val="50000"/>
                    <a:lumOff val="50000"/>
                  </a:schemeClr>
                </a:solidFill>
                <a:latin typeface="+mj-lt"/>
                <a:cs typeface="Segoe UI Light" panose="020B0502040204020203" pitchFamily="34" charset="0"/>
              </a:rPr>
              <a:t>Can’t make adjustments</a:t>
            </a:r>
          </a:p>
        </p:txBody>
      </p:sp>
      <p:sp>
        <p:nvSpPr>
          <p:cNvPr id="51" name="TextBox 50"/>
          <p:cNvSpPr txBox="1"/>
          <p:nvPr/>
        </p:nvSpPr>
        <p:spPr>
          <a:xfrm>
            <a:off x="4547336" y="1816006"/>
            <a:ext cx="2387038" cy="338554"/>
          </a:xfrm>
          <a:prstGeom prst="rect">
            <a:avLst/>
          </a:prstGeom>
          <a:noFill/>
        </p:spPr>
        <p:txBody>
          <a:bodyPr wrap="square" rtlCol="0">
            <a:spAutoFit/>
          </a:bodyPr>
          <a:lstStyle/>
          <a:p>
            <a:pPr algn="ctr"/>
            <a:r>
              <a:rPr lang="en-US" sz="1600" dirty="0">
                <a:solidFill>
                  <a:schemeClr val="tx1">
                    <a:lumMod val="50000"/>
                    <a:lumOff val="50000"/>
                  </a:schemeClr>
                </a:solidFill>
                <a:latin typeface="+mj-lt"/>
                <a:cs typeface="Segoe UI Light" panose="020B0502040204020203" pitchFamily="34" charset="0"/>
              </a:rPr>
              <a:t>Can’t anticipate needs</a:t>
            </a:r>
          </a:p>
        </p:txBody>
      </p:sp>
      <p:sp>
        <p:nvSpPr>
          <p:cNvPr id="52" name="TextBox 51"/>
          <p:cNvSpPr txBox="1"/>
          <p:nvPr/>
        </p:nvSpPr>
        <p:spPr>
          <a:xfrm>
            <a:off x="6761372" y="1816006"/>
            <a:ext cx="2387038" cy="338554"/>
          </a:xfrm>
          <a:prstGeom prst="rect">
            <a:avLst/>
          </a:prstGeom>
          <a:noFill/>
        </p:spPr>
        <p:txBody>
          <a:bodyPr wrap="square" rtlCol="0">
            <a:spAutoFit/>
          </a:bodyPr>
          <a:lstStyle/>
          <a:p>
            <a:pPr algn="ctr"/>
            <a:r>
              <a:rPr lang="en-US" sz="1600" dirty="0">
                <a:solidFill>
                  <a:schemeClr val="tx1">
                    <a:lumMod val="50000"/>
                    <a:lumOff val="50000"/>
                  </a:schemeClr>
                </a:solidFill>
                <a:latin typeface="+mj-lt"/>
                <a:cs typeface="Segoe UI Light" panose="020B0502040204020203" pitchFamily="34" charset="0"/>
              </a:rPr>
              <a:t>Can’t plan effectively</a:t>
            </a:r>
          </a:p>
        </p:txBody>
      </p:sp>
      <p:sp>
        <p:nvSpPr>
          <p:cNvPr id="53" name="TextBox 52"/>
          <p:cNvSpPr txBox="1"/>
          <p:nvPr/>
        </p:nvSpPr>
        <p:spPr>
          <a:xfrm>
            <a:off x="1825009" y="3773522"/>
            <a:ext cx="2387038" cy="338554"/>
          </a:xfrm>
          <a:prstGeom prst="rect">
            <a:avLst/>
          </a:prstGeom>
          <a:noFill/>
        </p:spPr>
        <p:txBody>
          <a:bodyPr wrap="square" rtlCol="0">
            <a:spAutoFit/>
          </a:bodyPr>
          <a:lstStyle/>
          <a:p>
            <a:pPr algn="ctr"/>
            <a:r>
              <a:rPr lang="en-US" sz="1600" b="1" dirty="0">
                <a:solidFill>
                  <a:schemeClr val="tx1">
                    <a:lumMod val="50000"/>
                    <a:lumOff val="50000"/>
                  </a:schemeClr>
                </a:solidFill>
                <a:latin typeface="+mj-lt"/>
                <a:cs typeface="Segoe UI Light" panose="020B0502040204020203" pitchFamily="34" charset="0"/>
              </a:rPr>
              <a:t>Projects Cost More</a:t>
            </a:r>
          </a:p>
        </p:txBody>
      </p:sp>
      <p:sp>
        <p:nvSpPr>
          <p:cNvPr id="54" name="TextBox 53"/>
          <p:cNvSpPr txBox="1"/>
          <p:nvPr/>
        </p:nvSpPr>
        <p:spPr>
          <a:xfrm>
            <a:off x="4927448" y="3788948"/>
            <a:ext cx="2387038" cy="338554"/>
          </a:xfrm>
          <a:prstGeom prst="rect">
            <a:avLst/>
          </a:prstGeom>
          <a:noFill/>
        </p:spPr>
        <p:txBody>
          <a:bodyPr wrap="square" rtlCol="0">
            <a:spAutoFit/>
          </a:bodyPr>
          <a:lstStyle/>
          <a:p>
            <a:pPr algn="ctr"/>
            <a:r>
              <a:rPr lang="en-US" sz="1600" b="1" dirty="0">
                <a:solidFill>
                  <a:schemeClr val="tx1">
                    <a:lumMod val="50000"/>
                    <a:lumOff val="50000"/>
                  </a:schemeClr>
                </a:solidFill>
                <a:latin typeface="+mj-lt"/>
                <a:cs typeface="Segoe UI Light" panose="020B0502040204020203" pitchFamily="34" charset="0"/>
              </a:rPr>
              <a:t>Projects Take Longer</a:t>
            </a:r>
          </a:p>
        </p:txBody>
      </p:sp>
      <p:sp>
        <p:nvSpPr>
          <p:cNvPr id="55" name="Footer Placeholder 3"/>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56" name="Slide Number Placeholder 4"/>
          <p:cNvSpPr>
            <a:spLocks noGrp="1"/>
          </p:cNvSpPr>
          <p:nvPr>
            <p:ph type="sldNum" sz="quarter" idx="12"/>
          </p:nvPr>
        </p:nvSpPr>
        <p:spPr>
          <a:xfrm>
            <a:off x="7857066" y="6356351"/>
            <a:ext cx="658283" cy="365125"/>
          </a:xfrm>
        </p:spPr>
        <p:txBody>
          <a:bodyPr/>
          <a:lstStyle/>
          <a:p>
            <a:fld id="{D34C24A4-3ACA-4A7E-A723-41D3A274CF63}" type="slidenum">
              <a:rPr lang="en-US" smtClean="0"/>
              <a:t>22</a:t>
            </a:fld>
            <a:endParaRPr lang="en-US"/>
          </a:p>
        </p:txBody>
      </p:sp>
    </p:spTree>
    <p:extLst>
      <p:ext uri="{BB962C8B-B14F-4D97-AF65-F5344CB8AC3E}">
        <p14:creationId xmlns:p14="http://schemas.microsoft.com/office/powerpoint/2010/main" val="53439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49"/>
                                        </p:tgtEl>
                                      </p:cBhvr>
                                    </p:animEffect>
                                    <p:set>
                                      <p:cBhvr>
                                        <p:cTn id="15" dur="1" fill="hold">
                                          <p:stCondLst>
                                            <p:cond delay="499"/>
                                          </p:stCondLst>
                                        </p:cTn>
                                        <p:tgtEl>
                                          <p:spTgt spid="49"/>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0"/>
                                        </p:tgtEl>
                                      </p:cBhvr>
                                    </p:animEffect>
                                    <p:set>
                                      <p:cBhvr>
                                        <p:cTn id="26" dur="1" fill="hold">
                                          <p:stCondLst>
                                            <p:cond delay="499"/>
                                          </p:stCondLst>
                                        </p:cTn>
                                        <p:tgtEl>
                                          <p:spTgt spid="50"/>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1"/>
                                        </p:tgtEl>
                                      </p:cBhvr>
                                    </p:animEffect>
                                    <p:set>
                                      <p:cBhvr>
                                        <p:cTn id="37" dur="1" fill="hold">
                                          <p:stCondLst>
                                            <p:cond delay="499"/>
                                          </p:stCondLst>
                                        </p:cTn>
                                        <p:tgtEl>
                                          <p:spTgt spid="51"/>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52"/>
                                        </p:tgtEl>
                                      </p:cBhvr>
                                    </p:animEffect>
                                    <p:set>
                                      <p:cBhvr>
                                        <p:cTn id="48" dur="1" fill="hold">
                                          <p:stCondLst>
                                            <p:cond delay="499"/>
                                          </p:stCondLst>
                                        </p:cTn>
                                        <p:tgtEl>
                                          <p:spTgt spid="52"/>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500"/>
                                        <p:tgtEl>
                                          <p:spTgt spid="4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9" grpId="1"/>
      <p:bldP spid="50" grpId="0"/>
      <p:bldP spid="50" grpId="1"/>
      <p:bldP spid="51" grpId="0"/>
      <p:bldP spid="51" grpId="1"/>
      <p:bldP spid="52" grpId="0"/>
      <p:bldP spid="52" grpId="1"/>
      <p:bldP spid="53" grpId="0"/>
      <p:bldP spid="5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5352230" y="2440782"/>
            <a:ext cx="2115370" cy="1976437"/>
          </a:xfrm>
          <a:custGeom>
            <a:avLst/>
            <a:gdLst>
              <a:gd name="connsiteX0" fmla="*/ 0 w 1976437"/>
              <a:gd name="connsiteY0" fmla="*/ 0 h 1976437"/>
              <a:gd name="connsiteX1" fmla="*/ 1976437 w 1976437"/>
              <a:gd name="connsiteY1" fmla="*/ 0 h 1976437"/>
              <a:gd name="connsiteX2" fmla="*/ 1976437 w 1976437"/>
              <a:gd name="connsiteY2" fmla="*/ 1976437 h 1976437"/>
              <a:gd name="connsiteX3" fmla="*/ 0 w 1976437"/>
              <a:gd name="connsiteY3" fmla="*/ 1976437 h 1976437"/>
              <a:gd name="connsiteX4" fmla="*/ 0 w 1976437"/>
              <a:gd name="connsiteY4" fmla="*/ 0 h 1976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437" h="1976437">
                <a:moveTo>
                  <a:pt x="0" y="0"/>
                </a:moveTo>
                <a:lnTo>
                  <a:pt x="1976437" y="0"/>
                </a:lnTo>
                <a:lnTo>
                  <a:pt x="1976437" y="1976437"/>
                </a:lnTo>
                <a:lnTo>
                  <a:pt x="0" y="1976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830" tIns="36830" rIns="36830" bIns="36830" numCol="1" spcCol="1270" anchor="ctr" anchorCtr="0">
            <a:noAutofit/>
          </a:bodyPr>
          <a:lstStyle/>
          <a:p>
            <a:pPr algn="ctr" defTabSz="1289050">
              <a:lnSpc>
                <a:spcPct val="90000"/>
              </a:lnSpc>
              <a:spcBef>
                <a:spcPct val="0"/>
              </a:spcBef>
              <a:spcAft>
                <a:spcPct val="35000"/>
              </a:spcAft>
            </a:pPr>
            <a:r>
              <a:rPr lang="en-US" sz="2900" dirty="0">
                <a:latin typeface="Calibri" panose="020F0502020204030204" pitchFamily="34" charset="0"/>
              </a:rPr>
              <a:t>Strategic Planning &amp; Project Selection</a:t>
            </a:r>
          </a:p>
        </p:txBody>
      </p:sp>
      <p:sp>
        <p:nvSpPr>
          <p:cNvPr id="7" name="Circular Arrow 6"/>
          <p:cNvSpPr/>
          <p:nvPr/>
        </p:nvSpPr>
        <p:spPr>
          <a:xfrm>
            <a:off x="2538428" y="1395429"/>
            <a:ext cx="4067142" cy="4067142"/>
          </a:xfrm>
          <a:prstGeom prst="circularArrow">
            <a:avLst>
              <a:gd name="adj1" fmla="val 9476"/>
              <a:gd name="adj2" fmla="val 684342"/>
              <a:gd name="adj3" fmla="val 7853762"/>
              <a:gd name="adj4" fmla="val 2261896"/>
              <a:gd name="adj5" fmla="val 11055"/>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8" name="Freeform 7"/>
          <p:cNvSpPr/>
          <p:nvPr/>
        </p:nvSpPr>
        <p:spPr>
          <a:xfrm>
            <a:off x="1828800" y="2440782"/>
            <a:ext cx="2070868" cy="1976437"/>
          </a:xfrm>
          <a:custGeom>
            <a:avLst/>
            <a:gdLst>
              <a:gd name="connsiteX0" fmla="*/ 0 w 1976437"/>
              <a:gd name="connsiteY0" fmla="*/ 0 h 1976437"/>
              <a:gd name="connsiteX1" fmla="*/ 1976437 w 1976437"/>
              <a:gd name="connsiteY1" fmla="*/ 0 h 1976437"/>
              <a:gd name="connsiteX2" fmla="*/ 1976437 w 1976437"/>
              <a:gd name="connsiteY2" fmla="*/ 1976437 h 1976437"/>
              <a:gd name="connsiteX3" fmla="*/ 0 w 1976437"/>
              <a:gd name="connsiteY3" fmla="*/ 1976437 h 1976437"/>
              <a:gd name="connsiteX4" fmla="*/ 0 w 1976437"/>
              <a:gd name="connsiteY4" fmla="*/ 0 h 1976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437" h="1976437">
                <a:moveTo>
                  <a:pt x="0" y="0"/>
                </a:moveTo>
                <a:lnTo>
                  <a:pt x="1976437" y="0"/>
                </a:lnTo>
                <a:lnTo>
                  <a:pt x="1976437" y="1976437"/>
                </a:lnTo>
                <a:lnTo>
                  <a:pt x="0" y="1976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830" tIns="36830" rIns="36830" bIns="36830" numCol="1" spcCol="1270" anchor="ctr" anchorCtr="0">
            <a:noAutofit/>
          </a:bodyPr>
          <a:lstStyle/>
          <a:p>
            <a:pPr algn="ctr" defTabSz="1289050">
              <a:lnSpc>
                <a:spcPct val="90000"/>
              </a:lnSpc>
              <a:spcBef>
                <a:spcPct val="0"/>
              </a:spcBef>
              <a:spcAft>
                <a:spcPct val="35000"/>
              </a:spcAft>
            </a:pPr>
            <a:r>
              <a:rPr lang="en-US" sz="2900" dirty="0">
                <a:latin typeface="Calibri" panose="020F0502020204030204" pitchFamily="34" charset="0"/>
              </a:rPr>
              <a:t>Optimizing Project Performance &amp; Efficiency</a:t>
            </a:r>
          </a:p>
        </p:txBody>
      </p:sp>
      <p:sp>
        <p:nvSpPr>
          <p:cNvPr id="9" name="Circular Arrow 8"/>
          <p:cNvSpPr/>
          <p:nvPr/>
        </p:nvSpPr>
        <p:spPr>
          <a:xfrm>
            <a:off x="2562258" y="1395429"/>
            <a:ext cx="4067142" cy="4067142"/>
          </a:xfrm>
          <a:prstGeom prst="circularArrow">
            <a:avLst>
              <a:gd name="adj1" fmla="val 9476"/>
              <a:gd name="adj2" fmla="val 684342"/>
              <a:gd name="adj3" fmla="val 18653762"/>
              <a:gd name="adj4" fmla="val 13061896"/>
              <a:gd name="adj5" fmla="val 11055"/>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0" name="Text Placeholder 4"/>
          <p:cNvSpPr txBox="1">
            <a:spLocks/>
          </p:cNvSpPr>
          <p:nvPr/>
        </p:nvSpPr>
        <p:spPr>
          <a:xfrm>
            <a:off x="0" y="60325"/>
            <a:ext cx="7519988" cy="581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BB133E"/>
              </a:buClr>
              <a:buFont typeface="Arial" panose="020B0604020202020204" pitchFamily="34" charset="0"/>
              <a:buChar char="•"/>
              <a:defRPr sz="2800" kern="1200">
                <a:solidFill>
                  <a:srgbClr val="29292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B133E"/>
              </a:buClr>
              <a:buFont typeface="Arial" panose="020B0604020202020204" pitchFamily="34" charset="0"/>
              <a:buChar char="•"/>
              <a:defRPr sz="2400" kern="1200">
                <a:solidFill>
                  <a:srgbClr val="29292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B133E"/>
              </a:buClr>
              <a:buFont typeface="Arial" panose="020B0604020202020204" pitchFamily="34" charset="0"/>
              <a:buChar char="•"/>
              <a:defRPr sz="2000" kern="1200">
                <a:solidFill>
                  <a:srgbClr val="29292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B133E"/>
              </a:buClr>
              <a:buFont typeface="Arial" panose="020B0604020202020204" pitchFamily="34" charset="0"/>
              <a:buChar char="•"/>
              <a:defRPr sz="1800" kern="1200">
                <a:solidFill>
                  <a:srgbClr val="29292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B133E"/>
              </a:buClr>
              <a:buFont typeface="Arial" panose="020B0604020202020204" pitchFamily="34" charset="0"/>
              <a:buChar char="•"/>
              <a:defRPr sz="1800" kern="1200">
                <a:solidFill>
                  <a:srgbClr val="29292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What is Integrated Program Management?</a:t>
            </a:r>
            <a:endParaRPr lang="en-US" dirty="0"/>
          </a:p>
        </p:txBody>
      </p:sp>
      <p:sp>
        <p:nvSpPr>
          <p:cNvPr id="11" name="Footer Placeholder 3"/>
          <p:cNvSpPr txBox="1">
            <a:spLocks/>
          </p:cNvSpPr>
          <p:nvPr/>
        </p:nvSpPr>
        <p:spPr>
          <a:xfrm>
            <a:off x="4991105" y="6508751"/>
            <a:ext cx="30099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2017 EVMP Forum – August 24</a:t>
            </a:r>
            <a:r>
              <a:rPr lang="en-US" sz="1400" baseline="30000" dirty="0"/>
              <a:t>th</a:t>
            </a:r>
            <a:r>
              <a:rPr lang="en-US" sz="1400" dirty="0"/>
              <a:t> &amp; 25</a:t>
            </a:r>
            <a:r>
              <a:rPr lang="en-US" sz="1400" baseline="30000" dirty="0"/>
              <a:t>th</a:t>
            </a:r>
            <a:r>
              <a:rPr lang="en-US" sz="1400" dirty="0"/>
              <a:t> </a:t>
            </a:r>
          </a:p>
        </p:txBody>
      </p:sp>
      <p:sp>
        <p:nvSpPr>
          <p:cNvPr id="12" name="Slide Number Placeholder 4"/>
          <p:cNvSpPr txBox="1">
            <a:spLocks/>
          </p:cNvSpPr>
          <p:nvPr/>
        </p:nvSpPr>
        <p:spPr>
          <a:xfrm>
            <a:off x="8009466" y="6508751"/>
            <a:ext cx="65828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4C24A4-3ACA-4A7E-A723-41D3A274CF63}" type="slidenum">
              <a:rPr lang="en-US" sz="1400" smtClean="0"/>
              <a:pPr/>
              <a:t>23</a:t>
            </a:fld>
            <a:endParaRPr lang="en-US" sz="1400"/>
          </a:p>
        </p:txBody>
      </p:sp>
    </p:spTree>
    <p:extLst>
      <p:ext uri="{BB962C8B-B14F-4D97-AF65-F5344CB8AC3E}">
        <p14:creationId xmlns:p14="http://schemas.microsoft.com/office/powerpoint/2010/main" val="21907526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063" y="2714311"/>
            <a:ext cx="1576542" cy="1235667"/>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2970254"/>
            <a:ext cx="3758406" cy="1762416"/>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446" y="2814183"/>
            <a:ext cx="3839066" cy="1800240"/>
          </a:xfrm>
          <a:prstGeom prst="rect">
            <a:avLst/>
          </a:prstGeom>
        </p:spPr>
      </p:pic>
      <p:sp>
        <p:nvSpPr>
          <p:cNvPr id="5" name="Text Placeholder 4"/>
          <p:cNvSpPr>
            <a:spLocks noGrp="1"/>
          </p:cNvSpPr>
          <p:nvPr>
            <p:ph type="body" sz="quarter" idx="4294967295"/>
          </p:nvPr>
        </p:nvSpPr>
        <p:spPr>
          <a:xfrm>
            <a:off x="0" y="60325"/>
            <a:ext cx="7519988" cy="581025"/>
          </a:xfrm>
        </p:spPr>
        <p:txBody>
          <a:bodyPr/>
          <a:lstStyle/>
          <a:p>
            <a:pPr marL="0" indent="0">
              <a:buNone/>
            </a:pPr>
            <a:r>
              <a:rPr lang="en-US" dirty="0"/>
              <a:t>What is Integrated Program Management?</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6335" y="2569663"/>
            <a:ext cx="1700561" cy="96867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972" y="2597435"/>
            <a:ext cx="1582167" cy="1000963"/>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2073" y="2812828"/>
            <a:ext cx="1555260" cy="1038634"/>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5167" y="3429001"/>
            <a:ext cx="1582167" cy="1000963"/>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4317" y="3173619"/>
            <a:ext cx="1555260" cy="1033252"/>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74495" y="3480650"/>
            <a:ext cx="1700561" cy="974055"/>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17230" y="2526497"/>
            <a:ext cx="2256831" cy="1187806"/>
          </a:xfrm>
          <a:prstGeom prst="rect">
            <a:avLst/>
          </a:prstGeom>
        </p:spPr>
      </p:pic>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58062" y="3232946"/>
            <a:ext cx="1576542" cy="1284990"/>
          </a:xfrm>
          <a:prstGeom prst="rect">
            <a:avLst/>
          </a:prstGeom>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63608" y="3405565"/>
            <a:ext cx="2256831" cy="1144613"/>
          </a:xfrm>
          <a:prstGeom prst="rect">
            <a:avLst/>
          </a:prstGeom>
        </p:spPr>
      </p:pic>
      <p:sp>
        <p:nvSpPr>
          <p:cNvPr id="32" name="TextBox 31"/>
          <p:cNvSpPr txBox="1"/>
          <p:nvPr/>
        </p:nvSpPr>
        <p:spPr>
          <a:xfrm>
            <a:off x="363252" y="4932458"/>
            <a:ext cx="3777643" cy="584775"/>
          </a:xfrm>
          <a:prstGeom prst="rect">
            <a:avLst/>
          </a:prstGeom>
          <a:noFill/>
        </p:spPr>
        <p:txBody>
          <a:bodyPr wrap="square" rtlCol="0">
            <a:spAutoFit/>
          </a:bodyPr>
          <a:lstStyle/>
          <a:p>
            <a:r>
              <a:rPr lang="en-US" sz="1600" dirty="0">
                <a:solidFill>
                  <a:schemeClr val="tx1">
                    <a:lumMod val="50000"/>
                    <a:lumOff val="50000"/>
                  </a:schemeClr>
                </a:solidFill>
                <a:latin typeface="Segoe UI Light" panose="020B0502040204020203" pitchFamily="34" charset="0"/>
                <a:cs typeface="Segoe UI Light" panose="020B0502040204020203" pitchFamily="34" charset="0"/>
              </a:rPr>
              <a:t>Comprehensive tools and processes for effective tactical project execution</a:t>
            </a:r>
          </a:p>
        </p:txBody>
      </p:sp>
      <p:sp>
        <p:nvSpPr>
          <p:cNvPr id="33" name="TextBox 32"/>
          <p:cNvSpPr txBox="1"/>
          <p:nvPr/>
        </p:nvSpPr>
        <p:spPr>
          <a:xfrm>
            <a:off x="5169241" y="4932458"/>
            <a:ext cx="3777643" cy="584775"/>
          </a:xfrm>
          <a:prstGeom prst="rect">
            <a:avLst/>
          </a:prstGeom>
          <a:noFill/>
        </p:spPr>
        <p:txBody>
          <a:bodyPr wrap="square" rtlCol="0">
            <a:spAutoFit/>
          </a:bodyPr>
          <a:lstStyle/>
          <a:p>
            <a:r>
              <a:rPr lang="en-US" sz="1600" dirty="0">
                <a:solidFill>
                  <a:schemeClr val="tx1">
                    <a:lumMod val="50000"/>
                    <a:lumOff val="50000"/>
                  </a:schemeClr>
                </a:solidFill>
                <a:latin typeface="Segoe UI Light" panose="020B0502040204020203" pitchFamily="34" charset="0"/>
                <a:cs typeface="Segoe UI Light" panose="020B0502040204020203" pitchFamily="34" charset="0"/>
              </a:rPr>
              <a:t>Controls for strategic planning and portfolio optimization</a:t>
            </a:r>
          </a:p>
        </p:txBody>
      </p:sp>
      <p:sp>
        <p:nvSpPr>
          <p:cNvPr id="17" name="Footer Placeholder 3"/>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18" name="Slide Number Placeholder 4"/>
          <p:cNvSpPr>
            <a:spLocks noGrp="1"/>
          </p:cNvSpPr>
          <p:nvPr>
            <p:ph type="sldNum" sz="quarter" idx="12"/>
          </p:nvPr>
        </p:nvSpPr>
        <p:spPr>
          <a:xfrm>
            <a:off x="7857066" y="6356351"/>
            <a:ext cx="658283" cy="365125"/>
          </a:xfrm>
        </p:spPr>
        <p:txBody>
          <a:bodyPr/>
          <a:lstStyle/>
          <a:p>
            <a:fld id="{D34C24A4-3ACA-4A7E-A723-41D3A274CF63}" type="slidenum">
              <a:rPr lang="en-US" smtClean="0"/>
              <a:t>24</a:t>
            </a:fld>
            <a:endParaRPr lang="en-US"/>
          </a:p>
        </p:txBody>
      </p:sp>
    </p:spTree>
    <p:extLst>
      <p:ext uri="{BB962C8B-B14F-4D97-AF65-F5344CB8AC3E}">
        <p14:creationId xmlns:p14="http://schemas.microsoft.com/office/powerpoint/2010/main" val="42498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50"/>
                                        <p:tgtEl>
                                          <p:spTgt spid="2"/>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50"/>
                                        <p:tgtEl>
                                          <p:spTgt spid="15"/>
                                        </p:tgtEl>
                                      </p:cBhvr>
                                    </p:animEffect>
                                  </p:childTnLst>
                                </p:cTn>
                              </p:par>
                            </p:childTnLst>
                          </p:cTn>
                        </p:par>
                        <p:par>
                          <p:cTn id="41" fill="hold">
                            <p:stCondLst>
                              <p:cond delay="250"/>
                            </p:stCondLst>
                            <p:childTnLst>
                              <p:par>
                                <p:cTn id="42" presetID="10" presetClass="entr" presetSubtype="0"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250"/>
                                        <p:tgtEl>
                                          <p:spTgt spid="13"/>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250"/>
                                        <p:tgtEl>
                                          <p:spTgt spid="14"/>
                                        </p:tgtEl>
                                      </p:cBhvr>
                                    </p:animEffect>
                                  </p:childTnLst>
                                </p:cTn>
                              </p:par>
                            </p:childTnLst>
                          </p:cTn>
                        </p:par>
                        <p:par>
                          <p:cTn id="49" fill="hold">
                            <p:stCondLst>
                              <p:cond delay="750"/>
                            </p:stCondLst>
                            <p:childTnLst>
                              <p:par>
                                <p:cTn id="50" presetID="10" presetClass="entr" presetSubtype="0"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250"/>
                                        <p:tgtEl>
                                          <p:spTgt spid="12"/>
                                        </p:tgtEl>
                                      </p:cBhvr>
                                    </p:animEffect>
                                  </p:childTnLst>
                                </p:cTn>
                              </p:par>
                            </p:childTnLst>
                          </p:cTn>
                        </p:par>
                        <p:par>
                          <p:cTn id="53" fill="hold">
                            <p:stCondLst>
                              <p:cond delay="1000"/>
                            </p:stCondLst>
                            <p:childTnLst>
                              <p:par>
                                <p:cTn id="54" presetID="10" presetClass="entr" presetSubtype="0" fill="hold" nodeType="after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par>
                          <p:cTn id="57" fill="hold">
                            <p:stCondLst>
                              <p:cond delay="1500"/>
                            </p:stCondLst>
                            <p:childTnLst>
                              <p:par>
                                <p:cTn id="58" presetID="10" presetClass="entr" presetSubtype="0" fill="hold" grpId="0" nodeType="after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0" y="60325"/>
            <a:ext cx="7519988" cy="581025"/>
          </a:xfrm>
        </p:spPr>
        <p:txBody>
          <a:bodyPr/>
          <a:lstStyle/>
          <a:p>
            <a:pPr marL="0" indent="0">
              <a:buNone/>
            </a:pPr>
            <a:r>
              <a:rPr lang="en-US" dirty="0"/>
              <a:t>What is Integrated Program Management?</a:t>
            </a:r>
          </a:p>
        </p:txBody>
      </p:sp>
      <p:grpSp>
        <p:nvGrpSpPr>
          <p:cNvPr id="17" name="Group 16"/>
          <p:cNvGrpSpPr/>
          <p:nvPr/>
        </p:nvGrpSpPr>
        <p:grpSpPr>
          <a:xfrm>
            <a:off x="176446" y="2569663"/>
            <a:ext cx="3839066" cy="2044760"/>
            <a:chOff x="176446" y="1712413"/>
            <a:chExt cx="3839066" cy="204476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46" y="1956933"/>
              <a:ext cx="3839066" cy="1800240"/>
            </a:xfrm>
            <a:prstGeom prst="rect">
              <a:avLst/>
            </a:prstGeom>
          </p:spPr>
        </p:pic>
        <p:grpSp>
          <p:nvGrpSpPr>
            <p:cNvPr id="6" name="Group 5"/>
            <p:cNvGrpSpPr/>
            <p:nvPr/>
          </p:nvGrpSpPr>
          <p:grpSpPr>
            <a:xfrm>
              <a:off x="434317" y="1712413"/>
              <a:ext cx="3373016" cy="1885041"/>
              <a:chOff x="434317" y="1712413"/>
              <a:chExt cx="3373016" cy="1885041"/>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334" y="1712413"/>
                <a:ext cx="1700561" cy="96867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971" y="1740184"/>
                <a:ext cx="1582167" cy="1000963"/>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2073" y="1955578"/>
                <a:ext cx="1555260" cy="1038634"/>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25166" y="2571750"/>
                <a:ext cx="1582167" cy="1000963"/>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317" y="2316369"/>
                <a:ext cx="1555260" cy="1033252"/>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4494" y="2623399"/>
                <a:ext cx="1700561" cy="974055"/>
              </a:xfrm>
              <a:prstGeom prst="rect">
                <a:avLst/>
              </a:prstGeom>
            </p:spPr>
          </p:pic>
        </p:grpSp>
      </p:grpSp>
      <p:grpSp>
        <p:nvGrpSpPr>
          <p:cNvPr id="18" name="Group 17"/>
          <p:cNvGrpSpPr/>
          <p:nvPr/>
        </p:nvGrpSpPr>
        <p:grpSpPr>
          <a:xfrm>
            <a:off x="5076056" y="2526498"/>
            <a:ext cx="3758406" cy="2206173"/>
            <a:chOff x="5076056" y="1669247"/>
            <a:chExt cx="3758406" cy="2206173"/>
          </a:xfrm>
        </p:grpSpPr>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76056" y="2113004"/>
              <a:ext cx="3758406" cy="1762416"/>
            </a:xfrm>
            <a:prstGeom prst="rect">
              <a:avLst/>
            </a:prstGeom>
          </p:spPr>
        </p:pic>
        <p:grpSp>
          <p:nvGrpSpPr>
            <p:cNvPr id="7" name="Group 6"/>
            <p:cNvGrpSpPr/>
            <p:nvPr/>
          </p:nvGrpSpPr>
          <p:grpSpPr>
            <a:xfrm>
              <a:off x="5292080" y="1669247"/>
              <a:ext cx="3342524" cy="2023680"/>
              <a:chOff x="5292080" y="1669247"/>
              <a:chExt cx="3342524" cy="2023680"/>
            </a:xfrm>
          </p:grpSpPr>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92080" y="1862675"/>
                <a:ext cx="1576542" cy="1235667"/>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17229" y="1669247"/>
                <a:ext cx="2256831" cy="1187806"/>
              </a:xfrm>
              <a:prstGeom prst="rect">
                <a:avLst/>
              </a:prstGeom>
            </p:spPr>
          </p:pic>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58062" y="2375696"/>
                <a:ext cx="1576542" cy="1284990"/>
              </a:xfrm>
              <a:prstGeom prst="rect">
                <a:avLst/>
              </a:prstGeom>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63607" y="2548314"/>
                <a:ext cx="2256831" cy="1144613"/>
              </a:xfrm>
              <a:prstGeom prst="rect">
                <a:avLst/>
              </a:prstGeom>
            </p:spPr>
          </p:pic>
        </p:grpSp>
      </p:grpSp>
      <p:sp>
        <p:nvSpPr>
          <p:cNvPr id="20" name="Rectangle 19"/>
          <p:cNvSpPr/>
          <p:nvPr/>
        </p:nvSpPr>
        <p:spPr bwMode="auto">
          <a:xfrm>
            <a:off x="4930153" y="2276873"/>
            <a:ext cx="3276600" cy="474919"/>
          </a:xfrm>
          <a:prstGeom prst="rect">
            <a:avLst/>
          </a:prstGeom>
          <a:gradFill flip="none" rotWithShape="1">
            <a:gsLst>
              <a:gs pos="0">
                <a:schemeClr val="accent1"/>
              </a:gs>
              <a:gs pos="50000">
                <a:schemeClr val="accent1"/>
              </a:gs>
              <a:gs pos="100000">
                <a:schemeClr val="tx2">
                  <a:lumMod val="40000"/>
                  <a:lumOff val="60000"/>
                </a:schemeClr>
              </a:gs>
            </a:gsLst>
            <a:lin ang="16200000" scaled="1"/>
            <a:tileRect/>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000" dirty="0">
                <a:solidFill>
                  <a:srgbClr val="FFFFFF"/>
                </a:solidFill>
                <a:effectLst>
                  <a:outerShdw blurRad="165100" algn="ctr" rotWithShape="0">
                    <a:prstClr val="black"/>
                  </a:outerShdw>
                </a:effectLst>
                <a:latin typeface="+mj-lt"/>
                <a:cs typeface="Arial" pitchFamily="34" charset="0"/>
              </a:rPr>
              <a:t>Consistency</a:t>
            </a:r>
          </a:p>
        </p:txBody>
      </p:sp>
      <p:sp>
        <p:nvSpPr>
          <p:cNvPr id="21" name="Rectangle 20"/>
          <p:cNvSpPr/>
          <p:nvPr/>
        </p:nvSpPr>
        <p:spPr bwMode="auto">
          <a:xfrm>
            <a:off x="4930153" y="3356542"/>
            <a:ext cx="3276600" cy="474919"/>
          </a:xfrm>
          <a:prstGeom prst="rect">
            <a:avLst/>
          </a:prstGeom>
          <a:gradFill flip="none" rotWithShape="1">
            <a:gsLst>
              <a:gs pos="0">
                <a:schemeClr val="accent1"/>
              </a:gs>
              <a:gs pos="50000">
                <a:schemeClr val="accent1"/>
              </a:gs>
              <a:gs pos="100000">
                <a:schemeClr val="accent1">
                  <a:lumMod val="40000"/>
                  <a:lumOff val="60000"/>
                </a:schemeClr>
              </a:gs>
            </a:gsLst>
            <a:lin ang="16200000" scaled="1"/>
            <a:tileRect/>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000" dirty="0">
                <a:solidFill>
                  <a:srgbClr val="FFFFFF"/>
                </a:solidFill>
                <a:effectLst>
                  <a:outerShdw blurRad="165100" algn="ctr" rotWithShape="0">
                    <a:prstClr val="black"/>
                  </a:outerShdw>
                </a:effectLst>
                <a:latin typeface="+mj-lt"/>
                <a:cs typeface="Arial" pitchFamily="34" charset="0"/>
              </a:rPr>
              <a:t>Visibility</a:t>
            </a:r>
          </a:p>
        </p:txBody>
      </p:sp>
      <p:sp>
        <p:nvSpPr>
          <p:cNvPr id="22" name="Rectangle 21"/>
          <p:cNvSpPr/>
          <p:nvPr/>
        </p:nvSpPr>
        <p:spPr bwMode="auto">
          <a:xfrm>
            <a:off x="4930153" y="4466250"/>
            <a:ext cx="3276600" cy="474919"/>
          </a:xfrm>
          <a:prstGeom prst="rect">
            <a:avLst/>
          </a:prstGeom>
          <a:gradFill flip="none" rotWithShape="1">
            <a:gsLst>
              <a:gs pos="0">
                <a:schemeClr val="accent1"/>
              </a:gs>
              <a:gs pos="50000">
                <a:schemeClr val="accent1"/>
              </a:gs>
              <a:gs pos="100000">
                <a:schemeClr val="accent1">
                  <a:lumMod val="40000"/>
                  <a:lumOff val="60000"/>
                </a:schemeClr>
              </a:gs>
            </a:gsLst>
            <a:lin ang="16200000" scaled="1"/>
            <a:tileRect/>
          </a:gra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000" dirty="0">
                <a:solidFill>
                  <a:srgbClr val="FFFFFF"/>
                </a:solidFill>
                <a:effectLst>
                  <a:outerShdw blurRad="165100" algn="ctr" rotWithShape="0">
                    <a:prstClr val="black"/>
                  </a:outerShdw>
                </a:effectLst>
                <a:latin typeface="+mj-lt"/>
                <a:cs typeface="Arial" pitchFamily="34" charset="0"/>
              </a:rPr>
              <a:t>Alignment</a:t>
            </a:r>
          </a:p>
        </p:txBody>
      </p:sp>
      <p:sp>
        <p:nvSpPr>
          <p:cNvPr id="23" name="TextBox 22"/>
          <p:cNvSpPr txBox="1"/>
          <p:nvPr/>
        </p:nvSpPr>
        <p:spPr>
          <a:xfrm>
            <a:off x="5076056" y="2765963"/>
            <a:ext cx="3168352" cy="338554"/>
          </a:xfrm>
          <a:prstGeom prst="rect">
            <a:avLst/>
          </a:prstGeom>
          <a:noFill/>
        </p:spPr>
        <p:txBody>
          <a:bodyPr wrap="square" rtlCol="0">
            <a:spAutoFit/>
          </a:bodyPr>
          <a:lstStyle/>
          <a:p>
            <a:pPr algn="ctr"/>
            <a:r>
              <a:rPr lang="en-US" sz="1600" dirty="0">
                <a:solidFill>
                  <a:schemeClr val="tx1">
                    <a:lumMod val="50000"/>
                    <a:lumOff val="50000"/>
                  </a:schemeClr>
                </a:solidFill>
                <a:latin typeface="Segoe UI Light" panose="020B0502040204020203" pitchFamily="34" charset="0"/>
                <a:cs typeface="Segoe UI Light" panose="020B0502040204020203" pitchFamily="34" charset="0"/>
              </a:rPr>
              <a:t>in project planning and execution</a:t>
            </a:r>
          </a:p>
        </p:txBody>
      </p:sp>
      <p:sp>
        <p:nvSpPr>
          <p:cNvPr id="24" name="TextBox 23"/>
          <p:cNvSpPr txBox="1"/>
          <p:nvPr/>
        </p:nvSpPr>
        <p:spPr>
          <a:xfrm>
            <a:off x="4952998" y="3875441"/>
            <a:ext cx="3168352" cy="338554"/>
          </a:xfrm>
          <a:prstGeom prst="rect">
            <a:avLst/>
          </a:prstGeom>
          <a:noFill/>
        </p:spPr>
        <p:txBody>
          <a:bodyPr wrap="square" rtlCol="0">
            <a:spAutoFit/>
          </a:bodyPr>
          <a:lstStyle/>
          <a:p>
            <a:pPr algn="ctr"/>
            <a:r>
              <a:rPr lang="en-US" sz="1600" dirty="0">
                <a:solidFill>
                  <a:schemeClr val="tx1">
                    <a:lumMod val="50000"/>
                    <a:lumOff val="50000"/>
                  </a:schemeClr>
                </a:solidFill>
                <a:latin typeface="Segoe UI Light" panose="020B0502040204020203" pitchFamily="34" charset="0"/>
                <a:cs typeface="Segoe UI Light" panose="020B0502040204020203" pitchFamily="34" charset="0"/>
              </a:rPr>
              <a:t>into all project data</a:t>
            </a:r>
          </a:p>
        </p:txBody>
      </p:sp>
      <p:sp>
        <p:nvSpPr>
          <p:cNvPr id="25" name="TextBox 24"/>
          <p:cNvSpPr txBox="1"/>
          <p:nvPr/>
        </p:nvSpPr>
        <p:spPr>
          <a:xfrm>
            <a:off x="5076056" y="4977500"/>
            <a:ext cx="3168352" cy="584775"/>
          </a:xfrm>
          <a:prstGeom prst="rect">
            <a:avLst/>
          </a:prstGeom>
          <a:noFill/>
        </p:spPr>
        <p:txBody>
          <a:bodyPr wrap="square" rtlCol="0">
            <a:spAutoFit/>
          </a:bodyPr>
          <a:lstStyle/>
          <a:p>
            <a:pPr algn="ctr"/>
            <a:r>
              <a:rPr lang="en-US" sz="1600" dirty="0">
                <a:solidFill>
                  <a:schemeClr val="tx1">
                    <a:lumMod val="50000"/>
                    <a:lumOff val="50000"/>
                  </a:schemeClr>
                </a:solidFill>
                <a:latin typeface="Segoe UI Light" panose="020B0502040204020203" pitchFamily="34" charset="0"/>
                <a:cs typeface="Segoe UI Light" panose="020B0502040204020203" pitchFamily="34" charset="0"/>
              </a:rPr>
              <a:t>of enterprise level strategy and day-to-day execution</a:t>
            </a:r>
          </a:p>
        </p:txBody>
      </p:sp>
      <p:sp>
        <p:nvSpPr>
          <p:cNvPr id="26" name="Down Arrow 25"/>
          <p:cNvSpPr/>
          <p:nvPr/>
        </p:nvSpPr>
        <p:spPr>
          <a:xfrm rot="390545">
            <a:off x="940108" y="3447551"/>
            <a:ext cx="360040" cy="576064"/>
          </a:xfrm>
          <a:prstGeom prst="downArrow">
            <a:avLst/>
          </a:prstGeom>
          <a:gradFill flip="none" rotWithShape="1">
            <a:gsLst>
              <a:gs pos="0">
                <a:schemeClr val="accent1"/>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US" sz="1600" dirty="0"/>
          </a:p>
        </p:txBody>
      </p:sp>
      <p:sp>
        <p:nvSpPr>
          <p:cNvPr id="27" name="TextBox 26"/>
          <p:cNvSpPr txBox="1"/>
          <p:nvPr/>
        </p:nvSpPr>
        <p:spPr>
          <a:xfrm>
            <a:off x="-524608" y="3451542"/>
            <a:ext cx="1435962" cy="461665"/>
          </a:xfrm>
          <a:prstGeom prst="rect">
            <a:avLst/>
          </a:prstGeom>
          <a:noFill/>
        </p:spPr>
        <p:txBody>
          <a:bodyPr wrap="square" rtlCol="0">
            <a:spAutoFit/>
          </a:bodyPr>
          <a:lstStyle/>
          <a:p>
            <a:pPr algn="r"/>
            <a:r>
              <a:rPr lang="en-US" sz="800" dirty="0">
                <a:solidFill>
                  <a:schemeClr val="tx1">
                    <a:lumMod val="50000"/>
                    <a:lumOff val="50000"/>
                  </a:schemeClr>
                </a:solidFill>
                <a:latin typeface="Segoe UI Light" panose="020B0502040204020203" pitchFamily="34" charset="0"/>
                <a:cs typeface="Segoe UI Light" panose="020B0502040204020203" pitchFamily="34" charset="0"/>
              </a:rPr>
              <a:t>Approved Projects</a:t>
            </a:r>
          </a:p>
          <a:p>
            <a:pPr algn="r"/>
            <a:r>
              <a:rPr lang="en-US" sz="800" dirty="0">
                <a:solidFill>
                  <a:schemeClr val="tx1">
                    <a:lumMod val="50000"/>
                    <a:lumOff val="50000"/>
                  </a:schemeClr>
                </a:solidFill>
                <a:latin typeface="Segoe UI Light" panose="020B0502040204020203" pitchFamily="34" charset="0"/>
                <a:cs typeface="Segoe UI Light" panose="020B0502040204020203" pitchFamily="34" charset="0"/>
              </a:rPr>
              <a:t>Resources</a:t>
            </a:r>
          </a:p>
          <a:p>
            <a:pPr algn="r"/>
            <a:r>
              <a:rPr lang="en-US" sz="800" dirty="0">
                <a:solidFill>
                  <a:schemeClr val="tx1">
                    <a:lumMod val="50000"/>
                    <a:lumOff val="50000"/>
                  </a:schemeClr>
                </a:solidFill>
                <a:latin typeface="Segoe UI Light" panose="020B0502040204020203" pitchFamily="34" charset="0"/>
                <a:cs typeface="Segoe UI Light" panose="020B0502040204020203" pitchFamily="34" charset="0"/>
              </a:rPr>
              <a:t>Budgets</a:t>
            </a:r>
          </a:p>
        </p:txBody>
      </p:sp>
      <p:sp>
        <p:nvSpPr>
          <p:cNvPr id="28" name="Down Arrow 27"/>
          <p:cNvSpPr/>
          <p:nvPr/>
        </p:nvSpPr>
        <p:spPr>
          <a:xfrm rot="11341849">
            <a:off x="3606868" y="3741719"/>
            <a:ext cx="360040" cy="576064"/>
          </a:xfrm>
          <a:prstGeom prst="downArrow">
            <a:avLst/>
          </a:prstGeom>
          <a:gradFill flip="none" rotWithShape="1">
            <a:gsLst>
              <a:gs pos="0">
                <a:schemeClr val="accent1"/>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US" sz="1600" dirty="0"/>
          </a:p>
        </p:txBody>
      </p:sp>
      <p:sp>
        <p:nvSpPr>
          <p:cNvPr id="29" name="TextBox 28"/>
          <p:cNvSpPr txBox="1"/>
          <p:nvPr/>
        </p:nvSpPr>
        <p:spPr>
          <a:xfrm>
            <a:off x="3923928" y="3883115"/>
            <a:ext cx="1435962" cy="461665"/>
          </a:xfrm>
          <a:prstGeom prst="rect">
            <a:avLst/>
          </a:prstGeom>
          <a:noFill/>
        </p:spPr>
        <p:txBody>
          <a:bodyPr wrap="square" rtlCol="0">
            <a:spAutoFit/>
          </a:bodyPr>
          <a:lstStyle/>
          <a:p>
            <a:r>
              <a:rPr lang="en-US" sz="800" dirty="0">
                <a:solidFill>
                  <a:schemeClr val="tx1">
                    <a:lumMod val="50000"/>
                    <a:lumOff val="50000"/>
                  </a:schemeClr>
                </a:solidFill>
                <a:latin typeface="Segoe UI Light" panose="020B0502040204020203" pitchFamily="34" charset="0"/>
                <a:cs typeface="Segoe UI Light" panose="020B0502040204020203" pitchFamily="34" charset="0"/>
              </a:rPr>
              <a:t>Actuals</a:t>
            </a:r>
          </a:p>
          <a:p>
            <a:r>
              <a:rPr lang="en-US" sz="800" dirty="0">
                <a:solidFill>
                  <a:schemeClr val="tx1">
                    <a:lumMod val="50000"/>
                    <a:lumOff val="50000"/>
                  </a:schemeClr>
                </a:solidFill>
                <a:latin typeface="Segoe UI Light" panose="020B0502040204020203" pitchFamily="34" charset="0"/>
                <a:cs typeface="Segoe UI Light" panose="020B0502040204020203" pitchFamily="34" charset="0"/>
              </a:rPr>
              <a:t>Forecasts</a:t>
            </a:r>
          </a:p>
          <a:p>
            <a:r>
              <a:rPr lang="en-US" sz="800" dirty="0">
                <a:solidFill>
                  <a:schemeClr val="tx1">
                    <a:lumMod val="50000"/>
                    <a:lumOff val="50000"/>
                  </a:schemeClr>
                </a:solidFill>
                <a:latin typeface="Segoe UI Light" panose="020B0502040204020203" pitchFamily="34" charset="0"/>
                <a:cs typeface="Segoe UI Light" panose="020B0502040204020203" pitchFamily="34" charset="0"/>
              </a:rPr>
              <a:t>Performance</a:t>
            </a:r>
          </a:p>
        </p:txBody>
      </p:sp>
      <p:sp>
        <p:nvSpPr>
          <p:cNvPr id="30" name="Footer Placeholder 3"/>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31" name="Slide Number Placeholder 4"/>
          <p:cNvSpPr>
            <a:spLocks noGrp="1"/>
          </p:cNvSpPr>
          <p:nvPr>
            <p:ph type="sldNum" sz="quarter" idx="12"/>
          </p:nvPr>
        </p:nvSpPr>
        <p:spPr>
          <a:xfrm>
            <a:off x="7857066" y="6356351"/>
            <a:ext cx="658283" cy="365125"/>
          </a:xfrm>
        </p:spPr>
        <p:txBody>
          <a:bodyPr/>
          <a:lstStyle/>
          <a:p>
            <a:fld id="{D34C24A4-3ACA-4A7E-A723-41D3A274CF63}" type="slidenum">
              <a:rPr lang="en-US" smtClean="0"/>
              <a:t>25</a:t>
            </a:fld>
            <a:endParaRPr lang="en-US"/>
          </a:p>
        </p:txBody>
      </p:sp>
    </p:spTree>
    <p:extLst>
      <p:ext uri="{BB962C8B-B14F-4D97-AF65-F5344CB8AC3E}">
        <p14:creationId xmlns:p14="http://schemas.microsoft.com/office/powerpoint/2010/main" val="382040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33333E-6 -1.23457E-7 L 0.02066 0.25833 " pathEditMode="relative" rAng="0" ptsTypes="AA">
                                      <p:cBhvr>
                                        <p:cTn id="6" dur="2000" fill="hold"/>
                                        <p:tgtEl>
                                          <p:spTgt spid="17"/>
                                        </p:tgtEl>
                                        <p:attrNameLst>
                                          <p:attrName>ppt_x</p:attrName>
                                          <p:attrName>ppt_y</p:attrName>
                                        </p:attrNameLst>
                                      </p:cBhvr>
                                      <p:rCtr x="1024" y="12901"/>
                                    </p:animMotion>
                                  </p:childTnLst>
                                </p:cTn>
                              </p:par>
                              <p:par>
                                <p:cTn id="7" presetID="42" presetClass="path" presetSubtype="0" accel="50000" decel="50000" fill="hold" nodeType="withEffect">
                                  <p:stCondLst>
                                    <p:cond delay="0"/>
                                  </p:stCondLst>
                                  <p:childTnLst>
                                    <p:animMotion origin="layout" path="M -2.77778E-7 3.33333E-6 L -0.4625 -0.18148 " pathEditMode="relative" rAng="0" ptsTypes="AA">
                                      <p:cBhvr>
                                        <p:cTn id="8" dur="2000" fill="hold"/>
                                        <p:tgtEl>
                                          <p:spTgt spid="18"/>
                                        </p:tgtEl>
                                        <p:attrNameLst>
                                          <p:attrName>ppt_x</p:attrName>
                                          <p:attrName>ppt_y</p:attrName>
                                        </p:attrNameLst>
                                      </p:cBhvr>
                                      <p:rCtr x="-23125" y="-9074"/>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p:bldP spid="24" grpId="0"/>
      <p:bldP spid="25" grpId="0"/>
      <p:bldP spid="26" grpId="0" animBg="1"/>
      <p:bldP spid="27" grpId="0"/>
      <p:bldP spid="28" grpId="0" animBg="1"/>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p:cNvSpPr txBox="1">
            <a:spLocks/>
          </p:cNvSpPr>
          <p:nvPr/>
        </p:nvSpPr>
        <p:spPr>
          <a:xfrm>
            <a:off x="295277" y="882884"/>
            <a:ext cx="8641690" cy="3602360"/>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Font typeface="Arial" panose="020B0604020202020204" pitchFamily="34" charset="0"/>
              <a:buNone/>
              <a:defRPr sz="2200" b="0" u="none" kern="1200">
                <a:solidFill>
                  <a:schemeClr val="bg1"/>
                </a:solidFill>
                <a:effectLst>
                  <a:outerShdw blurRad="38100" dist="38100" dir="2700000" algn="tl">
                    <a:srgbClr val="000000">
                      <a:alpha val="43137"/>
                    </a:srgbClr>
                  </a:outerShdw>
                </a:effectLst>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solidFill>
                  <a:srgbClr val="007F9D"/>
                </a:solidFill>
                <a:effectLst/>
                <a:latin typeface="Arial"/>
              </a:rPr>
              <a:t>Industry leaders are embracing </a:t>
            </a:r>
            <a:r>
              <a:rPr lang="en-US" sz="2000" b="1" dirty="0">
                <a:solidFill>
                  <a:srgbClr val="007F9D"/>
                </a:solidFill>
                <a:effectLst/>
                <a:latin typeface="Arial"/>
              </a:rPr>
              <a:t>Integrated Program Controls </a:t>
            </a:r>
            <a:r>
              <a:rPr lang="en-US" sz="2000" dirty="0">
                <a:solidFill>
                  <a:srgbClr val="007F9D"/>
                </a:solidFill>
                <a:effectLst/>
                <a:latin typeface="Arial"/>
              </a:rPr>
              <a:t>processes &amp; tools  </a:t>
            </a:r>
            <a:br>
              <a:rPr lang="en-US" sz="2000" dirty="0">
                <a:solidFill>
                  <a:srgbClr val="007F9D"/>
                </a:solidFill>
                <a:effectLst/>
                <a:latin typeface="Arial"/>
              </a:rPr>
            </a:br>
            <a:endParaRPr lang="en-US" sz="2000" dirty="0">
              <a:solidFill>
                <a:srgbClr val="007F9D"/>
              </a:solidFill>
              <a:effectLst/>
              <a:latin typeface="Arial"/>
            </a:endParaRPr>
          </a:p>
          <a:p>
            <a:pPr marL="285750" indent="-285750">
              <a:spcBef>
                <a:spcPts val="0"/>
              </a:spcBef>
              <a:spcAft>
                <a:spcPts val="600"/>
              </a:spcAft>
              <a:buFont typeface="Wingdings" panose="05000000000000000000" pitchFamily="2" charset="2"/>
              <a:buChar char="ü"/>
            </a:pPr>
            <a:r>
              <a:rPr lang="en-US" sz="2000" dirty="0">
                <a:solidFill>
                  <a:srgbClr val="007F9D"/>
                </a:solidFill>
                <a:effectLst/>
                <a:latin typeface="Arial"/>
              </a:rPr>
              <a:t>Planning and execution of all projects with consistent processes</a:t>
            </a:r>
          </a:p>
          <a:p>
            <a:pPr marL="285750" indent="-285750">
              <a:spcBef>
                <a:spcPts val="0"/>
              </a:spcBef>
              <a:spcAft>
                <a:spcPts val="600"/>
              </a:spcAft>
              <a:buFont typeface="Wingdings" panose="05000000000000000000" pitchFamily="2" charset="2"/>
              <a:buChar char="ü"/>
            </a:pPr>
            <a:r>
              <a:rPr lang="en-US" sz="2000" dirty="0">
                <a:solidFill>
                  <a:srgbClr val="007F9D"/>
                </a:solidFill>
                <a:effectLst/>
                <a:latin typeface="Arial"/>
              </a:rPr>
              <a:t>Visibility of project health, issues, status, and financials</a:t>
            </a:r>
          </a:p>
          <a:p>
            <a:pPr marL="285750" indent="-285750">
              <a:spcBef>
                <a:spcPts val="0"/>
              </a:spcBef>
              <a:spcAft>
                <a:spcPts val="600"/>
              </a:spcAft>
              <a:buFont typeface="Wingdings" panose="05000000000000000000" pitchFamily="2" charset="2"/>
              <a:buChar char="ü"/>
            </a:pPr>
            <a:r>
              <a:rPr lang="en-US" sz="2000" dirty="0">
                <a:solidFill>
                  <a:srgbClr val="007F9D"/>
                </a:solidFill>
                <a:effectLst/>
                <a:latin typeface="Arial"/>
              </a:rPr>
              <a:t>Active collaboration with all project stakeholders</a:t>
            </a:r>
          </a:p>
          <a:p>
            <a:pPr marL="285750" indent="-285750">
              <a:spcBef>
                <a:spcPts val="0"/>
              </a:spcBef>
              <a:spcAft>
                <a:spcPts val="600"/>
              </a:spcAft>
              <a:buFont typeface="Wingdings" panose="05000000000000000000" pitchFamily="2" charset="2"/>
              <a:buChar char="ü"/>
            </a:pPr>
            <a:r>
              <a:rPr lang="en-US" sz="2000" dirty="0">
                <a:solidFill>
                  <a:srgbClr val="007F9D"/>
                </a:solidFill>
                <a:effectLst/>
                <a:latin typeface="Arial"/>
              </a:rPr>
              <a:t>Effective decision making based on the latest information</a:t>
            </a:r>
          </a:p>
          <a:p>
            <a:pPr marL="285750" indent="-285750">
              <a:spcBef>
                <a:spcPts val="0"/>
              </a:spcBef>
              <a:spcAft>
                <a:spcPts val="600"/>
              </a:spcAft>
              <a:buFont typeface="Wingdings" panose="05000000000000000000" pitchFamily="2" charset="2"/>
              <a:buChar char="ü"/>
            </a:pPr>
            <a:r>
              <a:rPr lang="en-US" sz="2000" dirty="0">
                <a:solidFill>
                  <a:srgbClr val="007F9D"/>
                </a:solidFill>
                <a:effectLst/>
                <a:latin typeface="Arial"/>
              </a:rPr>
              <a:t>Provides project based companies with better internal controls for financials</a:t>
            </a:r>
          </a:p>
          <a:p>
            <a:pPr>
              <a:buFontTx/>
              <a:buChar char="-"/>
            </a:pPr>
            <a:endParaRPr lang="en-US" sz="2000" dirty="0"/>
          </a:p>
        </p:txBody>
      </p:sp>
      <p:pic>
        <p:nvPicPr>
          <p:cNvPr id="4" name="Picture 3"/>
          <p:cNvPicPr>
            <a:picLocks noChangeAspect="1"/>
          </p:cNvPicPr>
          <p:nvPr/>
        </p:nvPicPr>
        <p:blipFill>
          <a:blip r:embed="rId3"/>
          <a:stretch>
            <a:fillRect/>
          </a:stretch>
        </p:blipFill>
        <p:spPr>
          <a:xfrm>
            <a:off x="6584816" y="4229100"/>
            <a:ext cx="2365025" cy="1663700"/>
          </a:xfrm>
          <a:prstGeom prst="rect">
            <a:avLst/>
          </a:prstGeom>
        </p:spPr>
      </p:pic>
      <p:pic>
        <p:nvPicPr>
          <p:cNvPr id="5" name="Picture 4"/>
          <p:cNvPicPr>
            <a:picLocks noChangeAspect="1"/>
          </p:cNvPicPr>
          <p:nvPr/>
        </p:nvPicPr>
        <p:blipFill>
          <a:blip r:embed="rId4"/>
          <a:stretch>
            <a:fillRect/>
          </a:stretch>
        </p:blipFill>
        <p:spPr>
          <a:xfrm>
            <a:off x="3306913" y="4229101"/>
            <a:ext cx="2661376" cy="1675327"/>
          </a:xfrm>
          <a:prstGeom prst="rect">
            <a:avLst/>
          </a:prstGeom>
        </p:spPr>
      </p:pic>
      <p:pic>
        <p:nvPicPr>
          <p:cNvPr id="7" name="Picture 6"/>
          <p:cNvPicPr>
            <a:picLocks noChangeAspect="1"/>
          </p:cNvPicPr>
          <p:nvPr/>
        </p:nvPicPr>
        <p:blipFill>
          <a:blip r:embed="rId5"/>
          <a:stretch>
            <a:fillRect/>
          </a:stretch>
        </p:blipFill>
        <p:spPr>
          <a:xfrm>
            <a:off x="295277" y="4229100"/>
            <a:ext cx="2673803" cy="1663700"/>
          </a:xfrm>
          <a:prstGeom prst="rect">
            <a:avLst/>
          </a:prstGeom>
        </p:spPr>
      </p:pic>
      <p:sp>
        <p:nvSpPr>
          <p:cNvPr id="9" name="Text Placeholder 3"/>
          <p:cNvSpPr txBox="1">
            <a:spLocks/>
          </p:cNvSpPr>
          <p:nvPr/>
        </p:nvSpPr>
        <p:spPr>
          <a:xfrm>
            <a:off x="0" y="60325"/>
            <a:ext cx="7519988" cy="581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BB133E"/>
              </a:buClr>
              <a:buFont typeface="Arial" panose="020B0604020202020204" pitchFamily="34" charset="0"/>
              <a:buChar char="•"/>
              <a:defRPr sz="2800" kern="1200">
                <a:solidFill>
                  <a:srgbClr val="29292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B133E"/>
              </a:buClr>
              <a:buFont typeface="Arial" panose="020B0604020202020204" pitchFamily="34" charset="0"/>
              <a:buChar char="•"/>
              <a:defRPr sz="2400" kern="1200">
                <a:solidFill>
                  <a:srgbClr val="29292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B133E"/>
              </a:buClr>
              <a:buFont typeface="Arial" panose="020B0604020202020204" pitchFamily="34" charset="0"/>
              <a:buChar char="•"/>
              <a:defRPr sz="2000" kern="1200">
                <a:solidFill>
                  <a:srgbClr val="29292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B133E"/>
              </a:buClr>
              <a:buFont typeface="Arial" panose="020B0604020202020204" pitchFamily="34" charset="0"/>
              <a:buChar char="•"/>
              <a:defRPr sz="1800" kern="1200">
                <a:solidFill>
                  <a:srgbClr val="29292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B133E"/>
              </a:buClr>
              <a:buFont typeface="Arial" panose="020B0604020202020204" pitchFamily="34" charset="0"/>
              <a:buChar char="•"/>
              <a:defRPr sz="1800" kern="1200">
                <a:solidFill>
                  <a:srgbClr val="29292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Industry Trend</a:t>
            </a:r>
            <a:endParaRPr lang="en-GB" dirty="0"/>
          </a:p>
        </p:txBody>
      </p:sp>
      <p:sp>
        <p:nvSpPr>
          <p:cNvPr id="10" name="Footer Placeholder 3"/>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11" name="Slide Number Placeholder 4"/>
          <p:cNvSpPr>
            <a:spLocks noGrp="1"/>
          </p:cNvSpPr>
          <p:nvPr>
            <p:ph type="sldNum" sz="quarter" idx="12"/>
          </p:nvPr>
        </p:nvSpPr>
        <p:spPr>
          <a:xfrm>
            <a:off x="7857066" y="6356351"/>
            <a:ext cx="658283" cy="365125"/>
          </a:xfrm>
        </p:spPr>
        <p:txBody>
          <a:bodyPr/>
          <a:lstStyle/>
          <a:p>
            <a:fld id="{D34C24A4-3ACA-4A7E-A723-41D3A274CF63}" type="slidenum">
              <a:rPr lang="en-US" smtClean="0"/>
              <a:t>26</a:t>
            </a:fld>
            <a:endParaRPr lang="en-US"/>
          </a:p>
        </p:txBody>
      </p:sp>
    </p:spTree>
    <p:extLst>
      <p:ext uri="{BB962C8B-B14F-4D97-AF65-F5344CB8AC3E}">
        <p14:creationId xmlns:p14="http://schemas.microsoft.com/office/powerpoint/2010/main" val="354411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laptop" descr="K:\Image Library\Technology\Laptops and PCs\Laptop.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382813" y="1074427"/>
            <a:ext cx="6447498" cy="483562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4294967295"/>
          </p:nvPr>
        </p:nvSpPr>
        <p:spPr>
          <a:xfrm>
            <a:off x="0" y="60325"/>
            <a:ext cx="7519988" cy="581025"/>
          </a:xfrm>
        </p:spPr>
        <p:txBody>
          <a:bodyPr/>
          <a:lstStyle/>
          <a:p>
            <a:pPr marL="0" indent="0">
              <a:buNone/>
            </a:pPr>
            <a:r>
              <a:rPr lang="en-US" dirty="0"/>
              <a:t>Business Friendly Design</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544" y="2057399"/>
            <a:ext cx="911722" cy="3065536"/>
          </a:xfrm>
          <a:prstGeom prst="rect">
            <a:avLst/>
          </a:prstGeom>
          <a:effectLst>
            <a:outerShdw blurRad="25400" dist="12700" dir="5400000" algn="t" rotWithShape="0">
              <a:prstClr val="black">
                <a:alpha val="48000"/>
              </a:prstClr>
            </a:outerShd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1358" y="1997766"/>
            <a:ext cx="3842971" cy="2439346"/>
          </a:xfrm>
          <a:prstGeom prst="rect">
            <a:avLst/>
          </a:prstGeom>
        </p:spPr>
      </p:pic>
      <p:sp>
        <p:nvSpPr>
          <p:cNvPr id="5" name="TextBox 4"/>
          <p:cNvSpPr txBox="1"/>
          <p:nvPr/>
        </p:nvSpPr>
        <p:spPr>
          <a:xfrm>
            <a:off x="1596145" y="2057400"/>
            <a:ext cx="1224136" cy="584775"/>
          </a:xfrm>
          <a:prstGeom prst="rect">
            <a:avLst/>
          </a:prstGeom>
          <a:noFill/>
        </p:spPr>
        <p:txBody>
          <a:bodyPr wrap="square" rtlCol="0">
            <a:spAutoFit/>
          </a:bodyPr>
          <a:lstStyle/>
          <a:p>
            <a:r>
              <a:rPr lang="en-US" sz="1600" dirty="0">
                <a:solidFill>
                  <a:schemeClr val="accent5"/>
                </a:solidFill>
                <a:latin typeface="Segoe UI Light" panose="020B0502040204020203" pitchFamily="34" charset="0"/>
                <a:cs typeface="Segoe UI Light" panose="020B0502040204020203" pitchFamily="34" charset="0"/>
              </a:rPr>
              <a:t>Program Finance</a:t>
            </a:r>
          </a:p>
        </p:txBody>
      </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4079" y="2021753"/>
            <a:ext cx="953627" cy="3279083"/>
          </a:xfrm>
          <a:prstGeom prst="rect">
            <a:avLst/>
          </a:prstGeom>
          <a:effectLst>
            <a:outerShdw blurRad="25400" dist="12700" dir="5400000" algn="t" rotWithShape="0">
              <a:prstClr val="black">
                <a:alpha val="48000"/>
              </a:prstClr>
            </a:outerShdw>
          </a:effectLst>
        </p:spPr>
      </p:pic>
      <p:sp>
        <p:nvSpPr>
          <p:cNvPr id="7" name="TextBox 6"/>
          <p:cNvSpPr txBox="1"/>
          <p:nvPr/>
        </p:nvSpPr>
        <p:spPr>
          <a:xfrm>
            <a:off x="1615341" y="2071079"/>
            <a:ext cx="1224136" cy="584775"/>
          </a:xfrm>
          <a:prstGeom prst="rect">
            <a:avLst/>
          </a:prstGeom>
          <a:noFill/>
        </p:spPr>
        <p:txBody>
          <a:bodyPr wrap="square" rtlCol="0">
            <a:spAutoFit/>
          </a:bodyPr>
          <a:lstStyle/>
          <a:p>
            <a:r>
              <a:rPr lang="en-US" sz="1600" dirty="0">
                <a:solidFill>
                  <a:schemeClr val="accent5"/>
                </a:solidFill>
                <a:latin typeface="Segoe UI Light" panose="020B0502040204020203" pitchFamily="34" charset="0"/>
                <a:cs typeface="Segoe UI Light" panose="020B0502040204020203" pitchFamily="34" charset="0"/>
              </a:rPr>
              <a:t>Portfolio Manager</a:t>
            </a: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69947" y="1986643"/>
            <a:ext cx="3854381" cy="2450469"/>
          </a:xfrm>
          <a:prstGeom prst="rect">
            <a:avLst/>
          </a:prstGeom>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588" y="1810319"/>
            <a:ext cx="2244996" cy="3363838"/>
          </a:xfrm>
          <a:prstGeom prst="rect">
            <a:avLst/>
          </a:prstGeom>
          <a:effectLst>
            <a:outerShdw blurRad="25400" dist="12700" dir="5400000" algn="t" rotWithShape="0">
              <a:prstClr val="black">
                <a:alpha val="48000"/>
              </a:prstClr>
            </a:outerShdw>
          </a:effectLst>
        </p:spPr>
      </p:pic>
      <p:sp>
        <p:nvSpPr>
          <p:cNvPr id="14" name="TextBox 13"/>
          <p:cNvSpPr txBox="1"/>
          <p:nvPr/>
        </p:nvSpPr>
        <p:spPr>
          <a:xfrm>
            <a:off x="1605140" y="2021753"/>
            <a:ext cx="1283586" cy="830997"/>
          </a:xfrm>
          <a:prstGeom prst="rect">
            <a:avLst/>
          </a:prstGeom>
          <a:noFill/>
        </p:spPr>
        <p:txBody>
          <a:bodyPr wrap="square" rtlCol="0">
            <a:spAutoFit/>
          </a:bodyPr>
          <a:lstStyle/>
          <a:p>
            <a:r>
              <a:rPr lang="en-US" sz="1600" dirty="0">
                <a:solidFill>
                  <a:schemeClr val="accent5"/>
                </a:solidFill>
                <a:latin typeface="Segoe UI Light" panose="020B0502040204020203" pitchFamily="34" charset="0"/>
                <a:cs typeface="Segoe UI Light" panose="020B0502040204020203" pitchFamily="34" charset="0"/>
              </a:rPr>
              <a:t>Control Account Manager</a:t>
            </a:r>
          </a:p>
        </p:txBody>
      </p:sp>
      <p:grpSp>
        <p:nvGrpSpPr>
          <p:cNvPr id="19" name="Group 18"/>
          <p:cNvGrpSpPr/>
          <p:nvPr/>
        </p:nvGrpSpPr>
        <p:grpSpPr>
          <a:xfrm>
            <a:off x="4138021" y="1702700"/>
            <a:ext cx="2378196" cy="4320477"/>
            <a:chOff x="4138021" y="845449"/>
            <a:chExt cx="2378196" cy="4320477"/>
          </a:xfrm>
        </p:grpSpPr>
        <p:pic>
          <p:nvPicPr>
            <p:cNvPr id="16" name="Picture 15" descr="K:\Image Library\Technology\Phones and gadgets\shutterstock_120172834.jpg"/>
            <p:cNvPicPr>
              <a:picLocks noChangeAspect="1" noChangeArrowheads="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l="21622" r="23334"/>
            <a:stretch/>
          </p:blipFill>
          <p:spPr bwMode="auto">
            <a:xfrm>
              <a:off x="4138021" y="845449"/>
              <a:ext cx="2378196" cy="432047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p:nvPr/>
          </p:nvPicPr>
          <p:blipFill rotWithShape="1">
            <a:blip r:embed="rId10"/>
            <a:srcRect l="59746" t="8299" r="13601" b="17318"/>
            <a:stretch/>
          </p:blipFill>
          <p:spPr>
            <a:xfrm>
              <a:off x="4551610" y="1397499"/>
              <a:ext cx="1645920" cy="2546549"/>
            </a:xfrm>
            <a:prstGeom prst="rect">
              <a:avLst/>
            </a:prstGeom>
            <a:effectLst>
              <a:softEdge rad="12700"/>
            </a:effectLst>
          </p:spPr>
        </p:pic>
      </p:grpSp>
      <p:sp>
        <p:nvSpPr>
          <p:cNvPr id="17" name="Rectangle 16"/>
          <p:cNvSpPr/>
          <p:nvPr/>
        </p:nvSpPr>
        <p:spPr>
          <a:xfrm>
            <a:off x="6904548" y="1702699"/>
            <a:ext cx="1990353" cy="365760"/>
          </a:xfrm>
          <a:prstGeom prst="rect">
            <a:avLst/>
          </a:prstGeom>
          <a:gradFill flip="none" rotWithShape="1">
            <a:gsLst>
              <a:gs pos="0">
                <a:schemeClr val="accent1"/>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en-GB" sz="1200" dirty="0">
                <a:latin typeface="+mj-lt"/>
              </a:rPr>
              <a:t>Tailored User Experience</a:t>
            </a:r>
          </a:p>
        </p:txBody>
      </p:sp>
      <p:sp>
        <p:nvSpPr>
          <p:cNvPr id="21" name="Rectangle 20"/>
          <p:cNvSpPr/>
          <p:nvPr/>
        </p:nvSpPr>
        <p:spPr>
          <a:xfrm>
            <a:off x="6904548" y="2191014"/>
            <a:ext cx="1990353" cy="365760"/>
          </a:xfrm>
          <a:prstGeom prst="rect">
            <a:avLst/>
          </a:prstGeom>
          <a:gradFill flip="none" rotWithShape="1">
            <a:gsLst>
              <a:gs pos="0">
                <a:schemeClr val="accent1"/>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en-GB" sz="1200" dirty="0">
                <a:latin typeface="+mj-lt"/>
              </a:rPr>
              <a:t>Collaboration</a:t>
            </a:r>
          </a:p>
        </p:txBody>
      </p:sp>
      <p:sp>
        <p:nvSpPr>
          <p:cNvPr id="22" name="Rectangle 21"/>
          <p:cNvSpPr/>
          <p:nvPr/>
        </p:nvSpPr>
        <p:spPr>
          <a:xfrm>
            <a:off x="6904548" y="2679329"/>
            <a:ext cx="1990353" cy="365760"/>
          </a:xfrm>
          <a:prstGeom prst="rect">
            <a:avLst/>
          </a:prstGeom>
          <a:gradFill flip="none" rotWithShape="1">
            <a:gsLst>
              <a:gs pos="0">
                <a:schemeClr val="accent1"/>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en-GB" sz="1200" dirty="0">
                <a:latin typeface="+mj-lt"/>
              </a:rPr>
              <a:t>Filtered Information</a:t>
            </a:r>
          </a:p>
        </p:txBody>
      </p:sp>
      <p:sp>
        <p:nvSpPr>
          <p:cNvPr id="20" name="Footer Placeholder 3"/>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23" name="Slide Number Placeholder 4"/>
          <p:cNvSpPr>
            <a:spLocks noGrp="1"/>
          </p:cNvSpPr>
          <p:nvPr>
            <p:ph type="sldNum" sz="quarter" idx="12"/>
          </p:nvPr>
        </p:nvSpPr>
        <p:spPr>
          <a:xfrm>
            <a:off x="7857066" y="6356351"/>
            <a:ext cx="658283" cy="365125"/>
          </a:xfrm>
        </p:spPr>
        <p:txBody>
          <a:bodyPr/>
          <a:lstStyle/>
          <a:p>
            <a:fld id="{D34C24A4-3ACA-4A7E-A723-41D3A274CF63}" type="slidenum">
              <a:rPr lang="en-US" smtClean="0"/>
              <a:t>27</a:t>
            </a:fld>
            <a:endParaRPr lang="en-US"/>
          </a:p>
        </p:txBody>
      </p:sp>
    </p:spTree>
    <p:extLst>
      <p:ext uri="{BB962C8B-B14F-4D97-AF65-F5344CB8AC3E}">
        <p14:creationId xmlns:p14="http://schemas.microsoft.com/office/powerpoint/2010/main" val="83142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2" fill="hold" nodeType="clickEffect">
                                  <p:stCondLst>
                                    <p:cond delay="0"/>
                                  </p:stCondLst>
                                  <p:childTnLst>
                                    <p:anim calcmode="lin" valueType="num">
                                      <p:cBhvr additive="base">
                                        <p:cTn id="34" dur="250"/>
                                        <p:tgtEl>
                                          <p:spTgt spid="4"/>
                                        </p:tgtEl>
                                        <p:attrNameLst>
                                          <p:attrName>ppt_x</p:attrName>
                                        </p:attrNameLst>
                                      </p:cBhvr>
                                      <p:tavLst>
                                        <p:tav tm="0">
                                          <p:val>
                                            <p:strVal val="ppt_x"/>
                                          </p:val>
                                        </p:tav>
                                        <p:tav tm="100000">
                                          <p:val>
                                            <p:strVal val="1+ppt_w/2"/>
                                          </p:val>
                                        </p:tav>
                                      </p:tavLst>
                                    </p:anim>
                                    <p:anim calcmode="lin" valueType="num">
                                      <p:cBhvr additive="base">
                                        <p:cTn id="35" dur="250"/>
                                        <p:tgtEl>
                                          <p:spTgt spid="4"/>
                                        </p:tgtEl>
                                        <p:attrNameLst>
                                          <p:attrName>ppt_y</p:attrName>
                                        </p:attrNameLst>
                                      </p:cBhvr>
                                      <p:tavLst>
                                        <p:tav tm="0">
                                          <p:val>
                                            <p:strVal val="ppt_y"/>
                                          </p:val>
                                        </p:tav>
                                        <p:tav tm="100000">
                                          <p:val>
                                            <p:strVal val="ppt_y"/>
                                          </p:val>
                                        </p:tav>
                                      </p:tavLst>
                                    </p:anim>
                                    <p:set>
                                      <p:cBhvr>
                                        <p:cTn id="36" dur="1" fill="hold">
                                          <p:stCondLst>
                                            <p:cond delay="249"/>
                                          </p:stCondLst>
                                        </p:cTn>
                                        <p:tgtEl>
                                          <p:spTgt spid="4"/>
                                        </p:tgtEl>
                                        <p:attrNameLst>
                                          <p:attrName>style.visibility</p:attrName>
                                        </p:attrNameLst>
                                      </p:cBhvr>
                                      <p:to>
                                        <p:strVal val="hidden"/>
                                      </p:to>
                                    </p:set>
                                  </p:childTnLst>
                                </p:cTn>
                              </p:par>
                              <p:par>
                                <p:cTn id="37" presetID="2" presetClass="exit" presetSubtype="8" fill="hold" nodeType="withEffect">
                                  <p:stCondLst>
                                    <p:cond delay="0"/>
                                  </p:stCondLst>
                                  <p:childTnLst>
                                    <p:anim calcmode="lin" valueType="num">
                                      <p:cBhvr additive="base">
                                        <p:cTn id="38" dur="250"/>
                                        <p:tgtEl>
                                          <p:spTgt spid="3"/>
                                        </p:tgtEl>
                                        <p:attrNameLst>
                                          <p:attrName>ppt_x</p:attrName>
                                        </p:attrNameLst>
                                      </p:cBhvr>
                                      <p:tavLst>
                                        <p:tav tm="0">
                                          <p:val>
                                            <p:strVal val="ppt_x"/>
                                          </p:val>
                                        </p:tav>
                                        <p:tav tm="100000">
                                          <p:val>
                                            <p:strVal val="0-ppt_w/2"/>
                                          </p:val>
                                        </p:tav>
                                      </p:tavLst>
                                    </p:anim>
                                    <p:anim calcmode="lin" valueType="num">
                                      <p:cBhvr additive="base">
                                        <p:cTn id="39" dur="250"/>
                                        <p:tgtEl>
                                          <p:spTgt spid="3"/>
                                        </p:tgtEl>
                                        <p:attrNameLst>
                                          <p:attrName>ppt_y</p:attrName>
                                        </p:attrNameLst>
                                      </p:cBhvr>
                                      <p:tavLst>
                                        <p:tav tm="0">
                                          <p:val>
                                            <p:strVal val="ppt_y"/>
                                          </p:val>
                                        </p:tav>
                                        <p:tav tm="100000">
                                          <p:val>
                                            <p:strVal val="ppt_y"/>
                                          </p:val>
                                        </p:tav>
                                      </p:tavLst>
                                    </p:anim>
                                    <p:set>
                                      <p:cBhvr>
                                        <p:cTn id="40" dur="1" fill="hold">
                                          <p:stCondLst>
                                            <p:cond delay="249"/>
                                          </p:stCondLst>
                                        </p:cTn>
                                        <p:tgtEl>
                                          <p:spTgt spid="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250"/>
                                        <p:tgtEl>
                                          <p:spTgt spid="5"/>
                                        </p:tgtEl>
                                      </p:cBhvr>
                                    </p:animEffect>
                                    <p:set>
                                      <p:cBhvr>
                                        <p:cTn id="43" dur="1" fill="hold">
                                          <p:stCondLst>
                                            <p:cond delay="249"/>
                                          </p:stCondLst>
                                        </p:cTn>
                                        <p:tgtEl>
                                          <p:spTgt spid="5"/>
                                        </p:tgtEl>
                                        <p:attrNameLst>
                                          <p:attrName>style.visibility</p:attrName>
                                        </p:attrNameLst>
                                      </p:cBhvr>
                                      <p:to>
                                        <p:strVal val="hidden"/>
                                      </p:to>
                                    </p:set>
                                  </p:childTnLst>
                                </p:cTn>
                              </p:par>
                            </p:childTnLst>
                          </p:cTn>
                        </p:par>
                        <p:par>
                          <p:cTn id="44" fill="hold">
                            <p:stCondLst>
                              <p:cond delay="250"/>
                            </p:stCondLst>
                            <p:childTnLst>
                              <p:par>
                                <p:cTn id="45" presetID="10" presetClass="entr" presetSubtype="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250"/>
                                        <p:tgtEl>
                                          <p:spTgt spid="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par>
                                <p:cTn id="51" presetID="10"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xit" presetSubtype="8" fill="hold" nodeType="clickEffect">
                                  <p:stCondLst>
                                    <p:cond delay="0"/>
                                  </p:stCondLst>
                                  <p:childTnLst>
                                    <p:anim calcmode="lin" valueType="num">
                                      <p:cBhvr additive="base">
                                        <p:cTn id="57" dur="250"/>
                                        <p:tgtEl>
                                          <p:spTgt spid="6"/>
                                        </p:tgtEl>
                                        <p:attrNameLst>
                                          <p:attrName>ppt_x</p:attrName>
                                        </p:attrNameLst>
                                      </p:cBhvr>
                                      <p:tavLst>
                                        <p:tav tm="0">
                                          <p:val>
                                            <p:strVal val="ppt_x"/>
                                          </p:val>
                                        </p:tav>
                                        <p:tav tm="100000">
                                          <p:val>
                                            <p:strVal val="0-ppt_w/2"/>
                                          </p:val>
                                        </p:tav>
                                      </p:tavLst>
                                    </p:anim>
                                    <p:anim calcmode="lin" valueType="num">
                                      <p:cBhvr additive="base">
                                        <p:cTn id="58" dur="250"/>
                                        <p:tgtEl>
                                          <p:spTgt spid="6"/>
                                        </p:tgtEl>
                                        <p:attrNameLst>
                                          <p:attrName>ppt_y</p:attrName>
                                        </p:attrNameLst>
                                      </p:cBhvr>
                                      <p:tavLst>
                                        <p:tav tm="0">
                                          <p:val>
                                            <p:strVal val="ppt_y"/>
                                          </p:val>
                                        </p:tav>
                                        <p:tav tm="100000">
                                          <p:val>
                                            <p:strVal val="ppt_y"/>
                                          </p:val>
                                        </p:tav>
                                      </p:tavLst>
                                    </p:anim>
                                    <p:set>
                                      <p:cBhvr>
                                        <p:cTn id="59" dur="1" fill="hold">
                                          <p:stCondLst>
                                            <p:cond delay="249"/>
                                          </p:stCondLst>
                                        </p:cTn>
                                        <p:tgtEl>
                                          <p:spTgt spid="6"/>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250"/>
                                        <p:tgtEl>
                                          <p:spTgt spid="7"/>
                                        </p:tgtEl>
                                      </p:cBhvr>
                                    </p:animEffect>
                                    <p:set>
                                      <p:cBhvr>
                                        <p:cTn id="62" dur="1" fill="hold">
                                          <p:stCondLst>
                                            <p:cond delay="249"/>
                                          </p:stCondLst>
                                        </p:cTn>
                                        <p:tgtEl>
                                          <p:spTgt spid="7"/>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250"/>
                                        <p:tgtEl>
                                          <p:spTgt spid="8"/>
                                        </p:tgtEl>
                                        <p:attrNameLst>
                                          <p:attrName>ppt_x</p:attrName>
                                        </p:attrNameLst>
                                      </p:cBhvr>
                                      <p:tavLst>
                                        <p:tav tm="0">
                                          <p:val>
                                            <p:strVal val="ppt_x"/>
                                          </p:val>
                                        </p:tav>
                                        <p:tav tm="100000">
                                          <p:val>
                                            <p:strVal val="1+ppt_w/2"/>
                                          </p:val>
                                        </p:tav>
                                      </p:tavLst>
                                    </p:anim>
                                    <p:anim calcmode="lin" valueType="num">
                                      <p:cBhvr additive="base">
                                        <p:cTn id="65" dur="250"/>
                                        <p:tgtEl>
                                          <p:spTgt spid="8"/>
                                        </p:tgtEl>
                                        <p:attrNameLst>
                                          <p:attrName>ppt_y</p:attrName>
                                        </p:attrNameLst>
                                      </p:cBhvr>
                                      <p:tavLst>
                                        <p:tav tm="0">
                                          <p:val>
                                            <p:strVal val="ppt_y"/>
                                          </p:val>
                                        </p:tav>
                                        <p:tav tm="100000">
                                          <p:val>
                                            <p:strVal val="ppt_y"/>
                                          </p:val>
                                        </p:tav>
                                      </p:tavLst>
                                    </p:anim>
                                    <p:set>
                                      <p:cBhvr>
                                        <p:cTn id="66" dur="1" fill="hold">
                                          <p:stCondLst>
                                            <p:cond delay="249"/>
                                          </p:stCondLst>
                                        </p:cTn>
                                        <p:tgtEl>
                                          <p:spTgt spid="8"/>
                                        </p:tgtEl>
                                        <p:attrNameLst>
                                          <p:attrName>style.visibility</p:attrName>
                                        </p:attrNameLst>
                                      </p:cBhvr>
                                      <p:to>
                                        <p:strVal val="hidden"/>
                                      </p:to>
                                    </p:set>
                                  </p:childTnLst>
                                </p:cTn>
                              </p:par>
                            </p:childTnLst>
                          </p:cTn>
                        </p:par>
                        <p:par>
                          <p:cTn id="67" fill="hold">
                            <p:stCondLst>
                              <p:cond delay="25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250"/>
                                        <p:tgtEl>
                                          <p:spTgt spid="1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par>
                                <p:cTn id="78" presetID="10" presetClass="entr" presetSubtype="0" fill="hold"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14" grpId="0"/>
      <p:bldP spid="17" grpId="0" animBg="1"/>
      <p:bldP spid="21"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4294967295"/>
          </p:nvPr>
        </p:nvSpPr>
        <p:spPr>
          <a:xfrm>
            <a:off x="0" y="60325"/>
            <a:ext cx="7519988" cy="581025"/>
          </a:xfrm>
        </p:spPr>
        <p:txBody>
          <a:bodyPr/>
          <a:lstStyle/>
          <a:p>
            <a:pPr marL="0" indent="0">
              <a:buNone/>
            </a:pPr>
            <a:r>
              <a:rPr lang="en-GB" dirty="0"/>
              <a:t>State of the Art Solution</a:t>
            </a:r>
          </a:p>
        </p:txBody>
      </p:sp>
      <p:pic>
        <p:nvPicPr>
          <p:cNvPr id="6" name="EcoSysBI 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1772816"/>
            <a:ext cx="4698543" cy="2794374"/>
          </a:xfrm>
          <a:prstGeom prst="rect">
            <a:avLst/>
          </a:prstGeom>
        </p:spPr>
      </p:pic>
      <p:sp>
        <p:nvSpPr>
          <p:cNvPr id="7" name="Rectangle 6"/>
          <p:cNvSpPr/>
          <p:nvPr/>
        </p:nvSpPr>
        <p:spPr>
          <a:xfrm>
            <a:off x="5220072" y="1779513"/>
            <a:ext cx="3816424" cy="365760"/>
          </a:xfrm>
          <a:prstGeom prst="rect">
            <a:avLst/>
          </a:prstGeom>
          <a:gradFill flip="none" rotWithShape="1">
            <a:gsLst>
              <a:gs pos="0">
                <a:schemeClr val="accent1"/>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en-GB" sz="1200" dirty="0">
                <a:latin typeface="+mj-lt"/>
              </a:rPr>
              <a:t>Off-the Shelf, Configurable</a:t>
            </a:r>
          </a:p>
        </p:txBody>
      </p:sp>
      <p:sp>
        <p:nvSpPr>
          <p:cNvPr id="8" name="Rectangle 7"/>
          <p:cNvSpPr/>
          <p:nvPr/>
        </p:nvSpPr>
        <p:spPr>
          <a:xfrm>
            <a:off x="5220072" y="2267828"/>
            <a:ext cx="3816424" cy="365760"/>
          </a:xfrm>
          <a:prstGeom prst="rect">
            <a:avLst/>
          </a:prstGeom>
          <a:gradFill flip="none" rotWithShape="1">
            <a:gsLst>
              <a:gs pos="0">
                <a:schemeClr val="accent1"/>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en-GB" sz="1200" dirty="0">
                <a:latin typeface="+mj-lt"/>
              </a:rPr>
              <a:t>Graphical Charts &amp; Dashboards</a:t>
            </a:r>
          </a:p>
        </p:txBody>
      </p:sp>
      <p:sp>
        <p:nvSpPr>
          <p:cNvPr id="9" name="Rectangle 8"/>
          <p:cNvSpPr/>
          <p:nvPr/>
        </p:nvSpPr>
        <p:spPr>
          <a:xfrm>
            <a:off x="5220072" y="2756143"/>
            <a:ext cx="3816424" cy="365760"/>
          </a:xfrm>
          <a:prstGeom prst="rect">
            <a:avLst/>
          </a:prstGeom>
          <a:gradFill flip="none" rotWithShape="1">
            <a:gsLst>
              <a:gs pos="0">
                <a:schemeClr val="accent1"/>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en-GB" sz="1200" dirty="0">
                <a:latin typeface="+mj-lt"/>
              </a:rPr>
              <a:t>Dynamic Business Intelligence</a:t>
            </a:r>
          </a:p>
        </p:txBody>
      </p:sp>
      <p:sp>
        <p:nvSpPr>
          <p:cNvPr id="10" name="Rectangle 9"/>
          <p:cNvSpPr/>
          <p:nvPr/>
        </p:nvSpPr>
        <p:spPr>
          <a:xfrm>
            <a:off x="5220072" y="3244458"/>
            <a:ext cx="3816424" cy="365760"/>
          </a:xfrm>
          <a:prstGeom prst="rect">
            <a:avLst/>
          </a:prstGeom>
          <a:gradFill flip="none" rotWithShape="1">
            <a:gsLst>
              <a:gs pos="0">
                <a:schemeClr val="accent1"/>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en-GB" sz="1200" dirty="0">
                <a:latin typeface="+mj-lt"/>
              </a:rPr>
              <a:t>Drill-Down to Any Level of Detail</a:t>
            </a:r>
          </a:p>
        </p:txBody>
      </p:sp>
      <p:sp>
        <p:nvSpPr>
          <p:cNvPr id="11" name="Rectangle 10"/>
          <p:cNvSpPr/>
          <p:nvPr/>
        </p:nvSpPr>
        <p:spPr>
          <a:xfrm>
            <a:off x="5220072" y="3732773"/>
            <a:ext cx="3816424" cy="365760"/>
          </a:xfrm>
          <a:prstGeom prst="rect">
            <a:avLst/>
          </a:prstGeom>
          <a:gradFill flip="none" rotWithShape="1">
            <a:gsLst>
              <a:gs pos="0">
                <a:schemeClr val="accent1"/>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en-GB" sz="1200" dirty="0">
                <a:latin typeface="+mj-lt"/>
              </a:rPr>
              <a:t>Output to Multiple Formats (PDF, Excel, Word, XML)</a:t>
            </a:r>
          </a:p>
        </p:txBody>
      </p:sp>
      <p:sp>
        <p:nvSpPr>
          <p:cNvPr id="12" name="Rectangle 11"/>
          <p:cNvSpPr/>
          <p:nvPr/>
        </p:nvSpPr>
        <p:spPr>
          <a:xfrm>
            <a:off x="5220072" y="4221088"/>
            <a:ext cx="3816424" cy="365760"/>
          </a:xfrm>
          <a:prstGeom prst="rect">
            <a:avLst/>
          </a:prstGeom>
          <a:gradFill flip="none" rotWithShape="1">
            <a:gsLst>
              <a:gs pos="0">
                <a:schemeClr val="accent1"/>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en-GB" sz="1200" dirty="0">
                <a:latin typeface="+mj-lt"/>
              </a:rPr>
              <a:t>Automated and User-Initiated Reporting</a:t>
            </a:r>
          </a:p>
        </p:txBody>
      </p:sp>
      <p:sp>
        <p:nvSpPr>
          <p:cNvPr id="13" name="Rectangle 12"/>
          <p:cNvSpPr/>
          <p:nvPr/>
        </p:nvSpPr>
        <p:spPr>
          <a:xfrm>
            <a:off x="5220072" y="4709403"/>
            <a:ext cx="3816424" cy="365760"/>
          </a:xfrm>
          <a:prstGeom prst="rect">
            <a:avLst/>
          </a:prstGeom>
          <a:gradFill flip="none" rotWithShape="1">
            <a:gsLst>
              <a:gs pos="0">
                <a:schemeClr val="accent1"/>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en-GB" sz="1200" dirty="0">
                <a:latin typeface="+mj-lt"/>
              </a:rPr>
              <a:t>Browser based for end users</a:t>
            </a:r>
          </a:p>
        </p:txBody>
      </p:sp>
      <p:sp>
        <p:nvSpPr>
          <p:cNvPr id="14" name="Footer Placeholder 3"/>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15" name="Slide Number Placeholder 4"/>
          <p:cNvSpPr>
            <a:spLocks noGrp="1"/>
          </p:cNvSpPr>
          <p:nvPr>
            <p:ph type="sldNum" sz="quarter" idx="12"/>
          </p:nvPr>
        </p:nvSpPr>
        <p:spPr>
          <a:xfrm>
            <a:off x="7857066" y="6356351"/>
            <a:ext cx="658283" cy="365125"/>
          </a:xfrm>
        </p:spPr>
        <p:txBody>
          <a:bodyPr/>
          <a:lstStyle/>
          <a:p>
            <a:fld id="{D34C24A4-3ACA-4A7E-A723-41D3A274CF63}" type="slidenum">
              <a:rPr lang="en-US" smtClean="0"/>
              <a:t>28</a:t>
            </a:fld>
            <a:endParaRPr lang="en-US"/>
          </a:p>
        </p:txBody>
      </p:sp>
    </p:spTree>
    <p:extLst>
      <p:ext uri="{BB962C8B-B14F-4D97-AF65-F5344CB8AC3E}">
        <p14:creationId xmlns:p14="http://schemas.microsoft.com/office/powerpoint/2010/main" val="206751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6"/>
                                        </p:tgtEl>
                                      </p:cBhvr>
                                    </p:cmd>
                                  </p:childTnLst>
                                </p:cTn>
                              </p:par>
                            </p:childTnLst>
                          </p:cTn>
                        </p:par>
                        <p:par>
                          <p:cTn id="7" fill="hold">
                            <p:stCondLst>
                              <p:cond delay="0"/>
                            </p:stCondLst>
                            <p:childTnLst>
                              <p:par>
                                <p:cTn id="8" presetID="2" presetClass="entr" presetSubtype="4" decel="10000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par>
                                <p:cTn id="12" presetID="2" presetClass="entr" presetSubtype="4" decel="100000" fill="hold" grpId="0" nodeType="withEffect">
                                  <p:stCondLst>
                                    <p:cond delay="25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par>
                                <p:cTn id="16" presetID="2" presetClass="entr" presetSubtype="4" decel="100000" fill="hold" grpId="0" nodeType="withEffect">
                                  <p:stCondLst>
                                    <p:cond delay="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decel="100000" fill="hold" grpId="0" nodeType="withEffect">
                                  <p:stCondLst>
                                    <p:cond delay="75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decel="100000" fill="hold" grpId="0" nodeType="withEffect">
                                  <p:stCondLst>
                                    <p:cond delay="100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decel="100000" fill="hold" grpId="0" nodeType="withEffect">
                                  <p:stCondLst>
                                    <p:cond delay="125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par>
                                <p:cTn id="32" presetID="2" presetClass="entr" presetSubtype="4" decel="100000" fill="hold" grpId="0" nodeType="withEffect">
                                  <p:stCondLst>
                                    <p:cond delay="125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6"/>
                </p:tgtEl>
              </p:cMediaNode>
            </p:video>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l="515" t="7986" b="7988"/>
          <a:stretch/>
        </p:blipFill>
        <p:spPr>
          <a:xfrm>
            <a:off x="0" y="857250"/>
            <a:ext cx="9144000" cy="5148695"/>
          </a:xfrm>
          <a:prstGeom prst="rect">
            <a:avLst/>
          </a:prstGeom>
        </p:spPr>
      </p:pic>
      <p:sp>
        <p:nvSpPr>
          <p:cNvPr id="11" name="Rectangle 10"/>
          <p:cNvSpPr/>
          <p:nvPr/>
        </p:nvSpPr>
        <p:spPr>
          <a:xfrm>
            <a:off x="0" y="857250"/>
            <a:ext cx="9144000" cy="555526"/>
          </a:xfrm>
          <a:prstGeom prst="rect">
            <a:avLst/>
          </a:prstGeom>
          <a:gradFill>
            <a:gsLst>
              <a:gs pos="33000">
                <a:schemeClr val="accent1"/>
              </a:gs>
              <a:gs pos="87000">
                <a:srgbClr val="085195"/>
              </a:gs>
            </a:gsLst>
            <a:lin ang="0" scaled="1"/>
          </a:gradFill>
          <a:ln>
            <a:noFill/>
          </a:ln>
          <a:effectLst>
            <a:outerShdw blurRad="63500" dist="25400" dir="5400000" algn="t"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p:cNvSpPr/>
          <p:nvPr/>
        </p:nvSpPr>
        <p:spPr>
          <a:xfrm>
            <a:off x="1" y="1412776"/>
            <a:ext cx="6156325" cy="4593169"/>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216000" rIns="144000" bIns="144000" rtlCol="0" anchor="t"/>
          <a:lstStyle/>
          <a:p>
            <a:endParaRPr lang="en-GB"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 name="Rectangle 2"/>
          <p:cNvSpPr/>
          <p:nvPr/>
        </p:nvSpPr>
        <p:spPr>
          <a:xfrm>
            <a:off x="184150" y="2052546"/>
            <a:ext cx="5759450" cy="1371600"/>
          </a:xfrm>
          <a:prstGeom prst="rect">
            <a:avLst/>
          </a:prstGeom>
          <a:gradFill flip="none" rotWithShape="1">
            <a:gsLst>
              <a:gs pos="0">
                <a:schemeClr val="accent1"/>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en-GB" sz="2000" dirty="0">
                <a:latin typeface="+mj-lt"/>
              </a:rPr>
              <a:t>Increased Efficiency</a:t>
            </a:r>
          </a:p>
        </p:txBody>
      </p:sp>
      <p:sp>
        <p:nvSpPr>
          <p:cNvPr id="12" name="Rectangle 11"/>
          <p:cNvSpPr/>
          <p:nvPr/>
        </p:nvSpPr>
        <p:spPr>
          <a:xfrm>
            <a:off x="166688" y="3641576"/>
            <a:ext cx="5759450" cy="1371600"/>
          </a:xfrm>
          <a:prstGeom prst="rect">
            <a:avLst/>
          </a:prstGeom>
          <a:gradFill flip="none" rotWithShape="1">
            <a:gsLst>
              <a:gs pos="0">
                <a:schemeClr val="accent1"/>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en-GB" sz="2000" dirty="0">
                <a:latin typeface="+mj-lt"/>
              </a:rPr>
              <a:t>Improved Cost Performance</a:t>
            </a:r>
          </a:p>
        </p:txBody>
      </p:sp>
      <p:sp>
        <p:nvSpPr>
          <p:cNvPr id="13" name="Rectangle 12"/>
          <p:cNvSpPr/>
          <p:nvPr/>
        </p:nvSpPr>
        <p:spPr>
          <a:xfrm>
            <a:off x="198437" y="7378092"/>
            <a:ext cx="5759450" cy="914400"/>
          </a:xfrm>
          <a:prstGeom prst="rect">
            <a:avLst/>
          </a:prstGeom>
          <a:gradFill flip="none" rotWithShape="1">
            <a:gsLst>
              <a:gs pos="0">
                <a:schemeClr val="accent1"/>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en-GB" sz="2000" dirty="0">
                <a:latin typeface="+mj-lt"/>
              </a:rPr>
              <a:t>Accelerated Revenue</a:t>
            </a:r>
          </a:p>
        </p:txBody>
      </p:sp>
      <p:sp>
        <p:nvSpPr>
          <p:cNvPr id="5" name="Text Placeholder 4"/>
          <p:cNvSpPr>
            <a:spLocks noGrp="1"/>
          </p:cNvSpPr>
          <p:nvPr>
            <p:ph type="body" sz="quarter" idx="4294967295"/>
          </p:nvPr>
        </p:nvSpPr>
        <p:spPr>
          <a:xfrm>
            <a:off x="0" y="60325"/>
            <a:ext cx="7519988" cy="581025"/>
          </a:xfrm>
        </p:spPr>
        <p:txBody>
          <a:bodyPr/>
          <a:lstStyle/>
          <a:p>
            <a:pPr marL="0" indent="0">
              <a:buNone/>
            </a:pPr>
            <a:r>
              <a:rPr lang="en-US" dirty="0"/>
              <a:t>The Impact of Integrated Program </a:t>
            </a:r>
            <a:r>
              <a:rPr lang="en-US" dirty="0" err="1"/>
              <a:t>Mgmt</a:t>
            </a:r>
            <a:endParaRPr lang="en-US" dirty="0"/>
          </a:p>
        </p:txBody>
      </p:sp>
      <p:sp>
        <p:nvSpPr>
          <p:cNvPr id="10" name="Footer Placeholder 3"/>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14" name="Slide Number Placeholder 4"/>
          <p:cNvSpPr>
            <a:spLocks noGrp="1"/>
          </p:cNvSpPr>
          <p:nvPr>
            <p:ph type="sldNum" sz="quarter" idx="12"/>
          </p:nvPr>
        </p:nvSpPr>
        <p:spPr>
          <a:xfrm>
            <a:off x="7857066" y="6356351"/>
            <a:ext cx="658283" cy="365125"/>
          </a:xfrm>
        </p:spPr>
        <p:txBody>
          <a:bodyPr/>
          <a:lstStyle/>
          <a:p>
            <a:fld id="{D34C24A4-3ACA-4A7E-A723-41D3A274CF63}" type="slidenum">
              <a:rPr lang="en-US" smtClean="0"/>
              <a:t>29</a:t>
            </a:fld>
            <a:endParaRPr lang="en-US"/>
          </a:p>
        </p:txBody>
      </p:sp>
    </p:spTree>
    <p:extLst>
      <p:ext uri="{BB962C8B-B14F-4D97-AF65-F5344CB8AC3E}">
        <p14:creationId xmlns:p14="http://schemas.microsoft.com/office/powerpoint/2010/main" val="14293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decel="10000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256" y="180568"/>
            <a:ext cx="7886700" cy="456995"/>
          </a:xfrm>
        </p:spPr>
        <p:txBody>
          <a:bodyPr>
            <a:normAutofit fontScale="90000"/>
          </a:bodyPr>
          <a:lstStyle/>
          <a:p>
            <a:r>
              <a:rPr lang="en-US" dirty="0"/>
              <a:t>Take-</a:t>
            </a:r>
            <a:r>
              <a:rPr lang="en-US" dirty="0" err="1"/>
              <a:t>Aways</a:t>
            </a:r>
            <a:endParaRPr lang="en-US" dirty="0"/>
          </a:p>
        </p:txBody>
      </p:sp>
      <p:sp>
        <p:nvSpPr>
          <p:cNvPr id="3" name="Content Placeholder 2"/>
          <p:cNvSpPr>
            <a:spLocks noGrp="1"/>
          </p:cNvSpPr>
          <p:nvPr>
            <p:ph idx="1"/>
          </p:nvPr>
        </p:nvSpPr>
        <p:spPr>
          <a:xfrm>
            <a:off x="167256" y="1023457"/>
            <a:ext cx="8590849" cy="5153506"/>
          </a:xfrm>
        </p:spPr>
        <p:txBody>
          <a:bodyPr>
            <a:normAutofit/>
          </a:bodyPr>
          <a:lstStyle/>
          <a:p>
            <a:r>
              <a:rPr lang="en-US" altLang="en-US" sz="2400" dirty="0">
                <a:solidFill>
                  <a:srgbClr val="0F3063"/>
                </a:solidFill>
              </a:rPr>
              <a:t>Practice EVM “right sized” as part of IPM</a:t>
            </a:r>
          </a:p>
          <a:p>
            <a:pPr marL="0" indent="0">
              <a:buNone/>
            </a:pPr>
            <a:endParaRPr lang="en-US" altLang="en-US" sz="2400" dirty="0">
              <a:solidFill>
                <a:srgbClr val="0F3063"/>
              </a:solidFill>
            </a:endParaRPr>
          </a:p>
          <a:p>
            <a:r>
              <a:rPr lang="en-US" altLang="en-US" sz="2400" dirty="0">
                <a:solidFill>
                  <a:srgbClr val="0F3063"/>
                </a:solidFill>
                <a:ea typeface="Calibri" panose="020F0502020204030204" pitchFamily="34" charset="0"/>
              </a:rPr>
              <a:t>A common portal is key to involving all stakeholders</a:t>
            </a:r>
          </a:p>
          <a:p>
            <a:pPr marL="0" indent="0">
              <a:buNone/>
            </a:pPr>
            <a:endParaRPr lang="en-US" altLang="en-US" sz="2400" dirty="0">
              <a:solidFill>
                <a:srgbClr val="0F3063"/>
              </a:solidFill>
              <a:ea typeface="Calibri" panose="020F0502020204030204" pitchFamily="34" charset="0"/>
            </a:endParaRPr>
          </a:p>
          <a:p>
            <a:r>
              <a:rPr lang="en-US" altLang="en-US" sz="2400" dirty="0">
                <a:solidFill>
                  <a:srgbClr val="0F3063"/>
                </a:solidFill>
                <a:ea typeface="Calibri" panose="020F0502020204030204" pitchFamily="34" charset="0"/>
              </a:rPr>
              <a:t>Commitments are key for understanding material variances</a:t>
            </a:r>
          </a:p>
          <a:p>
            <a:pPr marL="0" indent="0">
              <a:buNone/>
            </a:pPr>
            <a:endParaRPr lang="en-US" altLang="en-US" sz="2400" dirty="0">
              <a:solidFill>
                <a:srgbClr val="0F3063"/>
              </a:solidFill>
              <a:ea typeface="Calibri" panose="020F0502020204030204" pitchFamily="34" charset="0"/>
            </a:endParaRPr>
          </a:p>
          <a:p>
            <a:r>
              <a:rPr lang="en-US" altLang="en-US" sz="2400" dirty="0">
                <a:solidFill>
                  <a:srgbClr val="0F3063"/>
                </a:solidFill>
                <a:ea typeface="Calibri" panose="020F0502020204030204" pitchFamily="34" charset="0"/>
              </a:rPr>
              <a:t>Technology is here to help the People and Processes</a:t>
            </a:r>
          </a:p>
          <a:p>
            <a:endParaRPr lang="en-US" altLang="en-US" sz="2400" dirty="0">
              <a:solidFill>
                <a:srgbClr val="0F3063"/>
              </a:solidFill>
              <a:ea typeface="Calibri" panose="020F0502020204030204" pitchFamily="34" charset="0"/>
            </a:endParaRPr>
          </a:p>
          <a:p>
            <a:r>
              <a:rPr lang="en-US" altLang="en-US" sz="2400" dirty="0">
                <a:solidFill>
                  <a:srgbClr val="0F3063"/>
                </a:solidFill>
                <a:ea typeface="Calibri" panose="020F0502020204030204" pitchFamily="34" charset="0"/>
              </a:rPr>
              <a:t>Report by Exception</a:t>
            </a:r>
          </a:p>
          <a:p>
            <a:endParaRPr lang="en-US" altLang="en-US" sz="2400" dirty="0">
              <a:solidFill>
                <a:srgbClr val="0F3063"/>
              </a:solidFill>
              <a:ea typeface="Calibri" panose="020F0502020204030204" pitchFamily="34" charset="0"/>
            </a:endParaRPr>
          </a:p>
          <a:p>
            <a:endParaRPr lang="en-US" sz="2400" dirty="0">
              <a:solidFill>
                <a:srgbClr val="0F3063"/>
              </a:solidFill>
            </a:endParaRPr>
          </a:p>
          <a:p>
            <a:endParaRPr lang="en-US" sz="2400" dirty="0">
              <a:solidFill>
                <a:srgbClr val="0F3063"/>
              </a:solidFill>
            </a:endParaRPr>
          </a:p>
        </p:txBody>
      </p:sp>
      <p:sp>
        <p:nvSpPr>
          <p:cNvPr id="6" name="Footer Placeholder 3"/>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7" name="Slide Number Placeholder 4"/>
          <p:cNvSpPr>
            <a:spLocks noGrp="1"/>
          </p:cNvSpPr>
          <p:nvPr>
            <p:ph type="sldNum" sz="quarter" idx="12"/>
          </p:nvPr>
        </p:nvSpPr>
        <p:spPr>
          <a:xfrm>
            <a:off x="7857066" y="6356351"/>
            <a:ext cx="658283" cy="365125"/>
          </a:xfrm>
        </p:spPr>
        <p:txBody>
          <a:bodyPr/>
          <a:lstStyle/>
          <a:p>
            <a:fld id="{D34C24A4-3ACA-4A7E-A723-41D3A274CF63}" type="slidenum">
              <a:rPr lang="en-US" smtClean="0"/>
              <a:t>3</a:t>
            </a:fld>
            <a:endParaRPr lang="en-US"/>
          </a:p>
        </p:txBody>
      </p:sp>
    </p:spTree>
    <p:extLst>
      <p:ext uri="{BB962C8B-B14F-4D97-AF65-F5344CB8AC3E}">
        <p14:creationId xmlns:p14="http://schemas.microsoft.com/office/powerpoint/2010/main" val="2341980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0" y="60325"/>
            <a:ext cx="7519988" cy="581025"/>
          </a:xfrm>
        </p:spPr>
        <p:txBody>
          <a:bodyPr/>
          <a:lstStyle/>
          <a:p>
            <a:pPr marL="0" indent="0">
              <a:buNone/>
            </a:pPr>
            <a:r>
              <a:rPr lang="en-US" dirty="0"/>
              <a:t>Efficiency Gains</a:t>
            </a:r>
          </a:p>
        </p:txBody>
      </p:sp>
      <p:graphicFrame>
        <p:nvGraphicFramePr>
          <p:cNvPr id="3" name="Chart 2"/>
          <p:cNvGraphicFramePr/>
          <p:nvPr>
            <p:extLst/>
          </p:nvPr>
        </p:nvGraphicFramePr>
        <p:xfrm>
          <a:off x="191468" y="1700808"/>
          <a:ext cx="4104456" cy="36756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p:nvPr>
            <p:extLst/>
          </p:nvPr>
        </p:nvGraphicFramePr>
        <p:xfrm>
          <a:off x="111919" y="1556792"/>
          <a:ext cx="4104456" cy="367563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4860032" y="3552714"/>
            <a:ext cx="3744416" cy="1200329"/>
          </a:xfrm>
          <a:prstGeom prst="rect">
            <a:avLst/>
          </a:prstGeom>
          <a:noFill/>
        </p:spPr>
        <p:txBody>
          <a:bodyPr wrap="square" rtlCol="0">
            <a:spAutoFit/>
          </a:bodyPr>
          <a:lstStyle/>
          <a:p>
            <a:r>
              <a:rPr lang="en-US" sz="4800" dirty="0">
                <a:solidFill>
                  <a:schemeClr val="tx1">
                    <a:lumMod val="50000"/>
                    <a:lumOff val="50000"/>
                  </a:schemeClr>
                </a:solidFill>
                <a:latin typeface="Segoe UI Light" panose="020B0502040204020203" pitchFamily="34" charset="0"/>
                <a:cs typeface="Segoe UI Light" panose="020B0502040204020203" pitchFamily="34" charset="0"/>
              </a:rPr>
              <a:t>70% – 80% </a:t>
            </a:r>
            <a:r>
              <a:rPr lang="en-US" sz="2400" dirty="0">
                <a:solidFill>
                  <a:schemeClr val="tx1">
                    <a:lumMod val="50000"/>
                    <a:lumOff val="50000"/>
                  </a:schemeClr>
                </a:solidFill>
                <a:latin typeface="Segoe UI Light" panose="020B0502040204020203" pitchFamily="34" charset="0"/>
                <a:cs typeface="Segoe UI Light" panose="020B0502040204020203" pitchFamily="34" charset="0"/>
              </a:rPr>
              <a:t>increase in productivity</a:t>
            </a:r>
          </a:p>
        </p:txBody>
      </p:sp>
      <p:sp>
        <p:nvSpPr>
          <p:cNvPr id="7" name="TextBox 6"/>
          <p:cNvSpPr txBox="1"/>
          <p:nvPr/>
        </p:nvSpPr>
        <p:spPr>
          <a:xfrm>
            <a:off x="5004048" y="1772816"/>
            <a:ext cx="3744416" cy="1569660"/>
          </a:xfrm>
          <a:prstGeom prst="rect">
            <a:avLst/>
          </a:prstGeom>
          <a:noFill/>
        </p:spPr>
        <p:txBody>
          <a:bodyPr wrap="square" rtlCol="0">
            <a:spAutoFit/>
          </a:bodyPr>
          <a:lstStyle/>
          <a:p>
            <a:pPr>
              <a:lnSpc>
                <a:spcPct val="150000"/>
              </a:lnSpc>
            </a:pPr>
            <a:r>
              <a:rPr lang="en-US" sz="1600" dirty="0">
                <a:solidFill>
                  <a:schemeClr val="tx1">
                    <a:lumMod val="50000"/>
                    <a:lumOff val="50000"/>
                  </a:schemeClr>
                </a:solidFill>
                <a:latin typeface="Segoe UI Light" panose="020B0502040204020203" pitchFamily="34" charset="0"/>
                <a:cs typeface="Segoe UI Light" panose="020B0502040204020203" pitchFamily="34" charset="0"/>
              </a:rPr>
              <a:t>A Single Source of Integrated Data</a:t>
            </a:r>
          </a:p>
          <a:p>
            <a:pPr>
              <a:lnSpc>
                <a:spcPct val="150000"/>
              </a:lnSpc>
            </a:pPr>
            <a:r>
              <a:rPr lang="en-US" sz="1600" dirty="0">
                <a:solidFill>
                  <a:schemeClr val="tx1">
                    <a:lumMod val="50000"/>
                    <a:lumOff val="50000"/>
                  </a:schemeClr>
                </a:solidFill>
                <a:latin typeface="Segoe UI Light" panose="020B0502040204020203" pitchFamily="34" charset="0"/>
                <a:cs typeface="Segoe UI Light" panose="020B0502040204020203" pitchFamily="34" charset="0"/>
              </a:rPr>
              <a:t>Automated Reporting and Alerts</a:t>
            </a:r>
          </a:p>
          <a:p>
            <a:pPr>
              <a:lnSpc>
                <a:spcPct val="150000"/>
              </a:lnSpc>
            </a:pPr>
            <a:r>
              <a:rPr lang="en-US" sz="1600" dirty="0">
                <a:solidFill>
                  <a:schemeClr val="tx1">
                    <a:lumMod val="50000"/>
                    <a:lumOff val="50000"/>
                  </a:schemeClr>
                </a:solidFill>
                <a:latin typeface="Segoe UI Light" panose="020B0502040204020203" pitchFamily="34" charset="0"/>
                <a:cs typeface="Segoe UI Light" panose="020B0502040204020203" pitchFamily="34" charset="0"/>
              </a:rPr>
              <a:t>Right-sized Processes</a:t>
            </a:r>
          </a:p>
          <a:p>
            <a:pPr>
              <a:lnSpc>
                <a:spcPct val="150000"/>
              </a:lnSpc>
            </a:pPr>
            <a:r>
              <a:rPr lang="en-US" sz="1600" dirty="0">
                <a:solidFill>
                  <a:schemeClr val="tx1">
                    <a:lumMod val="50000"/>
                    <a:lumOff val="50000"/>
                  </a:schemeClr>
                </a:solidFill>
                <a:latin typeface="Segoe UI Light" panose="020B0502040204020203" pitchFamily="34" charset="0"/>
                <a:cs typeface="Segoe UI Light" panose="020B0502040204020203" pitchFamily="34" charset="0"/>
              </a:rPr>
              <a:t>Templates</a:t>
            </a:r>
          </a:p>
        </p:txBody>
      </p:sp>
      <p:sp>
        <p:nvSpPr>
          <p:cNvPr id="9" name="Rectangular Callout 8"/>
          <p:cNvSpPr/>
          <p:nvPr/>
        </p:nvSpPr>
        <p:spPr>
          <a:xfrm>
            <a:off x="3727333" y="1700809"/>
            <a:ext cx="1137183" cy="599709"/>
          </a:xfrm>
          <a:prstGeom prst="wedgeRectCallout">
            <a:avLst>
              <a:gd name="adj1" fmla="val -50154"/>
              <a:gd name="adj2" fmla="val 112258"/>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n>
            <a:noFill/>
          </a:ln>
        </p:spPr>
        <p:style>
          <a:lnRef idx="2">
            <a:schemeClr val="dk1"/>
          </a:lnRef>
          <a:fillRef idx="1">
            <a:schemeClr val="lt1"/>
          </a:fillRef>
          <a:effectRef idx="0">
            <a:schemeClr val="dk1"/>
          </a:effectRef>
          <a:fontRef idx="minor">
            <a:schemeClr val="dk1"/>
          </a:fontRef>
        </p:style>
        <p:txBody>
          <a:bodyPr lIns="144000" tIns="144000" rIns="144000" bIns="144000" rtlCol="0" anchor="ctr"/>
          <a:lstStyle/>
          <a:p>
            <a:pPr algn="ctr"/>
            <a:r>
              <a:rPr lang="en-US" sz="1400" dirty="0"/>
              <a:t>Low-value work</a:t>
            </a:r>
          </a:p>
        </p:txBody>
      </p:sp>
      <p:sp>
        <p:nvSpPr>
          <p:cNvPr id="8" name="Footer Placeholder 3"/>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10" name="Slide Number Placeholder 4"/>
          <p:cNvSpPr>
            <a:spLocks noGrp="1"/>
          </p:cNvSpPr>
          <p:nvPr>
            <p:ph type="sldNum" sz="quarter" idx="12"/>
          </p:nvPr>
        </p:nvSpPr>
        <p:spPr>
          <a:xfrm>
            <a:off x="7857066" y="6356351"/>
            <a:ext cx="658283" cy="365125"/>
          </a:xfrm>
        </p:spPr>
        <p:txBody>
          <a:bodyPr/>
          <a:lstStyle/>
          <a:p>
            <a:fld id="{D34C24A4-3ACA-4A7E-A723-41D3A274CF63}" type="slidenum">
              <a:rPr lang="en-US" smtClean="0"/>
              <a:t>30</a:t>
            </a:fld>
            <a:endParaRPr lang="en-US"/>
          </a:p>
        </p:txBody>
      </p:sp>
    </p:spTree>
    <p:extLst>
      <p:ext uri="{BB962C8B-B14F-4D97-AF65-F5344CB8AC3E}">
        <p14:creationId xmlns:p14="http://schemas.microsoft.com/office/powerpoint/2010/main" val="15782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fade">
                                      <p:cBhvr>
                                        <p:cTn id="7" dur="250"/>
                                        <p:tgtEl>
                                          <p:spTgt spid="3">
                                            <p:graphicEl>
                                              <a:chart seriesIdx="-4" categoryIdx="0" bldStep="category"/>
                                            </p:graphic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fade">
                                      <p:cBhvr>
                                        <p:cTn id="10" dur="250"/>
                                        <p:tgtEl>
                                          <p:spTgt spid="3">
                                            <p:graphicEl>
                                              <a:chart seriesIdx="-4" categoryIdx="1" bldStep="category"/>
                                            </p:graphicEl>
                                          </p:spTgt>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500"/>
                                        <p:tgtEl>
                                          <p:spTgt spid="7">
                                            <p:txEl>
                                              <p:pRg st="1" end="1"/>
                                            </p:txEl>
                                          </p:spTgt>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500"/>
                                        <p:tgtEl>
                                          <p:spTgt spid="7">
                                            <p:txEl>
                                              <p:pRg st="2" end="2"/>
                                            </p:txEl>
                                          </p:spTgt>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fade">
                                      <p:cBhvr>
                                        <p:cTn id="31" dur="500"/>
                                        <p:tgtEl>
                                          <p:spTgt spid="7">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3">
                                            <p:graphicEl>
                                              <a:chart seriesIdx="-4" categoryIdx="1" bldStep="category"/>
                                            </p:graphicEl>
                                          </p:spTgt>
                                        </p:tgtEl>
                                      </p:cBhvr>
                                    </p:animEffect>
                                    <p:set>
                                      <p:cBhvr>
                                        <p:cTn id="36" dur="1" fill="hold">
                                          <p:stCondLst>
                                            <p:cond delay="499"/>
                                          </p:stCondLst>
                                        </p:cTn>
                                        <p:tgtEl>
                                          <p:spTgt spid="3">
                                            <p:graphicEl>
                                              <a:chart seriesIdx="-4" categoryIdx="1" bldStep="category"/>
                                            </p:graphic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3">
                                            <p:graphicEl>
                                              <a:chart seriesIdx="-4" categoryIdx="0" bldStep="category"/>
                                            </p:graphicEl>
                                          </p:spTgt>
                                        </p:tgtEl>
                                      </p:cBhvr>
                                    </p:animEffect>
                                    <p:set>
                                      <p:cBhvr>
                                        <p:cTn id="39" dur="1" fill="hold">
                                          <p:stCondLst>
                                            <p:cond delay="499"/>
                                          </p:stCondLst>
                                        </p:cTn>
                                        <p:tgtEl>
                                          <p:spTgt spid="3">
                                            <p:graphicEl>
                                              <a:chart seriesIdx="-4" categoryIdx="0" bldStep="category"/>
                                            </p:graphicEl>
                                          </p:spTgt>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42" dur="500"/>
                                        <p:tgtEl>
                                          <p:spTgt spid="4">
                                            <p:graphicEl>
                                              <a:chart seriesIdx="-3" categoryIdx="-3" bldStep="gridLegend"/>
                                            </p:graphic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fade">
                                      <p:cBhvr>
                                        <p:cTn id="45" dur="500"/>
                                        <p:tgtEl>
                                          <p:spTgt spid="4">
                                            <p:graphicEl>
                                              <a:chart seriesIdx="-4" categoryIdx="0" bldStep="category"/>
                                            </p:graphic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fade">
                                      <p:cBhvr>
                                        <p:cTn id="48" dur="500"/>
                                        <p:tgtEl>
                                          <p:spTgt spid="4">
                                            <p:graphicEl>
                                              <a:chart seriesIdx="-4" categoryIdx="1" bldStep="category"/>
                                            </p:graphicEl>
                                          </p:spTgt>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Chart bld="category"/>
        </p:bldSub>
      </p:bldGraphic>
      <p:bldGraphic spid="3" grpId="1" uiExpand="1">
        <p:bldSub>
          <a:bldChart bld="category"/>
        </p:bldSub>
      </p:bldGraphic>
      <p:bldGraphic spid="4" grpId="0" uiExpand="1">
        <p:bldSub>
          <a:bldChart bld="category"/>
        </p:bldSub>
      </p:bldGraphic>
      <p:bldP spid="6" grpId="0"/>
      <p:bldP spid="7" grpId="0" uiExpand="1" build="p"/>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0" y="60325"/>
            <a:ext cx="7519988" cy="581025"/>
          </a:xfrm>
        </p:spPr>
        <p:txBody>
          <a:bodyPr/>
          <a:lstStyle/>
          <a:p>
            <a:pPr marL="0" indent="0">
              <a:buNone/>
            </a:pPr>
            <a:r>
              <a:rPr lang="en-US" dirty="0"/>
              <a:t>Improved Cost Performance</a:t>
            </a:r>
          </a:p>
        </p:txBody>
      </p:sp>
      <p:sp>
        <p:nvSpPr>
          <p:cNvPr id="3" name="Rectangle 2"/>
          <p:cNvSpPr/>
          <p:nvPr/>
        </p:nvSpPr>
        <p:spPr bwMode="auto">
          <a:xfrm>
            <a:off x="233086" y="1844825"/>
            <a:ext cx="3276600" cy="474919"/>
          </a:xfrm>
          <a:prstGeom prst="rect">
            <a:avLst/>
          </a:prstGeom>
          <a:gradFill flip="none" rotWithShape="1">
            <a:gsLst>
              <a:gs pos="0">
                <a:schemeClr val="accent1"/>
              </a:gs>
              <a:gs pos="50000">
                <a:schemeClr val="accent1"/>
              </a:gs>
              <a:gs pos="100000">
                <a:schemeClr val="tx2">
                  <a:lumMod val="40000"/>
                  <a:lumOff val="60000"/>
                </a:schemeClr>
              </a:gs>
            </a:gsLst>
            <a:lin ang="16200000" scaled="1"/>
            <a:tileRect/>
          </a:gra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000" dirty="0">
                <a:solidFill>
                  <a:srgbClr val="FFFFFF"/>
                </a:solidFill>
                <a:effectLst>
                  <a:outerShdw blurRad="165100" algn="ctr" rotWithShape="0">
                    <a:prstClr val="black"/>
                  </a:outerShdw>
                </a:effectLst>
                <a:latin typeface="+mj-lt"/>
                <a:cs typeface="Arial" pitchFamily="34" charset="0"/>
              </a:rPr>
              <a:t>Portfolio Optimization</a:t>
            </a:r>
          </a:p>
        </p:txBody>
      </p:sp>
      <p:sp>
        <p:nvSpPr>
          <p:cNvPr id="4" name="Rectangle 3"/>
          <p:cNvSpPr/>
          <p:nvPr/>
        </p:nvSpPr>
        <p:spPr bwMode="auto">
          <a:xfrm>
            <a:off x="233086" y="2492897"/>
            <a:ext cx="3276600" cy="474919"/>
          </a:xfrm>
          <a:prstGeom prst="rect">
            <a:avLst/>
          </a:prstGeom>
          <a:gradFill flip="none" rotWithShape="1">
            <a:gsLst>
              <a:gs pos="0">
                <a:schemeClr val="accent1"/>
              </a:gs>
              <a:gs pos="50000">
                <a:schemeClr val="accent1"/>
              </a:gs>
              <a:gs pos="100000">
                <a:schemeClr val="tx2">
                  <a:lumMod val="40000"/>
                  <a:lumOff val="60000"/>
                </a:schemeClr>
              </a:gs>
            </a:gsLst>
            <a:lin ang="16200000" scaled="1"/>
            <a:tileRect/>
          </a:gra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000" dirty="0">
                <a:solidFill>
                  <a:srgbClr val="FFFFFF"/>
                </a:solidFill>
                <a:effectLst>
                  <a:outerShdw blurRad="165100" algn="ctr" rotWithShape="0">
                    <a:prstClr val="black"/>
                  </a:outerShdw>
                </a:effectLst>
                <a:latin typeface="+mj-lt"/>
                <a:cs typeface="Arial" pitchFamily="34" charset="0"/>
              </a:rPr>
              <a:t>Contract Management</a:t>
            </a:r>
          </a:p>
        </p:txBody>
      </p:sp>
      <p:sp>
        <p:nvSpPr>
          <p:cNvPr id="5" name="Rectangle 4"/>
          <p:cNvSpPr/>
          <p:nvPr/>
        </p:nvSpPr>
        <p:spPr bwMode="auto">
          <a:xfrm>
            <a:off x="233086" y="3166179"/>
            <a:ext cx="3276600" cy="474919"/>
          </a:xfrm>
          <a:prstGeom prst="rect">
            <a:avLst/>
          </a:prstGeom>
          <a:gradFill flip="none" rotWithShape="1">
            <a:gsLst>
              <a:gs pos="0">
                <a:schemeClr val="accent1"/>
              </a:gs>
              <a:gs pos="50000">
                <a:schemeClr val="accent1"/>
              </a:gs>
              <a:gs pos="100000">
                <a:schemeClr val="tx2">
                  <a:lumMod val="40000"/>
                  <a:lumOff val="60000"/>
                </a:schemeClr>
              </a:gs>
            </a:gsLst>
            <a:lin ang="16200000" scaled="1"/>
            <a:tileRect/>
          </a:gra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000" dirty="0">
                <a:solidFill>
                  <a:srgbClr val="FFFFFF"/>
                </a:solidFill>
                <a:effectLst>
                  <a:outerShdw blurRad="165100" algn="ctr" rotWithShape="0">
                    <a:prstClr val="black"/>
                  </a:outerShdw>
                </a:effectLst>
                <a:latin typeface="+mj-lt"/>
                <a:cs typeface="Arial" pitchFamily="34" charset="0"/>
              </a:rPr>
              <a:t>Change Management</a:t>
            </a:r>
          </a:p>
        </p:txBody>
      </p:sp>
      <p:sp>
        <p:nvSpPr>
          <p:cNvPr id="6" name="Rectangle 5"/>
          <p:cNvSpPr/>
          <p:nvPr/>
        </p:nvSpPr>
        <p:spPr>
          <a:xfrm>
            <a:off x="4139952" y="1844825"/>
            <a:ext cx="4572000" cy="2246769"/>
          </a:xfrm>
          <a:prstGeom prst="rect">
            <a:avLst/>
          </a:prstGeom>
        </p:spPr>
        <p:txBody>
          <a:bodyPr>
            <a:spAutoFit/>
          </a:bodyPr>
          <a:lstStyle/>
          <a:p>
            <a:pPr marL="0" lvl="2">
              <a:spcBef>
                <a:spcPts val="800"/>
              </a:spcBef>
              <a:spcAft>
                <a:spcPts val="600"/>
              </a:spcAft>
            </a:pPr>
            <a:r>
              <a:rPr lang="en-US" sz="2800" dirty="0">
                <a:solidFill>
                  <a:schemeClr val="tx1">
                    <a:lumMod val="50000"/>
                    <a:lumOff val="50000"/>
                  </a:schemeClr>
                </a:solidFill>
                <a:latin typeface="+mj-lt"/>
              </a:rPr>
              <a:t>“Choosing the right combination of projects and eliminating wasteful ones” leads to </a:t>
            </a:r>
            <a:r>
              <a:rPr lang="en-US" sz="2800" b="1" dirty="0">
                <a:solidFill>
                  <a:schemeClr val="tx1">
                    <a:lumMod val="50000"/>
                    <a:lumOff val="50000"/>
                  </a:schemeClr>
                </a:solidFill>
                <a:latin typeface="+mj-lt"/>
              </a:rPr>
              <a:t>savings of 7.4%</a:t>
            </a:r>
            <a:r>
              <a:rPr lang="en-US" sz="2800" dirty="0">
                <a:solidFill>
                  <a:schemeClr val="tx1">
                    <a:lumMod val="50000"/>
                    <a:lumOff val="50000"/>
                  </a:schemeClr>
                </a:solidFill>
                <a:latin typeface="+mj-lt"/>
              </a:rPr>
              <a:t> of project spend</a:t>
            </a:r>
          </a:p>
        </p:txBody>
      </p:sp>
      <p:sp>
        <p:nvSpPr>
          <p:cNvPr id="7" name="Rectangle 6"/>
          <p:cNvSpPr/>
          <p:nvPr/>
        </p:nvSpPr>
        <p:spPr>
          <a:xfrm>
            <a:off x="4157493" y="4221088"/>
            <a:ext cx="4572000" cy="523220"/>
          </a:xfrm>
          <a:prstGeom prst="rect">
            <a:avLst/>
          </a:prstGeom>
        </p:spPr>
        <p:txBody>
          <a:bodyPr>
            <a:spAutoFit/>
          </a:bodyPr>
          <a:lstStyle/>
          <a:p>
            <a:pPr marL="609585" lvl="1" algn="r">
              <a:spcBef>
                <a:spcPts val="800"/>
              </a:spcBef>
              <a:spcAft>
                <a:spcPts val="600"/>
              </a:spcAft>
            </a:pPr>
            <a:r>
              <a:rPr lang="en-US" sz="1400" dirty="0">
                <a:solidFill>
                  <a:srgbClr val="007F9D"/>
                </a:solidFill>
                <a:latin typeface="+mj-lt"/>
              </a:rPr>
              <a:t>McKinsey, “Infrastructure Productivity:  How to Save $1 Trillion a year”, January 2013</a:t>
            </a:r>
          </a:p>
        </p:txBody>
      </p:sp>
      <p:sp>
        <p:nvSpPr>
          <p:cNvPr id="8" name="Rectangle 7"/>
          <p:cNvSpPr/>
          <p:nvPr/>
        </p:nvSpPr>
        <p:spPr>
          <a:xfrm>
            <a:off x="4140345" y="1847944"/>
            <a:ext cx="4572000" cy="1815882"/>
          </a:xfrm>
          <a:prstGeom prst="rect">
            <a:avLst/>
          </a:prstGeom>
        </p:spPr>
        <p:txBody>
          <a:bodyPr>
            <a:spAutoFit/>
          </a:bodyPr>
          <a:lstStyle/>
          <a:p>
            <a:pPr marL="0" lvl="2">
              <a:spcBef>
                <a:spcPts val="800"/>
              </a:spcBef>
              <a:spcAft>
                <a:spcPts val="600"/>
              </a:spcAft>
            </a:pPr>
            <a:r>
              <a:rPr lang="en-US" sz="2800" dirty="0">
                <a:solidFill>
                  <a:schemeClr val="tx1">
                    <a:lumMod val="50000"/>
                    <a:lumOff val="50000"/>
                  </a:schemeClr>
                </a:solidFill>
                <a:latin typeface="+mj-lt"/>
              </a:rPr>
              <a:t>“Proper structuring, monitoring and enforcement of contracts leads to </a:t>
            </a:r>
            <a:r>
              <a:rPr lang="en-US" sz="2800" b="1" dirty="0">
                <a:solidFill>
                  <a:schemeClr val="tx1">
                    <a:lumMod val="50000"/>
                    <a:lumOff val="50000"/>
                  </a:schemeClr>
                </a:solidFill>
                <a:latin typeface="+mj-lt"/>
              </a:rPr>
              <a:t>9% savings </a:t>
            </a:r>
            <a:r>
              <a:rPr lang="en-US" sz="2800" dirty="0">
                <a:solidFill>
                  <a:schemeClr val="tx1">
                    <a:lumMod val="50000"/>
                    <a:lumOff val="50000"/>
                  </a:schemeClr>
                </a:solidFill>
                <a:latin typeface="+mj-lt"/>
              </a:rPr>
              <a:t>on contract values”</a:t>
            </a:r>
          </a:p>
        </p:txBody>
      </p:sp>
      <p:sp>
        <p:nvSpPr>
          <p:cNvPr id="9" name="Rectangle 8"/>
          <p:cNvSpPr/>
          <p:nvPr/>
        </p:nvSpPr>
        <p:spPr>
          <a:xfrm>
            <a:off x="4185306" y="4234722"/>
            <a:ext cx="4572000" cy="523220"/>
          </a:xfrm>
          <a:prstGeom prst="rect">
            <a:avLst/>
          </a:prstGeom>
        </p:spPr>
        <p:txBody>
          <a:bodyPr>
            <a:spAutoFit/>
          </a:bodyPr>
          <a:lstStyle/>
          <a:p>
            <a:pPr marL="609585" lvl="1" algn="r">
              <a:spcBef>
                <a:spcPts val="800"/>
              </a:spcBef>
              <a:spcAft>
                <a:spcPts val="600"/>
              </a:spcAft>
            </a:pPr>
            <a:r>
              <a:rPr lang="en-US" sz="1400" dirty="0">
                <a:solidFill>
                  <a:srgbClr val="007F9D"/>
                </a:solidFill>
                <a:latin typeface="+mj-lt"/>
              </a:rPr>
              <a:t>- International Association of Contract and Commercial Management (IACCM)</a:t>
            </a:r>
          </a:p>
        </p:txBody>
      </p:sp>
      <p:sp>
        <p:nvSpPr>
          <p:cNvPr id="10" name="Rectangle 9"/>
          <p:cNvSpPr/>
          <p:nvPr/>
        </p:nvSpPr>
        <p:spPr>
          <a:xfrm>
            <a:off x="4139952" y="1900318"/>
            <a:ext cx="4392488" cy="1564531"/>
          </a:xfrm>
          <a:prstGeom prst="rect">
            <a:avLst/>
          </a:prstGeom>
        </p:spPr>
        <p:txBody>
          <a:bodyPr wrap="square">
            <a:spAutoFit/>
          </a:bodyPr>
          <a:lstStyle/>
          <a:p>
            <a:pPr marL="0" lvl="2">
              <a:spcBef>
                <a:spcPts val="800"/>
              </a:spcBef>
              <a:spcAft>
                <a:spcPts val="600"/>
              </a:spcAft>
            </a:pPr>
            <a:r>
              <a:rPr lang="en-US" sz="2100" dirty="0">
                <a:solidFill>
                  <a:schemeClr val="tx1">
                    <a:lumMod val="50000"/>
                    <a:lumOff val="50000"/>
                  </a:schemeClr>
                </a:solidFill>
                <a:latin typeface="+mj-lt"/>
              </a:rPr>
              <a:t>With low use of change management, average cost growth is 10.2 %</a:t>
            </a:r>
          </a:p>
          <a:p>
            <a:pPr marL="0" lvl="2">
              <a:spcBef>
                <a:spcPts val="800"/>
              </a:spcBef>
              <a:spcAft>
                <a:spcPts val="600"/>
              </a:spcAft>
            </a:pPr>
            <a:r>
              <a:rPr lang="en-US" sz="2100" dirty="0">
                <a:solidFill>
                  <a:schemeClr val="tx1">
                    <a:lumMod val="50000"/>
                    <a:lumOff val="50000"/>
                  </a:schemeClr>
                </a:solidFill>
                <a:latin typeface="+mj-lt"/>
              </a:rPr>
              <a:t>With high use of change management, average cost growth is -1.2%</a:t>
            </a:r>
          </a:p>
        </p:txBody>
      </p:sp>
      <p:sp>
        <p:nvSpPr>
          <p:cNvPr id="11" name="Rectangle 10"/>
          <p:cNvSpPr/>
          <p:nvPr/>
        </p:nvSpPr>
        <p:spPr>
          <a:xfrm>
            <a:off x="4031940" y="4221088"/>
            <a:ext cx="4788024" cy="523220"/>
          </a:xfrm>
          <a:prstGeom prst="rect">
            <a:avLst/>
          </a:prstGeom>
        </p:spPr>
        <p:txBody>
          <a:bodyPr wrap="square">
            <a:spAutoFit/>
          </a:bodyPr>
          <a:lstStyle/>
          <a:p>
            <a:pPr marL="609585" lvl="1" algn="r">
              <a:spcBef>
                <a:spcPts val="800"/>
              </a:spcBef>
              <a:spcAft>
                <a:spcPts val="600"/>
              </a:spcAft>
            </a:pPr>
            <a:r>
              <a:rPr lang="en-US" sz="1400" dirty="0">
                <a:solidFill>
                  <a:srgbClr val="007F9D"/>
                </a:solidFill>
                <a:latin typeface="+mj-lt"/>
              </a:rPr>
              <a:t>- Construction Industry Institute, “CII Best Practices Guide:  Improving Project Performance”</a:t>
            </a:r>
          </a:p>
        </p:txBody>
      </p:sp>
      <p:sp>
        <p:nvSpPr>
          <p:cNvPr id="12" name="Left Brace 11"/>
          <p:cNvSpPr/>
          <p:nvPr/>
        </p:nvSpPr>
        <p:spPr>
          <a:xfrm>
            <a:off x="3563692" y="1867975"/>
            <a:ext cx="468248" cy="2223618"/>
          </a:xfrm>
          <a:prstGeom prst="leftBrace">
            <a:avLst>
              <a:gd name="adj1" fmla="val 23097"/>
              <a:gd name="adj2" fmla="val 9894"/>
            </a:avLst>
          </a:prstGeom>
          <a:ln w="1905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e 12"/>
          <p:cNvSpPr/>
          <p:nvPr/>
        </p:nvSpPr>
        <p:spPr>
          <a:xfrm>
            <a:off x="3563692" y="1864946"/>
            <a:ext cx="468248" cy="2223618"/>
          </a:xfrm>
          <a:prstGeom prst="leftBrace">
            <a:avLst>
              <a:gd name="adj1" fmla="val 23097"/>
              <a:gd name="adj2" fmla="val 41829"/>
            </a:avLst>
          </a:prstGeom>
          <a:ln w="1905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e 13"/>
          <p:cNvSpPr/>
          <p:nvPr/>
        </p:nvSpPr>
        <p:spPr>
          <a:xfrm>
            <a:off x="3563692" y="1864946"/>
            <a:ext cx="468248" cy="2223618"/>
          </a:xfrm>
          <a:prstGeom prst="leftBrace">
            <a:avLst>
              <a:gd name="adj1" fmla="val 23097"/>
              <a:gd name="adj2" fmla="val 69827"/>
            </a:avLst>
          </a:prstGeom>
          <a:ln w="1905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ooter Placeholder 3"/>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16" name="Slide Number Placeholder 4"/>
          <p:cNvSpPr>
            <a:spLocks noGrp="1"/>
          </p:cNvSpPr>
          <p:nvPr>
            <p:ph type="sldNum" sz="quarter" idx="12"/>
          </p:nvPr>
        </p:nvSpPr>
        <p:spPr>
          <a:xfrm>
            <a:off x="7857066" y="6356351"/>
            <a:ext cx="658283" cy="365125"/>
          </a:xfrm>
        </p:spPr>
        <p:txBody>
          <a:bodyPr/>
          <a:lstStyle/>
          <a:p>
            <a:fld id="{D34C24A4-3ACA-4A7E-A723-41D3A274CF63}" type="slidenum">
              <a:rPr lang="en-US" smtClean="0"/>
              <a:t>31</a:t>
            </a:fld>
            <a:endParaRPr lang="en-US"/>
          </a:p>
        </p:txBody>
      </p:sp>
    </p:spTree>
    <p:extLst>
      <p:ext uri="{BB962C8B-B14F-4D97-AF65-F5344CB8AC3E}">
        <p14:creationId xmlns:p14="http://schemas.microsoft.com/office/powerpoint/2010/main" val="307437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par>
                          <p:cTn id="32" fill="hold">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par>
                          <p:cTn id="60" fill="hold">
                            <p:stCondLst>
                              <p:cond delay="500"/>
                            </p:stCondLst>
                            <p:childTnLst>
                              <p:par>
                                <p:cTn id="61" presetID="2" presetClass="entr" presetSubtype="4" fill="hold" grpId="0" nodeType="after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additive="base">
                                        <p:cTn id="63" dur="500" fill="hold"/>
                                        <p:tgtEl>
                                          <p:spTgt spid="5"/>
                                        </p:tgtEl>
                                        <p:attrNameLst>
                                          <p:attrName>ppt_x</p:attrName>
                                        </p:attrNameLst>
                                      </p:cBhvr>
                                      <p:tavLst>
                                        <p:tav tm="0">
                                          <p:val>
                                            <p:strVal val="#ppt_x"/>
                                          </p:val>
                                        </p:tav>
                                        <p:tav tm="100000">
                                          <p:val>
                                            <p:strVal val="#ppt_x"/>
                                          </p:val>
                                        </p:tav>
                                      </p:tavLst>
                                    </p:anim>
                                    <p:anim calcmode="lin" valueType="num">
                                      <p:cBhvr additive="base">
                                        <p:cTn id="64" dur="500" fill="hold"/>
                                        <p:tgtEl>
                                          <p:spTgt spid="5"/>
                                        </p:tgtEl>
                                        <p:attrNameLst>
                                          <p:attrName>ppt_y</p:attrName>
                                        </p:attrNameLst>
                                      </p:cBhvr>
                                      <p:tavLst>
                                        <p:tav tm="0">
                                          <p:val>
                                            <p:strVal val="1+#ppt_h/2"/>
                                          </p:val>
                                        </p:tav>
                                        <p:tav tm="100000">
                                          <p:val>
                                            <p:strVal val="#ppt_y"/>
                                          </p:val>
                                        </p:tav>
                                      </p:tavLst>
                                    </p:anim>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childTnLst>
                                </p:cTn>
                              </p:par>
                            </p:childTnLst>
                          </p:cTn>
                        </p:par>
                        <p:par>
                          <p:cTn id="73" fill="hold">
                            <p:stCondLst>
                              <p:cond delay="2000"/>
                            </p:stCondLst>
                            <p:childTnLst>
                              <p:par>
                                <p:cTn id="74" presetID="10" presetClass="entr" presetSubtype="0" fill="hold" grpId="0"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fade">
                                      <p:cBhvr>
                                        <p:cTn id="7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6" grpId="1"/>
      <p:bldP spid="7" grpId="0"/>
      <p:bldP spid="7" grpId="1"/>
      <p:bldP spid="8" grpId="0"/>
      <p:bldP spid="8" grpId="1"/>
      <p:bldP spid="9" grpId="0"/>
      <p:bldP spid="9" grpId="1"/>
      <p:bldP spid="10" grpId="0"/>
      <p:bldP spid="11" grpId="0"/>
      <p:bldP spid="12" grpId="0" animBg="1"/>
      <p:bldP spid="12" grpId="1" animBg="1"/>
      <p:bldP spid="13" grpId="0" animBg="1"/>
      <p:bldP spid="13" grpId="1"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2368212" y="1859213"/>
            <a:ext cx="4396634" cy="4396634"/>
          </a:xfrm>
          <a:prstGeom prst="ellipse">
            <a:avLst/>
          </a:prstGeom>
          <a:no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4"/>
            <a:endParaRPr lang="en-GB">
              <a:solidFill>
                <a:srgbClr val="FFFFFF"/>
              </a:solidFill>
            </a:endParaRPr>
          </a:p>
        </p:txBody>
      </p:sp>
      <p:sp>
        <p:nvSpPr>
          <p:cNvPr id="482" name="Rectangle 481"/>
          <p:cNvSpPr/>
          <p:nvPr/>
        </p:nvSpPr>
        <p:spPr>
          <a:xfrm>
            <a:off x="3353205" y="2797181"/>
            <a:ext cx="2356598" cy="1453305"/>
          </a:xfrm>
          <a:prstGeom prst="rect">
            <a:avLst/>
          </a:prstGeom>
          <a:gradFill>
            <a:gsLst>
              <a:gs pos="0">
                <a:schemeClr val="accent2"/>
              </a:gs>
              <a:gs pos="100000">
                <a:schemeClr val="accent4"/>
              </a:gs>
            </a:gsLst>
            <a:path path="circle">
              <a:fillToRect l="100000" t="100000"/>
            </a:path>
          </a:gradFill>
          <a:ln>
            <a:noFill/>
          </a:ln>
          <a:effectLst>
            <a:innerShdw blurRad="228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tIns="377951" rtlCol="0" anchor="ctr"/>
          <a:lstStyle/>
          <a:p>
            <a:pPr algn="ctr" defTabSz="685834"/>
            <a:endParaRPr lang="en-GB" sz="5175" dirty="0">
              <a:solidFill>
                <a:srgbClr val="FFFFFF"/>
              </a:solidFill>
            </a:endParaRPr>
          </a:p>
        </p:txBody>
      </p:sp>
      <p:grpSp>
        <p:nvGrpSpPr>
          <p:cNvPr id="216" name="Group 215"/>
          <p:cNvGrpSpPr/>
          <p:nvPr/>
        </p:nvGrpSpPr>
        <p:grpSpPr>
          <a:xfrm>
            <a:off x="3745191" y="3353826"/>
            <a:ext cx="1410101" cy="357153"/>
            <a:chOff x="9988474" y="8586502"/>
            <a:chExt cx="3760759" cy="1262381"/>
          </a:xfrm>
        </p:grpSpPr>
        <p:sp>
          <p:nvSpPr>
            <p:cNvPr id="217" name="Rectangle 216"/>
            <p:cNvSpPr/>
            <p:nvPr/>
          </p:nvSpPr>
          <p:spPr>
            <a:xfrm>
              <a:off x="9988474" y="8586502"/>
              <a:ext cx="260246" cy="1262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4"/>
              <a:endParaRPr lang="en-GB">
                <a:solidFill>
                  <a:srgbClr val="FFFFFF"/>
                </a:solidFill>
              </a:endParaRPr>
            </a:p>
          </p:txBody>
        </p:sp>
        <p:sp>
          <p:nvSpPr>
            <p:cNvPr id="218" name="Rectangle 217"/>
            <p:cNvSpPr/>
            <p:nvPr/>
          </p:nvSpPr>
          <p:spPr>
            <a:xfrm>
              <a:off x="11738731" y="9160011"/>
              <a:ext cx="260246" cy="688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4"/>
              <a:endParaRPr lang="en-GB">
                <a:solidFill>
                  <a:srgbClr val="FFFFFF"/>
                </a:solidFill>
              </a:endParaRPr>
            </a:p>
          </p:txBody>
        </p:sp>
        <p:sp>
          <p:nvSpPr>
            <p:cNvPr id="219" name="Rectangle 218"/>
            <p:cNvSpPr/>
            <p:nvPr/>
          </p:nvSpPr>
          <p:spPr>
            <a:xfrm>
              <a:off x="13488987" y="9254971"/>
              <a:ext cx="260246" cy="593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4"/>
              <a:endParaRPr lang="en-GB">
                <a:solidFill>
                  <a:srgbClr val="FFFFFF"/>
                </a:solidFill>
              </a:endParaRPr>
            </a:p>
          </p:txBody>
        </p:sp>
      </p:grpSp>
      <p:grpSp>
        <p:nvGrpSpPr>
          <p:cNvPr id="220" name="Group 219"/>
          <p:cNvGrpSpPr/>
          <p:nvPr/>
        </p:nvGrpSpPr>
        <p:grpSpPr>
          <a:xfrm>
            <a:off x="3857169" y="3466749"/>
            <a:ext cx="1410101" cy="244228"/>
            <a:chOff x="10287119" y="8985645"/>
            <a:chExt cx="3760759" cy="863238"/>
          </a:xfrm>
        </p:grpSpPr>
        <p:sp>
          <p:nvSpPr>
            <p:cNvPr id="221" name="Rectangle 220"/>
            <p:cNvSpPr/>
            <p:nvPr/>
          </p:nvSpPr>
          <p:spPr>
            <a:xfrm>
              <a:off x="10287119" y="8985645"/>
              <a:ext cx="260246" cy="8632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4"/>
              <a:endParaRPr lang="en-GB">
                <a:solidFill>
                  <a:srgbClr val="FFFFFF"/>
                </a:solidFill>
              </a:endParaRPr>
            </a:p>
          </p:txBody>
        </p:sp>
        <p:sp>
          <p:nvSpPr>
            <p:cNvPr id="222" name="Rectangle 221"/>
            <p:cNvSpPr/>
            <p:nvPr/>
          </p:nvSpPr>
          <p:spPr>
            <a:xfrm>
              <a:off x="12037376" y="8985645"/>
              <a:ext cx="260246" cy="8632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4"/>
              <a:endParaRPr lang="en-GB">
                <a:solidFill>
                  <a:srgbClr val="FFFFFF"/>
                </a:solidFill>
              </a:endParaRPr>
            </a:p>
          </p:txBody>
        </p:sp>
        <p:sp>
          <p:nvSpPr>
            <p:cNvPr id="223" name="Rectangle 222"/>
            <p:cNvSpPr/>
            <p:nvPr/>
          </p:nvSpPr>
          <p:spPr>
            <a:xfrm>
              <a:off x="13787632" y="8985645"/>
              <a:ext cx="260246" cy="8632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4"/>
              <a:endParaRPr lang="en-GB">
                <a:solidFill>
                  <a:srgbClr val="FFFFFF"/>
                </a:solidFill>
              </a:endParaRPr>
            </a:p>
          </p:txBody>
        </p:sp>
      </p:grpSp>
      <p:grpSp>
        <p:nvGrpSpPr>
          <p:cNvPr id="224" name="Group 223"/>
          <p:cNvGrpSpPr/>
          <p:nvPr/>
        </p:nvGrpSpPr>
        <p:grpSpPr>
          <a:xfrm>
            <a:off x="3969146" y="3418500"/>
            <a:ext cx="1410101" cy="292478"/>
            <a:chOff x="10585763" y="8815102"/>
            <a:chExt cx="3760759" cy="1033781"/>
          </a:xfrm>
        </p:grpSpPr>
        <p:sp>
          <p:nvSpPr>
            <p:cNvPr id="225" name="Rectangle 224"/>
            <p:cNvSpPr/>
            <p:nvPr/>
          </p:nvSpPr>
          <p:spPr>
            <a:xfrm>
              <a:off x="10585763" y="8815102"/>
              <a:ext cx="260246" cy="103378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4"/>
              <a:endParaRPr lang="en-GB">
                <a:solidFill>
                  <a:srgbClr val="FFFFFF"/>
                </a:solidFill>
              </a:endParaRPr>
            </a:p>
          </p:txBody>
        </p:sp>
        <p:sp>
          <p:nvSpPr>
            <p:cNvPr id="226" name="Rectangle 225"/>
            <p:cNvSpPr/>
            <p:nvPr/>
          </p:nvSpPr>
          <p:spPr>
            <a:xfrm>
              <a:off x="12336020" y="8815102"/>
              <a:ext cx="260246" cy="103378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4"/>
              <a:endParaRPr lang="en-GB">
                <a:solidFill>
                  <a:srgbClr val="FFFFFF"/>
                </a:solidFill>
              </a:endParaRPr>
            </a:p>
          </p:txBody>
        </p:sp>
        <p:sp>
          <p:nvSpPr>
            <p:cNvPr id="227" name="Rectangle 226"/>
            <p:cNvSpPr/>
            <p:nvPr/>
          </p:nvSpPr>
          <p:spPr>
            <a:xfrm>
              <a:off x="14086276" y="9254971"/>
              <a:ext cx="260246" cy="5939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4"/>
              <a:endParaRPr lang="en-GB">
                <a:solidFill>
                  <a:srgbClr val="FFFFFF"/>
                </a:solidFill>
              </a:endParaRPr>
            </a:p>
          </p:txBody>
        </p:sp>
      </p:grpSp>
      <p:pic>
        <p:nvPicPr>
          <p:cNvPr id="49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3235"/>
          <a:stretch/>
        </p:blipFill>
        <p:spPr bwMode="auto">
          <a:xfrm>
            <a:off x="3353206" y="3718486"/>
            <a:ext cx="2357083" cy="53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 name="Picture 214"/>
          <p:cNvPicPr>
            <a:picLocks noChangeAspect="1"/>
          </p:cNvPicPr>
          <p:nvPr/>
        </p:nvPicPr>
        <p:blipFill rotWithShape="1">
          <a:blip r:embed="rId4" cstate="print">
            <a:extLst>
              <a:ext uri="{28A0092B-C50C-407E-A947-70E740481C1C}">
                <a14:useLocalDpi xmlns:a14="http://schemas.microsoft.com/office/drawing/2010/main" val="0"/>
              </a:ext>
            </a:extLst>
          </a:blip>
          <a:srcRect b="10203"/>
          <a:stretch/>
        </p:blipFill>
        <p:spPr>
          <a:xfrm>
            <a:off x="0" y="2497842"/>
            <a:ext cx="9144000" cy="3503660"/>
          </a:xfrm>
          <a:prstGeom prst="rect">
            <a:avLst/>
          </a:prstGeom>
        </p:spPr>
      </p:pic>
      <p:sp>
        <p:nvSpPr>
          <p:cNvPr id="229" name="Rectangle 228"/>
          <p:cNvSpPr/>
          <p:nvPr/>
        </p:nvSpPr>
        <p:spPr>
          <a:xfrm>
            <a:off x="3353206" y="2802873"/>
            <a:ext cx="2358393" cy="1447612"/>
          </a:xfrm>
          <a:prstGeom prst="rect">
            <a:avLst/>
          </a:prstGeom>
          <a:blipFill>
            <a:blip r:embed="rId5"/>
            <a:stretch>
              <a:fillRect/>
            </a:stretch>
          </a:blipFill>
          <a:ln>
            <a:noFill/>
          </a:ln>
          <a:effectLst>
            <a:innerShdw blurRad="228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tIns="242968" rtlCol="0" anchor="ctr"/>
          <a:lstStyle/>
          <a:p>
            <a:pPr algn="ctr" defTabSz="685834"/>
            <a:r>
              <a:rPr lang="en-GB" sz="5175" dirty="0">
                <a:solidFill>
                  <a:srgbClr val="000000"/>
                </a:solidFill>
                <a:effectLst>
                  <a:outerShdw blurRad="38100" dist="38100" dir="2700000" algn="tl">
                    <a:srgbClr val="000000">
                      <a:alpha val="43137"/>
                    </a:srgbClr>
                  </a:outerShdw>
                </a:effectLst>
              </a:rPr>
              <a:t>?</a:t>
            </a:r>
          </a:p>
        </p:txBody>
      </p:sp>
      <p:sp>
        <p:nvSpPr>
          <p:cNvPr id="230" name="Rectangle 229"/>
          <p:cNvSpPr/>
          <p:nvPr/>
        </p:nvSpPr>
        <p:spPr>
          <a:xfrm>
            <a:off x="3367578" y="2804924"/>
            <a:ext cx="2331056" cy="353802"/>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4"/>
            <a:r>
              <a:rPr lang="en-GB" sz="1050" dirty="0">
                <a:solidFill>
                  <a:srgbClr val="FFFFFF"/>
                </a:solidFill>
              </a:rPr>
              <a:t>PROGRESS &amp; PERFORMANCE</a:t>
            </a:r>
          </a:p>
        </p:txBody>
      </p:sp>
      <p:sp>
        <p:nvSpPr>
          <p:cNvPr id="6" name="TextBox 5"/>
          <p:cNvSpPr txBox="1"/>
          <p:nvPr/>
        </p:nvSpPr>
        <p:spPr>
          <a:xfrm>
            <a:off x="1818440" y="3837055"/>
            <a:ext cx="863888" cy="375869"/>
          </a:xfrm>
          <a:prstGeom prst="rect">
            <a:avLst/>
          </a:prstGeom>
          <a:solidFill>
            <a:schemeClr val="accent4"/>
          </a:solidFill>
          <a:effectLst/>
        </p:spPr>
        <p:txBody>
          <a:bodyPr wrap="square" lIns="67491" rIns="67491" rtlCol="0" anchor="ctr">
            <a:noAutofit/>
          </a:bodyPr>
          <a:lstStyle/>
          <a:p>
            <a:pPr defTabSz="685834"/>
            <a:r>
              <a:rPr lang="en-US" sz="938" dirty="0">
                <a:solidFill>
                  <a:srgbClr val="FFFFFF"/>
                </a:solidFill>
                <a:cs typeface="Arial" charset="0"/>
              </a:rPr>
              <a:t>Design &amp; Engineering</a:t>
            </a:r>
          </a:p>
        </p:txBody>
      </p:sp>
      <p:sp>
        <p:nvSpPr>
          <p:cNvPr id="8" name="TextBox 7"/>
          <p:cNvSpPr txBox="1"/>
          <p:nvPr/>
        </p:nvSpPr>
        <p:spPr>
          <a:xfrm>
            <a:off x="6547960" y="3837055"/>
            <a:ext cx="863888" cy="375869"/>
          </a:xfrm>
          <a:prstGeom prst="rect">
            <a:avLst/>
          </a:prstGeom>
          <a:solidFill>
            <a:schemeClr val="accent4"/>
          </a:solidFill>
          <a:effectLst/>
        </p:spPr>
        <p:txBody>
          <a:bodyPr wrap="square" lIns="67491" rIns="67491" rtlCol="0" anchor="ctr">
            <a:noAutofit/>
          </a:bodyPr>
          <a:lstStyle/>
          <a:p>
            <a:pPr defTabSz="685834"/>
            <a:r>
              <a:rPr lang="en-US" sz="938" dirty="0">
                <a:solidFill>
                  <a:srgbClr val="FFFFFF"/>
                </a:solidFill>
                <a:cs typeface="Arial" charset="0"/>
              </a:rPr>
              <a:t>Construction</a:t>
            </a:r>
          </a:p>
        </p:txBody>
      </p:sp>
      <p:sp>
        <p:nvSpPr>
          <p:cNvPr id="7" name="TextBox 6"/>
          <p:cNvSpPr txBox="1"/>
          <p:nvPr/>
        </p:nvSpPr>
        <p:spPr>
          <a:xfrm>
            <a:off x="8000488" y="2523612"/>
            <a:ext cx="863888" cy="375869"/>
          </a:xfrm>
          <a:prstGeom prst="rect">
            <a:avLst/>
          </a:prstGeom>
          <a:solidFill>
            <a:schemeClr val="accent1"/>
          </a:solidFill>
          <a:effectLst/>
        </p:spPr>
        <p:txBody>
          <a:bodyPr wrap="square" lIns="67491" rIns="67491" rtlCol="0" anchor="ctr">
            <a:noAutofit/>
          </a:bodyPr>
          <a:lstStyle/>
          <a:p>
            <a:pPr defTabSz="685834"/>
            <a:r>
              <a:rPr lang="en-US" sz="938" dirty="0">
                <a:solidFill>
                  <a:srgbClr val="FFFFFF"/>
                </a:solidFill>
                <a:cs typeface="Arial" charset="0"/>
              </a:rPr>
              <a:t>Procurement</a:t>
            </a:r>
          </a:p>
        </p:txBody>
      </p:sp>
      <p:sp>
        <p:nvSpPr>
          <p:cNvPr id="5" name="TextBox 4"/>
          <p:cNvSpPr txBox="1"/>
          <p:nvPr/>
        </p:nvSpPr>
        <p:spPr>
          <a:xfrm>
            <a:off x="803131" y="3834291"/>
            <a:ext cx="863888" cy="375869"/>
          </a:xfrm>
          <a:prstGeom prst="rect">
            <a:avLst/>
          </a:prstGeom>
          <a:solidFill>
            <a:schemeClr val="accent2">
              <a:lumMod val="75000"/>
            </a:schemeClr>
          </a:solidFill>
          <a:effectLst/>
        </p:spPr>
        <p:txBody>
          <a:bodyPr wrap="square" lIns="67491" rIns="67491" rtlCol="0" anchor="ctr">
            <a:noAutofit/>
          </a:bodyPr>
          <a:lstStyle/>
          <a:p>
            <a:pPr defTabSz="685834"/>
            <a:r>
              <a:rPr lang="en-US" sz="938" dirty="0">
                <a:solidFill>
                  <a:srgbClr val="FFFFFF"/>
                </a:solidFill>
                <a:cs typeface="Arial" charset="0"/>
              </a:rPr>
              <a:t>Project Forecasts</a:t>
            </a:r>
          </a:p>
        </p:txBody>
      </p:sp>
      <p:sp>
        <p:nvSpPr>
          <p:cNvPr id="4" name="TextBox 3"/>
          <p:cNvSpPr txBox="1"/>
          <p:nvPr/>
        </p:nvSpPr>
        <p:spPr>
          <a:xfrm>
            <a:off x="1326024" y="2523612"/>
            <a:ext cx="863888" cy="375869"/>
          </a:xfrm>
          <a:prstGeom prst="rect">
            <a:avLst/>
          </a:prstGeom>
          <a:solidFill>
            <a:schemeClr val="accent3"/>
          </a:solidFill>
          <a:effectLst/>
        </p:spPr>
        <p:txBody>
          <a:bodyPr wrap="square" lIns="67491" rIns="67491" rtlCol="0" anchor="ctr">
            <a:noAutofit/>
          </a:bodyPr>
          <a:lstStyle/>
          <a:p>
            <a:pPr defTabSz="685834"/>
            <a:r>
              <a:rPr lang="en-US" sz="938" dirty="0">
                <a:solidFill>
                  <a:srgbClr val="FFFFFF"/>
                </a:solidFill>
                <a:cs typeface="Arial" charset="0"/>
              </a:rPr>
              <a:t>Project Budgets</a:t>
            </a:r>
          </a:p>
        </p:txBody>
      </p:sp>
      <p:sp>
        <p:nvSpPr>
          <p:cNvPr id="9" name="TextBox 8"/>
          <p:cNvSpPr txBox="1"/>
          <p:nvPr/>
        </p:nvSpPr>
        <p:spPr>
          <a:xfrm>
            <a:off x="7552242" y="3837055"/>
            <a:ext cx="863888" cy="375869"/>
          </a:xfrm>
          <a:prstGeom prst="rect">
            <a:avLst/>
          </a:prstGeom>
          <a:solidFill>
            <a:schemeClr val="accent2">
              <a:lumMod val="75000"/>
            </a:schemeClr>
          </a:solidFill>
          <a:effectLst/>
        </p:spPr>
        <p:txBody>
          <a:bodyPr wrap="square" lIns="67491" rIns="67491" rtlCol="0" anchor="ctr">
            <a:noAutofit/>
          </a:bodyPr>
          <a:lstStyle/>
          <a:p>
            <a:pPr defTabSz="685834"/>
            <a:r>
              <a:rPr lang="en-US" sz="938" dirty="0">
                <a:solidFill>
                  <a:srgbClr val="FFFFFF"/>
                </a:solidFill>
                <a:cs typeface="Arial" charset="0"/>
              </a:rPr>
              <a:t>Finance</a:t>
            </a:r>
          </a:p>
        </p:txBody>
      </p:sp>
      <p:sp>
        <p:nvSpPr>
          <p:cNvPr id="3" name="TextBox 2"/>
          <p:cNvSpPr txBox="1"/>
          <p:nvPr/>
        </p:nvSpPr>
        <p:spPr>
          <a:xfrm>
            <a:off x="307737" y="2523612"/>
            <a:ext cx="863888" cy="375869"/>
          </a:xfrm>
          <a:prstGeom prst="rect">
            <a:avLst/>
          </a:prstGeom>
          <a:solidFill>
            <a:schemeClr val="accent1"/>
          </a:solidFill>
          <a:effectLst/>
        </p:spPr>
        <p:txBody>
          <a:bodyPr wrap="square" lIns="67491" rIns="67491" rtlCol="0" anchor="ctr">
            <a:noAutofit/>
          </a:bodyPr>
          <a:lstStyle/>
          <a:p>
            <a:pPr defTabSz="685834"/>
            <a:r>
              <a:rPr lang="en-US" sz="938" dirty="0">
                <a:solidFill>
                  <a:srgbClr val="FFFFFF"/>
                </a:solidFill>
                <a:cs typeface="Arial" charset="0"/>
              </a:rPr>
              <a:t>Departmental  </a:t>
            </a:r>
          </a:p>
          <a:p>
            <a:pPr defTabSz="685834"/>
            <a:r>
              <a:rPr lang="en-US" sz="938" dirty="0">
                <a:solidFill>
                  <a:srgbClr val="FFFFFF"/>
                </a:solidFill>
                <a:cs typeface="Arial" charset="0"/>
              </a:rPr>
              <a:t>Budgets</a:t>
            </a:r>
          </a:p>
        </p:txBody>
      </p:sp>
      <p:sp>
        <p:nvSpPr>
          <p:cNvPr id="10" name="TextBox 9"/>
          <p:cNvSpPr txBox="1"/>
          <p:nvPr/>
        </p:nvSpPr>
        <p:spPr>
          <a:xfrm>
            <a:off x="6984352" y="2523612"/>
            <a:ext cx="863888" cy="375869"/>
          </a:xfrm>
          <a:prstGeom prst="rect">
            <a:avLst/>
          </a:prstGeom>
          <a:solidFill>
            <a:schemeClr val="accent3"/>
          </a:solidFill>
          <a:effectLst/>
        </p:spPr>
        <p:txBody>
          <a:bodyPr wrap="square" lIns="67491" rIns="67491" rtlCol="0" anchor="ctr">
            <a:noAutofit/>
          </a:bodyPr>
          <a:lstStyle/>
          <a:p>
            <a:pPr defTabSz="685834"/>
            <a:r>
              <a:rPr lang="en-US" sz="938" dirty="0">
                <a:solidFill>
                  <a:srgbClr val="FFFFFF"/>
                </a:solidFill>
                <a:cs typeface="Arial" charset="0"/>
              </a:rPr>
              <a:t>AFEs</a:t>
            </a:r>
          </a:p>
          <a:p>
            <a:pPr defTabSz="685834"/>
            <a:r>
              <a:rPr lang="en-US" sz="938" dirty="0">
                <a:solidFill>
                  <a:srgbClr val="FFFFFF"/>
                </a:solidFill>
                <a:cs typeface="Arial" charset="0"/>
              </a:rPr>
              <a:t>/Funding</a:t>
            </a:r>
          </a:p>
        </p:txBody>
      </p:sp>
      <p:grpSp>
        <p:nvGrpSpPr>
          <p:cNvPr id="930" name="Group 929"/>
          <p:cNvGrpSpPr/>
          <p:nvPr/>
        </p:nvGrpSpPr>
        <p:grpSpPr>
          <a:xfrm>
            <a:off x="307737" y="1666803"/>
            <a:ext cx="869666" cy="820030"/>
            <a:chOff x="973138" y="2310597"/>
            <a:chExt cx="2319410" cy="2187031"/>
          </a:xfrm>
        </p:grpSpPr>
        <p:grpSp>
          <p:nvGrpSpPr>
            <p:cNvPr id="869" name="Group 868"/>
            <p:cNvGrpSpPr/>
            <p:nvPr/>
          </p:nvGrpSpPr>
          <p:grpSpPr>
            <a:xfrm>
              <a:off x="973138" y="2310597"/>
              <a:ext cx="2319410" cy="2187031"/>
              <a:chOff x="2771800" y="1617713"/>
              <a:chExt cx="1436488" cy="1354502"/>
            </a:xfrm>
          </p:grpSpPr>
          <p:sp>
            <p:nvSpPr>
              <p:cNvPr id="870" name="Rectangle 869"/>
              <p:cNvSpPr/>
              <p:nvPr/>
            </p:nvSpPr>
            <p:spPr>
              <a:xfrm>
                <a:off x="2771800" y="1617713"/>
                <a:ext cx="1436488" cy="1354502"/>
              </a:xfrm>
              <a:prstGeom prst="rect">
                <a:avLst/>
              </a:prstGeom>
              <a:solidFill>
                <a:schemeClr val="bg1">
                  <a:lumMod val="95000"/>
                </a:schemeClr>
              </a:solidFill>
              <a:ln>
                <a:noFill/>
              </a:ln>
              <a:effectLst>
                <a:outerShdw blurRad="63500" sx="101000" sy="101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3993" tIns="53993" rIns="53993" bIns="53993" rtlCol="0" anchor="ctr"/>
              <a:lstStyle/>
              <a:p>
                <a:pPr algn="ctr" defTabSz="685834"/>
                <a:endParaRPr lang="en-GB" sz="525" dirty="0">
                  <a:solidFill>
                    <a:srgbClr val="FFFFFF"/>
                  </a:solidFill>
                </a:endParaRPr>
              </a:p>
            </p:txBody>
          </p:sp>
          <p:grpSp>
            <p:nvGrpSpPr>
              <p:cNvPr id="871" name="Group 870"/>
              <p:cNvGrpSpPr/>
              <p:nvPr/>
            </p:nvGrpSpPr>
            <p:grpSpPr>
              <a:xfrm flipH="1" flipV="1">
                <a:off x="3046301" y="1759954"/>
                <a:ext cx="887482" cy="1024317"/>
                <a:chOff x="6586537" y="342900"/>
                <a:chExt cx="1441452" cy="1663701"/>
              </a:xfrm>
            </p:grpSpPr>
            <p:sp>
              <p:nvSpPr>
                <p:cNvPr id="872" name="Freeform 6"/>
                <p:cNvSpPr>
                  <a:spLocks/>
                </p:cNvSpPr>
                <p:nvPr/>
              </p:nvSpPr>
              <p:spPr bwMode="auto">
                <a:xfrm>
                  <a:off x="6586537" y="1173162"/>
                  <a:ext cx="719138" cy="833438"/>
                </a:xfrm>
                <a:custGeom>
                  <a:avLst/>
                  <a:gdLst>
                    <a:gd name="T0" fmla="*/ 453 w 453"/>
                    <a:gd name="T1" fmla="*/ 0 h 525"/>
                    <a:gd name="T2" fmla="*/ 0 w 453"/>
                    <a:gd name="T3" fmla="*/ 263 h 525"/>
                    <a:gd name="T4" fmla="*/ 0 w 453"/>
                    <a:gd name="T5" fmla="*/ 263 h 525"/>
                    <a:gd name="T6" fmla="*/ 453 w 453"/>
                    <a:gd name="T7" fmla="*/ 525 h 525"/>
                    <a:gd name="T8" fmla="*/ 453 w 453"/>
                    <a:gd name="T9" fmla="*/ 0 h 525"/>
                    <a:gd name="T10" fmla="*/ 453 w 453"/>
                    <a:gd name="T11" fmla="*/ 0 h 525"/>
                  </a:gdLst>
                  <a:ahLst/>
                  <a:cxnLst>
                    <a:cxn ang="0">
                      <a:pos x="T0" y="T1"/>
                    </a:cxn>
                    <a:cxn ang="0">
                      <a:pos x="T2" y="T3"/>
                    </a:cxn>
                    <a:cxn ang="0">
                      <a:pos x="T4" y="T5"/>
                    </a:cxn>
                    <a:cxn ang="0">
                      <a:pos x="T6" y="T7"/>
                    </a:cxn>
                    <a:cxn ang="0">
                      <a:pos x="T8" y="T9"/>
                    </a:cxn>
                    <a:cxn ang="0">
                      <a:pos x="T10" y="T11"/>
                    </a:cxn>
                  </a:cxnLst>
                  <a:rect l="0" t="0" r="r" b="b"/>
                  <a:pathLst>
                    <a:path w="453" h="525">
                      <a:moveTo>
                        <a:pt x="453" y="0"/>
                      </a:moveTo>
                      <a:lnTo>
                        <a:pt x="0" y="263"/>
                      </a:lnTo>
                      <a:lnTo>
                        <a:pt x="0" y="263"/>
                      </a:lnTo>
                      <a:lnTo>
                        <a:pt x="453" y="525"/>
                      </a:lnTo>
                      <a:lnTo>
                        <a:pt x="453" y="0"/>
                      </a:lnTo>
                      <a:lnTo>
                        <a:pt x="453" y="0"/>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873" name="Freeform 7"/>
                <p:cNvSpPr>
                  <a:spLocks/>
                </p:cNvSpPr>
                <p:nvPr/>
              </p:nvSpPr>
              <p:spPr bwMode="auto">
                <a:xfrm>
                  <a:off x="6586538" y="758825"/>
                  <a:ext cx="719138" cy="831850"/>
                </a:xfrm>
                <a:custGeom>
                  <a:avLst/>
                  <a:gdLst>
                    <a:gd name="T0" fmla="*/ 0 w 453"/>
                    <a:gd name="T1" fmla="*/ 0 h 524"/>
                    <a:gd name="T2" fmla="*/ 0 w 453"/>
                    <a:gd name="T3" fmla="*/ 0 h 524"/>
                    <a:gd name="T4" fmla="*/ 0 w 453"/>
                    <a:gd name="T5" fmla="*/ 524 h 524"/>
                    <a:gd name="T6" fmla="*/ 453 w 453"/>
                    <a:gd name="T7" fmla="*/ 261 h 524"/>
                    <a:gd name="T8" fmla="*/ 0 w 453"/>
                    <a:gd name="T9" fmla="*/ 0 h 524"/>
                  </a:gdLst>
                  <a:ahLst/>
                  <a:cxnLst>
                    <a:cxn ang="0">
                      <a:pos x="T0" y="T1"/>
                    </a:cxn>
                    <a:cxn ang="0">
                      <a:pos x="T2" y="T3"/>
                    </a:cxn>
                    <a:cxn ang="0">
                      <a:pos x="T4" y="T5"/>
                    </a:cxn>
                    <a:cxn ang="0">
                      <a:pos x="T6" y="T7"/>
                    </a:cxn>
                    <a:cxn ang="0">
                      <a:pos x="T8" y="T9"/>
                    </a:cxn>
                  </a:cxnLst>
                  <a:rect l="0" t="0" r="r" b="b"/>
                  <a:pathLst>
                    <a:path w="453" h="524">
                      <a:moveTo>
                        <a:pt x="0" y="0"/>
                      </a:moveTo>
                      <a:lnTo>
                        <a:pt x="0" y="0"/>
                      </a:lnTo>
                      <a:lnTo>
                        <a:pt x="0" y="524"/>
                      </a:lnTo>
                      <a:lnTo>
                        <a:pt x="453" y="261"/>
                      </a:lnTo>
                      <a:lnTo>
                        <a:pt x="0" y="0"/>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874" name="Freeform 8"/>
                <p:cNvSpPr>
                  <a:spLocks/>
                </p:cNvSpPr>
                <p:nvPr/>
              </p:nvSpPr>
              <p:spPr bwMode="auto">
                <a:xfrm>
                  <a:off x="6586538" y="342900"/>
                  <a:ext cx="719138" cy="830263"/>
                </a:xfrm>
                <a:custGeom>
                  <a:avLst/>
                  <a:gdLst>
                    <a:gd name="T0" fmla="*/ 453 w 453"/>
                    <a:gd name="T1" fmla="*/ 523 h 523"/>
                    <a:gd name="T2" fmla="*/ 453 w 453"/>
                    <a:gd name="T3" fmla="*/ 0 h 523"/>
                    <a:gd name="T4" fmla="*/ 0 w 453"/>
                    <a:gd name="T5" fmla="*/ 262 h 523"/>
                    <a:gd name="T6" fmla="*/ 453 w 453"/>
                    <a:gd name="T7" fmla="*/ 523 h 523"/>
                    <a:gd name="T8" fmla="*/ 453 w 453"/>
                    <a:gd name="T9" fmla="*/ 523 h 523"/>
                  </a:gdLst>
                  <a:ahLst/>
                  <a:cxnLst>
                    <a:cxn ang="0">
                      <a:pos x="T0" y="T1"/>
                    </a:cxn>
                    <a:cxn ang="0">
                      <a:pos x="T2" y="T3"/>
                    </a:cxn>
                    <a:cxn ang="0">
                      <a:pos x="T4" y="T5"/>
                    </a:cxn>
                    <a:cxn ang="0">
                      <a:pos x="T6" y="T7"/>
                    </a:cxn>
                    <a:cxn ang="0">
                      <a:pos x="T8" y="T9"/>
                    </a:cxn>
                  </a:cxnLst>
                  <a:rect l="0" t="0" r="r" b="b"/>
                  <a:pathLst>
                    <a:path w="453" h="523">
                      <a:moveTo>
                        <a:pt x="453" y="523"/>
                      </a:moveTo>
                      <a:lnTo>
                        <a:pt x="453" y="0"/>
                      </a:lnTo>
                      <a:lnTo>
                        <a:pt x="0" y="262"/>
                      </a:lnTo>
                      <a:lnTo>
                        <a:pt x="453" y="523"/>
                      </a:lnTo>
                      <a:lnTo>
                        <a:pt x="453" y="523"/>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875" name="Rectangle 9"/>
                <p:cNvSpPr>
                  <a:spLocks noChangeArrowheads="1"/>
                </p:cNvSpPr>
                <p:nvPr/>
              </p:nvSpPr>
              <p:spPr bwMode="auto">
                <a:xfrm>
                  <a:off x="7305676" y="1173163"/>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876" name="Freeform 10"/>
                <p:cNvSpPr>
                  <a:spLocks/>
                </p:cNvSpPr>
                <p:nvPr/>
              </p:nvSpPr>
              <p:spPr bwMode="auto">
                <a:xfrm>
                  <a:off x="7305676" y="1173163"/>
                  <a:ext cx="722313" cy="833438"/>
                </a:xfrm>
                <a:custGeom>
                  <a:avLst/>
                  <a:gdLst>
                    <a:gd name="T0" fmla="*/ 0 w 455"/>
                    <a:gd name="T1" fmla="*/ 525 h 525"/>
                    <a:gd name="T2" fmla="*/ 455 w 455"/>
                    <a:gd name="T3" fmla="*/ 263 h 525"/>
                    <a:gd name="T4" fmla="*/ 455 w 455"/>
                    <a:gd name="T5" fmla="*/ 263 h 525"/>
                    <a:gd name="T6" fmla="*/ 0 w 455"/>
                    <a:gd name="T7" fmla="*/ 0 h 525"/>
                    <a:gd name="T8" fmla="*/ 0 w 455"/>
                    <a:gd name="T9" fmla="*/ 525 h 525"/>
                  </a:gdLst>
                  <a:ahLst/>
                  <a:cxnLst>
                    <a:cxn ang="0">
                      <a:pos x="T0" y="T1"/>
                    </a:cxn>
                    <a:cxn ang="0">
                      <a:pos x="T2" y="T3"/>
                    </a:cxn>
                    <a:cxn ang="0">
                      <a:pos x="T4" y="T5"/>
                    </a:cxn>
                    <a:cxn ang="0">
                      <a:pos x="T6" y="T7"/>
                    </a:cxn>
                    <a:cxn ang="0">
                      <a:pos x="T8" y="T9"/>
                    </a:cxn>
                  </a:cxnLst>
                  <a:rect l="0" t="0" r="r" b="b"/>
                  <a:pathLst>
                    <a:path w="455" h="525">
                      <a:moveTo>
                        <a:pt x="0" y="525"/>
                      </a:moveTo>
                      <a:lnTo>
                        <a:pt x="455" y="263"/>
                      </a:lnTo>
                      <a:lnTo>
                        <a:pt x="455" y="263"/>
                      </a:lnTo>
                      <a:lnTo>
                        <a:pt x="0" y="0"/>
                      </a:lnTo>
                      <a:lnTo>
                        <a:pt x="0" y="525"/>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877" name="Freeform 11"/>
                <p:cNvSpPr>
                  <a:spLocks/>
                </p:cNvSpPr>
                <p:nvPr/>
              </p:nvSpPr>
              <p:spPr bwMode="auto">
                <a:xfrm>
                  <a:off x="7305676" y="342900"/>
                  <a:ext cx="719138" cy="830263"/>
                </a:xfrm>
                <a:custGeom>
                  <a:avLst/>
                  <a:gdLst>
                    <a:gd name="T0" fmla="*/ 0 w 453"/>
                    <a:gd name="T1" fmla="*/ 523 h 523"/>
                    <a:gd name="T2" fmla="*/ 453 w 453"/>
                    <a:gd name="T3" fmla="*/ 262 h 523"/>
                    <a:gd name="T4" fmla="*/ 0 w 453"/>
                    <a:gd name="T5" fmla="*/ 0 h 523"/>
                    <a:gd name="T6" fmla="*/ 0 w 453"/>
                    <a:gd name="T7" fmla="*/ 523 h 523"/>
                  </a:gdLst>
                  <a:ahLst/>
                  <a:cxnLst>
                    <a:cxn ang="0">
                      <a:pos x="T0" y="T1"/>
                    </a:cxn>
                    <a:cxn ang="0">
                      <a:pos x="T2" y="T3"/>
                    </a:cxn>
                    <a:cxn ang="0">
                      <a:pos x="T4" y="T5"/>
                    </a:cxn>
                    <a:cxn ang="0">
                      <a:pos x="T6" y="T7"/>
                    </a:cxn>
                  </a:cxnLst>
                  <a:rect l="0" t="0" r="r" b="b"/>
                  <a:pathLst>
                    <a:path w="453" h="523">
                      <a:moveTo>
                        <a:pt x="0" y="523"/>
                      </a:moveTo>
                      <a:lnTo>
                        <a:pt x="453" y="262"/>
                      </a:lnTo>
                      <a:lnTo>
                        <a:pt x="0" y="0"/>
                      </a:lnTo>
                      <a:lnTo>
                        <a:pt x="0" y="523"/>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878" name="Freeform 12"/>
                <p:cNvSpPr>
                  <a:spLocks/>
                </p:cNvSpPr>
                <p:nvPr/>
              </p:nvSpPr>
              <p:spPr bwMode="auto">
                <a:xfrm>
                  <a:off x="7305676" y="758825"/>
                  <a:ext cx="722313" cy="831850"/>
                </a:xfrm>
                <a:custGeom>
                  <a:avLst/>
                  <a:gdLst>
                    <a:gd name="T0" fmla="*/ 0 w 455"/>
                    <a:gd name="T1" fmla="*/ 261 h 524"/>
                    <a:gd name="T2" fmla="*/ 455 w 455"/>
                    <a:gd name="T3" fmla="*/ 524 h 524"/>
                    <a:gd name="T4" fmla="*/ 455 w 455"/>
                    <a:gd name="T5" fmla="*/ 0 h 524"/>
                    <a:gd name="T6" fmla="*/ 453 w 455"/>
                    <a:gd name="T7" fmla="*/ 0 h 524"/>
                    <a:gd name="T8" fmla="*/ 0 w 455"/>
                    <a:gd name="T9" fmla="*/ 261 h 524"/>
                    <a:gd name="T10" fmla="*/ 0 w 455"/>
                    <a:gd name="T11" fmla="*/ 261 h 524"/>
                  </a:gdLst>
                  <a:ahLst/>
                  <a:cxnLst>
                    <a:cxn ang="0">
                      <a:pos x="T0" y="T1"/>
                    </a:cxn>
                    <a:cxn ang="0">
                      <a:pos x="T2" y="T3"/>
                    </a:cxn>
                    <a:cxn ang="0">
                      <a:pos x="T4" y="T5"/>
                    </a:cxn>
                    <a:cxn ang="0">
                      <a:pos x="T6" y="T7"/>
                    </a:cxn>
                    <a:cxn ang="0">
                      <a:pos x="T8" y="T9"/>
                    </a:cxn>
                    <a:cxn ang="0">
                      <a:pos x="T10" y="T11"/>
                    </a:cxn>
                  </a:cxnLst>
                  <a:rect l="0" t="0" r="r" b="b"/>
                  <a:pathLst>
                    <a:path w="455" h="524">
                      <a:moveTo>
                        <a:pt x="0" y="261"/>
                      </a:moveTo>
                      <a:lnTo>
                        <a:pt x="455" y="524"/>
                      </a:lnTo>
                      <a:lnTo>
                        <a:pt x="455" y="0"/>
                      </a:lnTo>
                      <a:lnTo>
                        <a:pt x="453" y="0"/>
                      </a:lnTo>
                      <a:lnTo>
                        <a:pt x="0" y="261"/>
                      </a:lnTo>
                      <a:lnTo>
                        <a:pt x="0" y="261"/>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grpSp>
        </p:grpSp>
        <p:grpSp>
          <p:nvGrpSpPr>
            <p:cNvPr id="879" name="Group 878"/>
            <p:cNvGrpSpPr/>
            <p:nvPr/>
          </p:nvGrpSpPr>
          <p:grpSpPr>
            <a:xfrm>
              <a:off x="1216100" y="2487374"/>
              <a:ext cx="1833488" cy="1833478"/>
              <a:chOff x="1063700" y="2734533"/>
              <a:chExt cx="1833488" cy="1833478"/>
            </a:xfrm>
          </p:grpSpPr>
          <p:sp>
            <p:nvSpPr>
              <p:cNvPr id="880" name="Rectangle 28"/>
              <p:cNvSpPr/>
              <p:nvPr/>
            </p:nvSpPr>
            <p:spPr>
              <a:xfrm>
                <a:off x="1063700" y="2734533"/>
                <a:ext cx="1833488" cy="1833478"/>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3" tIns="53993" rIns="53993" bIns="53993" numCol="1" spcCol="0" rtlCol="0" fromWordArt="0" anchor="ctr" anchorCtr="0" forceAA="0" compatLnSpc="1">
                <a:prstTxWarp prst="textNoShape">
                  <a:avLst/>
                </a:prstTxWarp>
                <a:noAutofit/>
              </a:bodyPr>
              <a:lstStyle/>
              <a:p>
                <a:pPr algn="ctr" defTabSz="685834">
                  <a:lnSpc>
                    <a:spcPct val="90000"/>
                  </a:lnSpc>
                </a:pPr>
                <a:endParaRPr lang="en-GB" sz="2700" dirty="0">
                  <a:solidFill>
                    <a:srgbClr val="FFFFFF"/>
                  </a:solidFill>
                </a:endParaRPr>
              </a:p>
            </p:txBody>
          </p:sp>
          <p:grpSp>
            <p:nvGrpSpPr>
              <p:cNvPr id="881" name="Group 880"/>
              <p:cNvGrpSpPr>
                <a:grpSpLocks noChangeAspect="1"/>
              </p:cNvGrpSpPr>
              <p:nvPr/>
            </p:nvGrpSpPr>
            <p:grpSpPr>
              <a:xfrm>
                <a:off x="1331415" y="3165272"/>
                <a:ext cx="1298059" cy="972000"/>
                <a:chOff x="4676083" y="7168629"/>
                <a:chExt cx="1709517" cy="1272517"/>
              </a:xfrm>
            </p:grpSpPr>
            <p:grpSp>
              <p:nvGrpSpPr>
                <p:cNvPr id="882" name="Group 881"/>
                <p:cNvGrpSpPr/>
                <p:nvPr/>
              </p:nvGrpSpPr>
              <p:grpSpPr>
                <a:xfrm>
                  <a:off x="4676083" y="7168629"/>
                  <a:ext cx="1709517" cy="560463"/>
                  <a:chOff x="4680396" y="7168629"/>
                  <a:chExt cx="1709517" cy="560463"/>
                </a:xfrm>
              </p:grpSpPr>
              <p:grpSp>
                <p:nvGrpSpPr>
                  <p:cNvPr id="893" name="Group 892"/>
                  <p:cNvGrpSpPr/>
                  <p:nvPr/>
                </p:nvGrpSpPr>
                <p:grpSpPr>
                  <a:xfrm>
                    <a:off x="4680396" y="7168629"/>
                    <a:ext cx="442595" cy="560463"/>
                    <a:chOff x="-876300" y="2003425"/>
                    <a:chExt cx="900113" cy="1139825"/>
                  </a:xfrm>
                  <a:solidFill>
                    <a:schemeClr val="bg1"/>
                  </a:solidFill>
                </p:grpSpPr>
                <p:sp>
                  <p:nvSpPr>
                    <p:cNvPr id="900" name="Freeform 6"/>
                    <p:cNvSpPr>
                      <a:spLocks noEditPoints="1"/>
                    </p:cNvSpPr>
                    <p:nvPr/>
                  </p:nvSpPr>
                  <p:spPr bwMode="auto">
                    <a:xfrm>
                      <a:off x="-876300" y="2003425"/>
                      <a:ext cx="900113" cy="1139825"/>
                    </a:xfrm>
                    <a:custGeom>
                      <a:avLst/>
                      <a:gdLst>
                        <a:gd name="T0" fmla="*/ 80 w 240"/>
                        <a:gd name="T1" fmla="*/ 0 h 304"/>
                        <a:gd name="T2" fmla="*/ 64 w 240"/>
                        <a:gd name="T3" fmla="*/ 80 h 304"/>
                        <a:gd name="T4" fmla="*/ 0 w 240"/>
                        <a:gd name="T5" fmla="*/ 296 h 304"/>
                        <a:gd name="T6" fmla="*/ 232 w 240"/>
                        <a:gd name="T7" fmla="*/ 304 h 304"/>
                        <a:gd name="T8" fmla="*/ 240 w 240"/>
                        <a:gd name="T9" fmla="*/ 8 h 304"/>
                        <a:gd name="T10" fmla="*/ 108 w 240"/>
                        <a:gd name="T11" fmla="*/ 280 h 304"/>
                        <a:gd name="T12" fmla="*/ 28 w 240"/>
                        <a:gd name="T13" fmla="*/ 280 h 304"/>
                        <a:gd name="T14" fmla="*/ 28 w 240"/>
                        <a:gd name="T15" fmla="*/ 200 h 304"/>
                        <a:gd name="T16" fmla="*/ 44 w 240"/>
                        <a:gd name="T17" fmla="*/ 264 h 304"/>
                        <a:gd name="T18" fmla="*/ 108 w 240"/>
                        <a:gd name="T19" fmla="*/ 280 h 304"/>
                        <a:gd name="T20" fmla="*/ 108 w 240"/>
                        <a:gd name="T21" fmla="*/ 232 h 304"/>
                        <a:gd name="T22" fmla="*/ 100 w 240"/>
                        <a:gd name="T23" fmla="*/ 214 h 304"/>
                        <a:gd name="T24" fmla="*/ 53 w 240"/>
                        <a:gd name="T25" fmla="*/ 249 h 304"/>
                        <a:gd name="T26" fmla="*/ 76 w 240"/>
                        <a:gd name="T27" fmla="*/ 208 h 304"/>
                        <a:gd name="T28" fmla="*/ 100 w 240"/>
                        <a:gd name="T29" fmla="*/ 200 h 304"/>
                        <a:gd name="T30" fmla="*/ 108 w 240"/>
                        <a:gd name="T31" fmla="*/ 208 h 304"/>
                        <a:gd name="T32" fmla="*/ 28 w 240"/>
                        <a:gd name="T33" fmla="*/ 176 h 304"/>
                        <a:gd name="T34" fmla="*/ 108 w 240"/>
                        <a:gd name="T35" fmla="*/ 160 h 304"/>
                        <a:gd name="T36" fmla="*/ 108 w 240"/>
                        <a:gd name="T37" fmla="*/ 144 h 304"/>
                        <a:gd name="T38" fmla="*/ 28 w 240"/>
                        <a:gd name="T39" fmla="*/ 128 h 304"/>
                        <a:gd name="T40" fmla="*/ 108 w 240"/>
                        <a:gd name="T41" fmla="*/ 144 h 304"/>
                        <a:gd name="T42" fmla="*/ 28 w 240"/>
                        <a:gd name="T43" fmla="*/ 112 h 304"/>
                        <a:gd name="T44" fmla="*/ 108 w 240"/>
                        <a:gd name="T45" fmla="*/ 96 h 304"/>
                        <a:gd name="T46" fmla="*/ 128 w 240"/>
                        <a:gd name="T47" fmla="*/ 132 h 304"/>
                        <a:gd name="T48" fmla="*/ 168 w 240"/>
                        <a:gd name="T49" fmla="*/ 132 h 304"/>
                        <a:gd name="T50" fmla="*/ 132 w 240"/>
                        <a:gd name="T51" fmla="*/ 136 h 304"/>
                        <a:gd name="T52" fmla="*/ 172 w 240"/>
                        <a:gd name="T53" fmla="*/ 97 h 304"/>
                        <a:gd name="T54" fmla="*/ 172 w 240"/>
                        <a:gd name="T55" fmla="*/ 177 h 304"/>
                        <a:gd name="T56" fmla="*/ 132 w 240"/>
                        <a:gd name="T57" fmla="*/ 136 h 304"/>
                        <a:gd name="T58" fmla="*/ 132 w 240"/>
                        <a:gd name="T59" fmla="*/ 280 h 304"/>
                        <a:gd name="T60" fmla="*/ 212 w 240"/>
                        <a:gd name="T61" fmla="*/ 264 h 304"/>
                        <a:gd name="T62" fmla="*/ 212 w 240"/>
                        <a:gd name="T63" fmla="*/ 248 h 304"/>
                        <a:gd name="T64" fmla="*/ 132 w 240"/>
                        <a:gd name="T65" fmla="*/ 232 h 304"/>
                        <a:gd name="T66" fmla="*/ 212 w 240"/>
                        <a:gd name="T67" fmla="*/ 248 h 304"/>
                        <a:gd name="T68" fmla="*/ 132 w 240"/>
                        <a:gd name="T69" fmla="*/ 216 h 304"/>
                        <a:gd name="T70" fmla="*/ 212 w 240"/>
                        <a:gd name="T71" fmla="*/ 200 h 304"/>
                        <a:gd name="T72" fmla="*/ 212 w 240"/>
                        <a:gd name="T73" fmla="*/ 72 h 304"/>
                        <a:gd name="T74" fmla="*/ 132 w 240"/>
                        <a:gd name="T75" fmla="*/ 56 h 304"/>
                        <a:gd name="T76" fmla="*/ 212 w 240"/>
                        <a:gd name="T77" fmla="*/ 72 h 304"/>
                        <a:gd name="T78" fmla="*/ 132 w 240"/>
                        <a:gd name="T79" fmla="*/ 40 h 304"/>
                        <a:gd name="T80" fmla="*/ 212 w 240"/>
                        <a:gd name="T81" fmla="*/ 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304">
                          <a:moveTo>
                            <a:pt x="232" y="0"/>
                          </a:moveTo>
                          <a:cubicBezTo>
                            <a:pt x="80" y="0"/>
                            <a:pt x="80" y="0"/>
                            <a:pt x="80" y="0"/>
                          </a:cubicBezTo>
                          <a:cubicBezTo>
                            <a:pt x="80" y="64"/>
                            <a:pt x="80" y="64"/>
                            <a:pt x="80" y="64"/>
                          </a:cubicBezTo>
                          <a:cubicBezTo>
                            <a:pt x="80" y="73"/>
                            <a:pt x="72" y="80"/>
                            <a:pt x="64" y="80"/>
                          </a:cubicBezTo>
                          <a:cubicBezTo>
                            <a:pt x="0" y="80"/>
                            <a:pt x="0" y="80"/>
                            <a:pt x="0" y="80"/>
                          </a:cubicBezTo>
                          <a:cubicBezTo>
                            <a:pt x="0" y="296"/>
                            <a:pt x="0" y="296"/>
                            <a:pt x="0" y="296"/>
                          </a:cubicBezTo>
                          <a:cubicBezTo>
                            <a:pt x="0" y="300"/>
                            <a:pt x="3" y="304"/>
                            <a:pt x="8" y="304"/>
                          </a:cubicBezTo>
                          <a:cubicBezTo>
                            <a:pt x="232" y="304"/>
                            <a:pt x="232" y="304"/>
                            <a:pt x="232" y="304"/>
                          </a:cubicBezTo>
                          <a:cubicBezTo>
                            <a:pt x="236" y="304"/>
                            <a:pt x="240" y="300"/>
                            <a:pt x="240" y="296"/>
                          </a:cubicBezTo>
                          <a:cubicBezTo>
                            <a:pt x="240" y="8"/>
                            <a:pt x="240" y="8"/>
                            <a:pt x="240" y="8"/>
                          </a:cubicBezTo>
                          <a:cubicBezTo>
                            <a:pt x="240" y="4"/>
                            <a:pt x="236" y="0"/>
                            <a:pt x="232" y="0"/>
                          </a:cubicBezTo>
                          <a:close/>
                          <a:moveTo>
                            <a:pt x="108" y="280"/>
                          </a:moveTo>
                          <a:cubicBezTo>
                            <a:pt x="44" y="280"/>
                            <a:pt x="44" y="280"/>
                            <a:pt x="44" y="280"/>
                          </a:cubicBezTo>
                          <a:cubicBezTo>
                            <a:pt x="28" y="280"/>
                            <a:pt x="28" y="280"/>
                            <a:pt x="28" y="280"/>
                          </a:cubicBezTo>
                          <a:cubicBezTo>
                            <a:pt x="28" y="264"/>
                            <a:pt x="28" y="264"/>
                            <a:pt x="28" y="264"/>
                          </a:cubicBezTo>
                          <a:cubicBezTo>
                            <a:pt x="28" y="200"/>
                            <a:pt x="28" y="200"/>
                            <a:pt x="28" y="200"/>
                          </a:cubicBezTo>
                          <a:cubicBezTo>
                            <a:pt x="44" y="200"/>
                            <a:pt x="44" y="200"/>
                            <a:pt x="44" y="200"/>
                          </a:cubicBezTo>
                          <a:cubicBezTo>
                            <a:pt x="44" y="264"/>
                            <a:pt x="44" y="264"/>
                            <a:pt x="44" y="264"/>
                          </a:cubicBezTo>
                          <a:cubicBezTo>
                            <a:pt x="108" y="264"/>
                            <a:pt x="108" y="264"/>
                            <a:pt x="108" y="264"/>
                          </a:cubicBezTo>
                          <a:lnTo>
                            <a:pt x="108" y="280"/>
                          </a:lnTo>
                          <a:close/>
                          <a:moveTo>
                            <a:pt x="108" y="208"/>
                          </a:moveTo>
                          <a:cubicBezTo>
                            <a:pt x="108" y="232"/>
                            <a:pt x="108" y="232"/>
                            <a:pt x="108" y="232"/>
                          </a:cubicBezTo>
                          <a:cubicBezTo>
                            <a:pt x="100" y="232"/>
                            <a:pt x="100" y="232"/>
                            <a:pt x="100" y="232"/>
                          </a:cubicBezTo>
                          <a:cubicBezTo>
                            <a:pt x="100" y="214"/>
                            <a:pt x="100" y="214"/>
                            <a:pt x="100" y="214"/>
                          </a:cubicBezTo>
                          <a:cubicBezTo>
                            <a:pt x="58" y="255"/>
                            <a:pt x="58" y="255"/>
                            <a:pt x="58" y="255"/>
                          </a:cubicBezTo>
                          <a:cubicBezTo>
                            <a:pt x="53" y="249"/>
                            <a:pt x="53" y="249"/>
                            <a:pt x="53" y="249"/>
                          </a:cubicBezTo>
                          <a:cubicBezTo>
                            <a:pt x="94" y="208"/>
                            <a:pt x="94" y="208"/>
                            <a:pt x="94" y="208"/>
                          </a:cubicBezTo>
                          <a:cubicBezTo>
                            <a:pt x="76" y="208"/>
                            <a:pt x="76" y="208"/>
                            <a:pt x="76" y="208"/>
                          </a:cubicBezTo>
                          <a:cubicBezTo>
                            <a:pt x="76" y="200"/>
                            <a:pt x="76" y="200"/>
                            <a:pt x="76" y="200"/>
                          </a:cubicBezTo>
                          <a:cubicBezTo>
                            <a:pt x="100" y="200"/>
                            <a:pt x="100" y="200"/>
                            <a:pt x="100" y="200"/>
                          </a:cubicBezTo>
                          <a:cubicBezTo>
                            <a:pt x="108" y="200"/>
                            <a:pt x="108" y="200"/>
                            <a:pt x="108" y="200"/>
                          </a:cubicBezTo>
                          <a:lnTo>
                            <a:pt x="108" y="208"/>
                          </a:lnTo>
                          <a:close/>
                          <a:moveTo>
                            <a:pt x="108" y="176"/>
                          </a:moveTo>
                          <a:cubicBezTo>
                            <a:pt x="28" y="176"/>
                            <a:pt x="28" y="176"/>
                            <a:pt x="28" y="176"/>
                          </a:cubicBezTo>
                          <a:cubicBezTo>
                            <a:pt x="28" y="160"/>
                            <a:pt x="28" y="160"/>
                            <a:pt x="28" y="160"/>
                          </a:cubicBezTo>
                          <a:cubicBezTo>
                            <a:pt x="108" y="160"/>
                            <a:pt x="108" y="160"/>
                            <a:pt x="108" y="160"/>
                          </a:cubicBezTo>
                          <a:lnTo>
                            <a:pt x="108" y="176"/>
                          </a:lnTo>
                          <a:close/>
                          <a:moveTo>
                            <a:pt x="108" y="144"/>
                          </a:moveTo>
                          <a:cubicBezTo>
                            <a:pt x="28" y="144"/>
                            <a:pt x="28" y="144"/>
                            <a:pt x="28" y="144"/>
                          </a:cubicBezTo>
                          <a:cubicBezTo>
                            <a:pt x="28" y="128"/>
                            <a:pt x="28" y="128"/>
                            <a:pt x="28" y="128"/>
                          </a:cubicBezTo>
                          <a:cubicBezTo>
                            <a:pt x="108" y="128"/>
                            <a:pt x="108" y="128"/>
                            <a:pt x="108" y="128"/>
                          </a:cubicBezTo>
                          <a:lnTo>
                            <a:pt x="108" y="144"/>
                          </a:lnTo>
                          <a:close/>
                          <a:moveTo>
                            <a:pt x="108" y="112"/>
                          </a:moveTo>
                          <a:cubicBezTo>
                            <a:pt x="28" y="112"/>
                            <a:pt x="28" y="112"/>
                            <a:pt x="28" y="112"/>
                          </a:cubicBezTo>
                          <a:cubicBezTo>
                            <a:pt x="28" y="96"/>
                            <a:pt x="28" y="96"/>
                            <a:pt x="28" y="96"/>
                          </a:cubicBezTo>
                          <a:cubicBezTo>
                            <a:pt x="108" y="96"/>
                            <a:pt x="108" y="96"/>
                            <a:pt x="108" y="96"/>
                          </a:cubicBezTo>
                          <a:lnTo>
                            <a:pt x="108" y="112"/>
                          </a:lnTo>
                          <a:close/>
                          <a:moveTo>
                            <a:pt x="128" y="132"/>
                          </a:moveTo>
                          <a:cubicBezTo>
                            <a:pt x="128" y="112"/>
                            <a:pt x="148" y="93"/>
                            <a:pt x="168" y="93"/>
                          </a:cubicBezTo>
                          <a:cubicBezTo>
                            <a:pt x="168" y="132"/>
                            <a:pt x="168" y="132"/>
                            <a:pt x="168" y="132"/>
                          </a:cubicBezTo>
                          <a:lnTo>
                            <a:pt x="128" y="132"/>
                          </a:lnTo>
                          <a:close/>
                          <a:moveTo>
                            <a:pt x="132" y="136"/>
                          </a:moveTo>
                          <a:cubicBezTo>
                            <a:pt x="172" y="136"/>
                            <a:pt x="172" y="136"/>
                            <a:pt x="172" y="136"/>
                          </a:cubicBezTo>
                          <a:cubicBezTo>
                            <a:pt x="172" y="97"/>
                            <a:pt x="172" y="97"/>
                            <a:pt x="172" y="97"/>
                          </a:cubicBezTo>
                          <a:cubicBezTo>
                            <a:pt x="196" y="97"/>
                            <a:pt x="212" y="115"/>
                            <a:pt x="212" y="137"/>
                          </a:cubicBezTo>
                          <a:cubicBezTo>
                            <a:pt x="212" y="159"/>
                            <a:pt x="194" y="177"/>
                            <a:pt x="172" y="177"/>
                          </a:cubicBezTo>
                          <a:cubicBezTo>
                            <a:pt x="150" y="177"/>
                            <a:pt x="132" y="159"/>
                            <a:pt x="132" y="137"/>
                          </a:cubicBezTo>
                          <a:cubicBezTo>
                            <a:pt x="132" y="137"/>
                            <a:pt x="132" y="136"/>
                            <a:pt x="132" y="136"/>
                          </a:cubicBezTo>
                          <a:close/>
                          <a:moveTo>
                            <a:pt x="212" y="280"/>
                          </a:moveTo>
                          <a:cubicBezTo>
                            <a:pt x="132" y="280"/>
                            <a:pt x="132" y="280"/>
                            <a:pt x="132" y="280"/>
                          </a:cubicBezTo>
                          <a:cubicBezTo>
                            <a:pt x="132" y="264"/>
                            <a:pt x="132" y="264"/>
                            <a:pt x="132" y="264"/>
                          </a:cubicBezTo>
                          <a:cubicBezTo>
                            <a:pt x="212" y="264"/>
                            <a:pt x="212" y="264"/>
                            <a:pt x="212" y="264"/>
                          </a:cubicBezTo>
                          <a:lnTo>
                            <a:pt x="212" y="280"/>
                          </a:lnTo>
                          <a:close/>
                          <a:moveTo>
                            <a:pt x="212" y="248"/>
                          </a:moveTo>
                          <a:cubicBezTo>
                            <a:pt x="132" y="248"/>
                            <a:pt x="132" y="248"/>
                            <a:pt x="132" y="248"/>
                          </a:cubicBezTo>
                          <a:cubicBezTo>
                            <a:pt x="132" y="232"/>
                            <a:pt x="132" y="232"/>
                            <a:pt x="132" y="232"/>
                          </a:cubicBezTo>
                          <a:cubicBezTo>
                            <a:pt x="212" y="232"/>
                            <a:pt x="212" y="232"/>
                            <a:pt x="212" y="232"/>
                          </a:cubicBezTo>
                          <a:lnTo>
                            <a:pt x="212" y="248"/>
                          </a:lnTo>
                          <a:close/>
                          <a:moveTo>
                            <a:pt x="212" y="216"/>
                          </a:moveTo>
                          <a:cubicBezTo>
                            <a:pt x="132" y="216"/>
                            <a:pt x="132" y="216"/>
                            <a:pt x="132" y="216"/>
                          </a:cubicBezTo>
                          <a:cubicBezTo>
                            <a:pt x="132" y="200"/>
                            <a:pt x="132" y="200"/>
                            <a:pt x="132" y="200"/>
                          </a:cubicBezTo>
                          <a:cubicBezTo>
                            <a:pt x="212" y="200"/>
                            <a:pt x="212" y="200"/>
                            <a:pt x="212" y="200"/>
                          </a:cubicBezTo>
                          <a:lnTo>
                            <a:pt x="212" y="216"/>
                          </a:lnTo>
                          <a:close/>
                          <a:moveTo>
                            <a:pt x="212" y="72"/>
                          </a:moveTo>
                          <a:cubicBezTo>
                            <a:pt x="132" y="72"/>
                            <a:pt x="132" y="72"/>
                            <a:pt x="132" y="72"/>
                          </a:cubicBezTo>
                          <a:cubicBezTo>
                            <a:pt x="132" y="56"/>
                            <a:pt x="132" y="56"/>
                            <a:pt x="132" y="56"/>
                          </a:cubicBezTo>
                          <a:cubicBezTo>
                            <a:pt x="212" y="56"/>
                            <a:pt x="212" y="56"/>
                            <a:pt x="212" y="56"/>
                          </a:cubicBezTo>
                          <a:lnTo>
                            <a:pt x="212" y="72"/>
                          </a:lnTo>
                          <a:close/>
                          <a:moveTo>
                            <a:pt x="212" y="40"/>
                          </a:moveTo>
                          <a:cubicBezTo>
                            <a:pt x="132" y="40"/>
                            <a:pt x="132" y="40"/>
                            <a:pt x="132" y="40"/>
                          </a:cubicBezTo>
                          <a:cubicBezTo>
                            <a:pt x="132" y="24"/>
                            <a:pt x="132" y="24"/>
                            <a:pt x="132" y="24"/>
                          </a:cubicBezTo>
                          <a:cubicBezTo>
                            <a:pt x="212" y="24"/>
                            <a:pt x="212" y="24"/>
                            <a:pt x="212" y="24"/>
                          </a:cubicBezTo>
                          <a:lnTo>
                            <a:pt x="21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sp>
                  <p:nvSpPr>
                    <p:cNvPr id="901" name="Freeform 7"/>
                    <p:cNvSpPr>
                      <a:spLocks/>
                    </p:cNvSpPr>
                    <p:nvPr/>
                  </p:nvSpPr>
                  <p:spPr bwMode="auto">
                    <a:xfrm>
                      <a:off x="-876300" y="2003425"/>
                      <a:ext cx="269875" cy="269875"/>
                    </a:xfrm>
                    <a:custGeom>
                      <a:avLst/>
                      <a:gdLst>
                        <a:gd name="T0" fmla="*/ 0 w 72"/>
                        <a:gd name="T1" fmla="*/ 72 h 72"/>
                        <a:gd name="T2" fmla="*/ 72 w 72"/>
                        <a:gd name="T3" fmla="*/ 0 h 72"/>
                        <a:gd name="T4" fmla="*/ 72 w 72"/>
                        <a:gd name="T5" fmla="*/ 64 h 72"/>
                        <a:gd name="T6" fmla="*/ 64 w 72"/>
                        <a:gd name="T7" fmla="*/ 72 h 72"/>
                        <a:gd name="T8" fmla="*/ 0 w 72"/>
                        <a:gd name="T9" fmla="*/ 72 h 72"/>
                      </a:gdLst>
                      <a:ahLst/>
                      <a:cxnLst>
                        <a:cxn ang="0">
                          <a:pos x="T0" y="T1"/>
                        </a:cxn>
                        <a:cxn ang="0">
                          <a:pos x="T2" y="T3"/>
                        </a:cxn>
                        <a:cxn ang="0">
                          <a:pos x="T4" y="T5"/>
                        </a:cxn>
                        <a:cxn ang="0">
                          <a:pos x="T6" y="T7"/>
                        </a:cxn>
                        <a:cxn ang="0">
                          <a:pos x="T8" y="T9"/>
                        </a:cxn>
                      </a:cxnLst>
                      <a:rect l="0" t="0" r="r" b="b"/>
                      <a:pathLst>
                        <a:path w="72" h="72">
                          <a:moveTo>
                            <a:pt x="0" y="72"/>
                          </a:moveTo>
                          <a:cubicBezTo>
                            <a:pt x="72" y="0"/>
                            <a:pt x="72" y="0"/>
                            <a:pt x="72" y="0"/>
                          </a:cubicBezTo>
                          <a:cubicBezTo>
                            <a:pt x="72" y="64"/>
                            <a:pt x="72" y="64"/>
                            <a:pt x="72" y="64"/>
                          </a:cubicBezTo>
                          <a:cubicBezTo>
                            <a:pt x="72" y="68"/>
                            <a:pt x="68" y="72"/>
                            <a:pt x="64" y="72"/>
                          </a:cubicBezTo>
                          <a:lnTo>
                            <a:pt x="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grpSp>
              <p:grpSp>
                <p:nvGrpSpPr>
                  <p:cNvPr id="894" name="Group 893"/>
                  <p:cNvGrpSpPr/>
                  <p:nvPr/>
                </p:nvGrpSpPr>
                <p:grpSpPr>
                  <a:xfrm>
                    <a:off x="5313857" y="7168629"/>
                    <a:ext cx="442595" cy="560463"/>
                    <a:chOff x="-876300" y="2003425"/>
                    <a:chExt cx="900113" cy="1139825"/>
                  </a:xfrm>
                  <a:solidFill>
                    <a:schemeClr val="bg1"/>
                  </a:solidFill>
                </p:grpSpPr>
                <p:sp>
                  <p:nvSpPr>
                    <p:cNvPr id="898" name="Freeform 6"/>
                    <p:cNvSpPr>
                      <a:spLocks noEditPoints="1"/>
                    </p:cNvSpPr>
                    <p:nvPr/>
                  </p:nvSpPr>
                  <p:spPr bwMode="auto">
                    <a:xfrm>
                      <a:off x="-876300" y="2003425"/>
                      <a:ext cx="900113" cy="1139825"/>
                    </a:xfrm>
                    <a:custGeom>
                      <a:avLst/>
                      <a:gdLst>
                        <a:gd name="T0" fmla="*/ 80 w 240"/>
                        <a:gd name="T1" fmla="*/ 0 h 304"/>
                        <a:gd name="T2" fmla="*/ 64 w 240"/>
                        <a:gd name="T3" fmla="*/ 80 h 304"/>
                        <a:gd name="T4" fmla="*/ 0 w 240"/>
                        <a:gd name="T5" fmla="*/ 296 h 304"/>
                        <a:gd name="T6" fmla="*/ 232 w 240"/>
                        <a:gd name="T7" fmla="*/ 304 h 304"/>
                        <a:gd name="T8" fmla="*/ 240 w 240"/>
                        <a:gd name="T9" fmla="*/ 8 h 304"/>
                        <a:gd name="T10" fmla="*/ 108 w 240"/>
                        <a:gd name="T11" fmla="*/ 280 h 304"/>
                        <a:gd name="T12" fmla="*/ 28 w 240"/>
                        <a:gd name="T13" fmla="*/ 280 h 304"/>
                        <a:gd name="T14" fmla="*/ 28 w 240"/>
                        <a:gd name="T15" fmla="*/ 200 h 304"/>
                        <a:gd name="T16" fmla="*/ 44 w 240"/>
                        <a:gd name="T17" fmla="*/ 264 h 304"/>
                        <a:gd name="T18" fmla="*/ 108 w 240"/>
                        <a:gd name="T19" fmla="*/ 280 h 304"/>
                        <a:gd name="T20" fmla="*/ 108 w 240"/>
                        <a:gd name="T21" fmla="*/ 232 h 304"/>
                        <a:gd name="T22" fmla="*/ 100 w 240"/>
                        <a:gd name="T23" fmla="*/ 214 h 304"/>
                        <a:gd name="T24" fmla="*/ 53 w 240"/>
                        <a:gd name="T25" fmla="*/ 249 h 304"/>
                        <a:gd name="T26" fmla="*/ 76 w 240"/>
                        <a:gd name="T27" fmla="*/ 208 h 304"/>
                        <a:gd name="T28" fmla="*/ 100 w 240"/>
                        <a:gd name="T29" fmla="*/ 200 h 304"/>
                        <a:gd name="T30" fmla="*/ 108 w 240"/>
                        <a:gd name="T31" fmla="*/ 208 h 304"/>
                        <a:gd name="T32" fmla="*/ 28 w 240"/>
                        <a:gd name="T33" fmla="*/ 176 h 304"/>
                        <a:gd name="T34" fmla="*/ 108 w 240"/>
                        <a:gd name="T35" fmla="*/ 160 h 304"/>
                        <a:gd name="T36" fmla="*/ 108 w 240"/>
                        <a:gd name="T37" fmla="*/ 144 h 304"/>
                        <a:gd name="T38" fmla="*/ 28 w 240"/>
                        <a:gd name="T39" fmla="*/ 128 h 304"/>
                        <a:gd name="T40" fmla="*/ 108 w 240"/>
                        <a:gd name="T41" fmla="*/ 144 h 304"/>
                        <a:gd name="T42" fmla="*/ 28 w 240"/>
                        <a:gd name="T43" fmla="*/ 112 h 304"/>
                        <a:gd name="T44" fmla="*/ 108 w 240"/>
                        <a:gd name="T45" fmla="*/ 96 h 304"/>
                        <a:gd name="T46" fmla="*/ 128 w 240"/>
                        <a:gd name="T47" fmla="*/ 132 h 304"/>
                        <a:gd name="T48" fmla="*/ 168 w 240"/>
                        <a:gd name="T49" fmla="*/ 132 h 304"/>
                        <a:gd name="T50" fmla="*/ 132 w 240"/>
                        <a:gd name="T51" fmla="*/ 136 h 304"/>
                        <a:gd name="T52" fmla="*/ 172 w 240"/>
                        <a:gd name="T53" fmla="*/ 97 h 304"/>
                        <a:gd name="T54" fmla="*/ 172 w 240"/>
                        <a:gd name="T55" fmla="*/ 177 h 304"/>
                        <a:gd name="T56" fmla="*/ 132 w 240"/>
                        <a:gd name="T57" fmla="*/ 136 h 304"/>
                        <a:gd name="T58" fmla="*/ 132 w 240"/>
                        <a:gd name="T59" fmla="*/ 280 h 304"/>
                        <a:gd name="T60" fmla="*/ 212 w 240"/>
                        <a:gd name="T61" fmla="*/ 264 h 304"/>
                        <a:gd name="T62" fmla="*/ 212 w 240"/>
                        <a:gd name="T63" fmla="*/ 248 h 304"/>
                        <a:gd name="T64" fmla="*/ 132 w 240"/>
                        <a:gd name="T65" fmla="*/ 232 h 304"/>
                        <a:gd name="T66" fmla="*/ 212 w 240"/>
                        <a:gd name="T67" fmla="*/ 248 h 304"/>
                        <a:gd name="T68" fmla="*/ 132 w 240"/>
                        <a:gd name="T69" fmla="*/ 216 h 304"/>
                        <a:gd name="T70" fmla="*/ 212 w 240"/>
                        <a:gd name="T71" fmla="*/ 200 h 304"/>
                        <a:gd name="T72" fmla="*/ 212 w 240"/>
                        <a:gd name="T73" fmla="*/ 72 h 304"/>
                        <a:gd name="T74" fmla="*/ 132 w 240"/>
                        <a:gd name="T75" fmla="*/ 56 h 304"/>
                        <a:gd name="T76" fmla="*/ 212 w 240"/>
                        <a:gd name="T77" fmla="*/ 72 h 304"/>
                        <a:gd name="T78" fmla="*/ 132 w 240"/>
                        <a:gd name="T79" fmla="*/ 40 h 304"/>
                        <a:gd name="T80" fmla="*/ 212 w 240"/>
                        <a:gd name="T81" fmla="*/ 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304">
                          <a:moveTo>
                            <a:pt x="232" y="0"/>
                          </a:moveTo>
                          <a:cubicBezTo>
                            <a:pt x="80" y="0"/>
                            <a:pt x="80" y="0"/>
                            <a:pt x="80" y="0"/>
                          </a:cubicBezTo>
                          <a:cubicBezTo>
                            <a:pt x="80" y="64"/>
                            <a:pt x="80" y="64"/>
                            <a:pt x="80" y="64"/>
                          </a:cubicBezTo>
                          <a:cubicBezTo>
                            <a:pt x="80" y="73"/>
                            <a:pt x="72" y="80"/>
                            <a:pt x="64" y="80"/>
                          </a:cubicBezTo>
                          <a:cubicBezTo>
                            <a:pt x="0" y="80"/>
                            <a:pt x="0" y="80"/>
                            <a:pt x="0" y="80"/>
                          </a:cubicBezTo>
                          <a:cubicBezTo>
                            <a:pt x="0" y="296"/>
                            <a:pt x="0" y="296"/>
                            <a:pt x="0" y="296"/>
                          </a:cubicBezTo>
                          <a:cubicBezTo>
                            <a:pt x="0" y="300"/>
                            <a:pt x="3" y="304"/>
                            <a:pt x="8" y="304"/>
                          </a:cubicBezTo>
                          <a:cubicBezTo>
                            <a:pt x="232" y="304"/>
                            <a:pt x="232" y="304"/>
                            <a:pt x="232" y="304"/>
                          </a:cubicBezTo>
                          <a:cubicBezTo>
                            <a:pt x="236" y="304"/>
                            <a:pt x="240" y="300"/>
                            <a:pt x="240" y="296"/>
                          </a:cubicBezTo>
                          <a:cubicBezTo>
                            <a:pt x="240" y="8"/>
                            <a:pt x="240" y="8"/>
                            <a:pt x="240" y="8"/>
                          </a:cubicBezTo>
                          <a:cubicBezTo>
                            <a:pt x="240" y="4"/>
                            <a:pt x="236" y="0"/>
                            <a:pt x="232" y="0"/>
                          </a:cubicBezTo>
                          <a:close/>
                          <a:moveTo>
                            <a:pt x="108" y="280"/>
                          </a:moveTo>
                          <a:cubicBezTo>
                            <a:pt x="44" y="280"/>
                            <a:pt x="44" y="280"/>
                            <a:pt x="44" y="280"/>
                          </a:cubicBezTo>
                          <a:cubicBezTo>
                            <a:pt x="28" y="280"/>
                            <a:pt x="28" y="280"/>
                            <a:pt x="28" y="280"/>
                          </a:cubicBezTo>
                          <a:cubicBezTo>
                            <a:pt x="28" y="264"/>
                            <a:pt x="28" y="264"/>
                            <a:pt x="28" y="264"/>
                          </a:cubicBezTo>
                          <a:cubicBezTo>
                            <a:pt x="28" y="200"/>
                            <a:pt x="28" y="200"/>
                            <a:pt x="28" y="200"/>
                          </a:cubicBezTo>
                          <a:cubicBezTo>
                            <a:pt x="44" y="200"/>
                            <a:pt x="44" y="200"/>
                            <a:pt x="44" y="200"/>
                          </a:cubicBezTo>
                          <a:cubicBezTo>
                            <a:pt x="44" y="264"/>
                            <a:pt x="44" y="264"/>
                            <a:pt x="44" y="264"/>
                          </a:cubicBezTo>
                          <a:cubicBezTo>
                            <a:pt x="108" y="264"/>
                            <a:pt x="108" y="264"/>
                            <a:pt x="108" y="264"/>
                          </a:cubicBezTo>
                          <a:lnTo>
                            <a:pt x="108" y="280"/>
                          </a:lnTo>
                          <a:close/>
                          <a:moveTo>
                            <a:pt x="108" y="208"/>
                          </a:moveTo>
                          <a:cubicBezTo>
                            <a:pt x="108" y="232"/>
                            <a:pt x="108" y="232"/>
                            <a:pt x="108" y="232"/>
                          </a:cubicBezTo>
                          <a:cubicBezTo>
                            <a:pt x="100" y="232"/>
                            <a:pt x="100" y="232"/>
                            <a:pt x="100" y="232"/>
                          </a:cubicBezTo>
                          <a:cubicBezTo>
                            <a:pt x="100" y="214"/>
                            <a:pt x="100" y="214"/>
                            <a:pt x="100" y="214"/>
                          </a:cubicBezTo>
                          <a:cubicBezTo>
                            <a:pt x="58" y="255"/>
                            <a:pt x="58" y="255"/>
                            <a:pt x="58" y="255"/>
                          </a:cubicBezTo>
                          <a:cubicBezTo>
                            <a:pt x="53" y="249"/>
                            <a:pt x="53" y="249"/>
                            <a:pt x="53" y="249"/>
                          </a:cubicBezTo>
                          <a:cubicBezTo>
                            <a:pt x="94" y="208"/>
                            <a:pt x="94" y="208"/>
                            <a:pt x="94" y="208"/>
                          </a:cubicBezTo>
                          <a:cubicBezTo>
                            <a:pt x="76" y="208"/>
                            <a:pt x="76" y="208"/>
                            <a:pt x="76" y="208"/>
                          </a:cubicBezTo>
                          <a:cubicBezTo>
                            <a:pt x="76" y="200"/>
                            <a:pt x="76" y="200"/>
                            <a:pt x="76" y="200"/>
                          </a:cubicBezTo>
                          <a:cubicBezTo>
                            <a:pt x="100" y="200"/>
                            <a:pt x="100" y="200"/>
                            <a:pt x="100" y="200"/>
                          </a:cubicBezTo>
                          <a:cubicBezTo>
                            <a:pt x="108" y="200"/>
                            <a:pt x="108" y="200"/>
                            <a:pt x="108" y="200"/>
                          </a:cubicBezTo>
                          <a:lnTo>
                            <a:pt x="108" y="208"/>
                          </a:lnTo>
                          <a:close/>
                          <a:moveTo>
                            <a:pt x="108" y="176"/>
                          </a:moveTo>
                          <a:cubicBezTo>
                            <a:pt x="28" y="176"/>
                            <a:pt x="28" y="176"/>
                            <a:pt x="28" y="176"/>
                          </a:cubicBezTo>
                          <a:cubicBezTo>
                            <a:pt x="28" y="160"/>
                            <a:pt x="28" y="160"/>
                            <a:pt x="28" y="160"/>
                          </a:cubicBezTo>
                          <a:cubicBezTo>
                            <a:pt x="108" y="160"/>
                            <a:pt x="108" y="160"/>
                            <a:pt x="108" y="160"/>
                          </a:cubicBezTo>
                          <a:lnTo>
                            <a:pt x="108" y="176"/>
                          </a:lnTo>
                          <a:close/>
                          <a:moveTo>
                            <a:pt x="108" y="144"/>
                          </a:moveTo>
                          <a:cubicBezTo>
                            <a:pt x="28" y="144"/>
                            <a:pt x="28" y="144"/>
                            <a:pt x="28" y="144"/>
                          </a:cubicBezTo>
                          <a:cubicBezTo>
                            <a:pt x="28" y="128"/>
                            <a:pt x="28" y="128"/>
                            <a:pt x="28" y="128"/>
                          </a:cubicBezTo>
                          <a:cubicBezTo>
                            <a:pt x="108" y="128"/>
                            <a:pt x="108" y="128"/>
                            <a:pt x="108" y="128"/>
                          </a:cubicBezTo>
                          <a:lnTo>
                            <a:pt x="108" y="144"/>
                          </a:lnTo>
                          <a:close/>
                          <a:moveTo>
                            <a:pt x="108" y="112"/>
                          </a:moveTo>
                          <a:cubicBezTo>
                            <a:pt x="28" y="112"/>
                            <a:pt x="28" y="112"/>
                            <a:pt x="28" y="112"/>
                          </a:cubicBezTo>
                          <a:cubicBezTo>
                            <a:pt x="28" y="96"/>
                            <a:pt x="28" y="96"/>
                            <a:pt x="28" y="96"/>
                          </a:cubicBezTo>
                          <a:cubicBezTo>
                            <a:pt x="108" y="96"/>
                            <a:pt x="108" y="96"/>
                            <a:pt x="108" y="96"/>
                          </a:cubicBezTo>
                          <a:lnTo>
                            <a:pt x="108" y="112"/>
                          </a:lnTo>
                          <a:close/>
                          <a:moveTo>
                            <a:pt x="128" y="132"/>
                          </a:moveTo>
                          <a:cubicBezTo>
                            <a:pt x="128" y="112"/>
                            <a:pt x="148" y="93"/>
                            <a:pt x="168" y="93"/>
                          </a:cubicBezTo>
                          <a:cubicBezTo>
                            <a:pt x="168" y="132"/>
                            <a:pt x="168" y="132"/>
                            <a:pt x="168" y="132"/>
                          </a:cubicBezTo>
                          <a:lnTo>
                            <a:pt x="128" y="132"/>
                          </a:lnTo>
                          <a:close/>
                          <a:moveTo>
                            <a:pt x="132" y="136"/>
                          </a:moveTo>
                          <a:cubicBezTo>
                            <a:pt x="172" y="136"/>
                            <a:pt x="172" y="136"/>
                            <a:pt x="172" y="136"/>
                          </a:cubicBezTo>
                          <a:cubicBezTo>
                            <a:pt x="172" y="97"/>
                            <a:pt x="172" y="97"/>
                            <a:pt x="172" y="97"/>
                          </a:cubicBezTo>
                          <a:cubicBezTo>
                            <a:pt x="196" y="97"/>
                            <a:pt x="212" y="115"/>
                            <a:pt x="212" y="137"/>
                          </a:cubicBezTo>
                          <a:cubicBezTo>
                            <a:pt x="212" y="159"/>
                            <a:pt x="194" y="177"/>
                            <a:pt x="172" y="177"/>
                          </a:cubicBezTo>
                          <a:cubicBezTo>
                            <a:pt x="150" y="177"/>
                            <a:pt x="132" y="159"/>
                            <a:pt x="132" y="137"/>
                          </a:cubicBezTo>
                          <a:cubicBezTo>
                            <a:pt x="132" y="137"/>
                            <a:pt x="132" y="136"/>
                            <a:pt x="132" y="136"/>
                          </a:cubicBezTo>
                          <a:close/>
                          <a:moveTo>
                            <a:pt x="212" y="280"/>
                          </a:moveTo>
                          <a:cubicBezTo>
                            <a:pt x="132" y="280"/>
                            <a:pt x="132" y="280"/>
                            <a:pt x="132" y="280"/>
                          </a:cubicBezTo>
                          <a:cubicBezTo>
                            <a:pt x="132" y="264"/>
                            <a:pt x="132" y="264"/>
                            <a:pt x="132" y="264"/>
                          </a:cubicBezTo>
                          <a:cubicBezTo>
                            <a:pt x="212" y="264"/>
                            <a:pt x="212" y="264"/>
                            <a:pt x="212" y="264"/>
                          </a:cubicBezTo>
                          <a:lnTo>
                            <a:pt x="212" y="280"/>
                          </a:lnTo>
                          <a:close/>
                          <a:moveTo>
                            <a:pt x="212" y="248"/>
                          </a:moveTo>
                          <a:cubicBezTo>
                            <a:pt x="132" y="248"/>
                            <a:pt x="132" y="248"/>
                            <a:pt x="132" y="248"/>
                          </a:cubicBezTo>
                          <a:cubicBezTo>
                            <a:pt x="132" y="232"/>
                            <a:pt x="132" y="232"/>
                            <a:pt x="132" y="232"/>
                          </a:cubicBezTo>
                          <a:cubicBezTo>
                            <a:pt x="212" y="232"/>
                            <a:pt x="212" y="232"/>
                            <a:pt x="212" y="232"/>
                          </a:cubicBezTo>
                          <a:lnTo>
                            <a:pt x="212" y="248"/>
                          </a:lnTo>
                          <a:close/>
                          <a:moveTo>
                            <a:pt x="212" y="216"/>
                          </a:moveTo>
                          <a:cubicBezTo>
                            <a:pt x="132" y="216"/>
                            <a:pt x="132" y="216"/>
                            <a:pt x="132" y="216"/>
                          </a:cubicBezTo>
                          <a:cubicBezTo>
                            <a:pt x="132" y="200"/>
                            <a:pt x="132" y="200"/>
                            <a:pt x="132" y="200"/>
                          </a:cubicBezTo>
                          <a:cubicBezTo>
                            <a:pt x="212" y="200"/>
                            <a:pt x="212" y="200"/>
                            <a:pt x="212" y="200"/>
                          </a:cubicBezTo>
                          <a:lnTo>
                            <a:pt x="212" y="216"/>
                          </a:lnTo>
                          <a:close/>
                          <a:moveTo>
                            <a:pt x="212" y="72"/>
                          </a:moveTo>
                          <a:cubicBezTo>
                            <a:pt x="132" y="72"/>
                            <a:pt x="132" y="72"/>
                            <a:pt x="132" y="72"/>
                          </a:cubicBezTo>
                          <a:cubicBezTo>
                            <a:pt x="132" y="56"/>
                            <a:pt x="132" y="56"/>
                            <a:pt x="132" y="56"/>
                          </a:cubicBezTo>
                          <a:cubicBezTo>
                            <a:pt x="212" y="56"/>
                            <a:pt x="212" y="56"/>
                            <a:pt x="212" y="56"/>
                          </a:cubicBezTo>
                          <a:lnTo>
                            <a:pt x="212" y="72"/>
                          </a:lnTo>
                          <a:close/>
                          <a:moveTo>
                            <a:pt x="212" y="40"/>
                          </a:moveTo>
                          <a:cubicBezTo>
                            <a:pt x="132" y="40"/>
                            <a:pt x="132" y="40"/>
                            <a:pt x="132" y="40"/>
                          </a:cubicBezTo>
                          <a:cubicBezTo>
                            <a:pt x="132" y="24"/>
                            <a:pt x="132" y="24"/>
                            <a:pt x="132" y="24"/>
                          </a:cubicBezTo>
                          <a:cubicBezTo>
                            <a:pt x="212" y="24"/>
                            <a:pt x="212" y="24"/>
                            <a:pt x="212" y="24"/>
                          </a:cubicBezTo>
                          <a:lnTo>
                            <a:pt x="21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sp>
                  <p:nvSpPr>
                    <p:cNvPr id="899" name="Freeform 7"/>
                    <p:cNvSpPr>
                      <a:spLocks/>
                    </p:cNvSpPr>
                    <p:nvPr/>
                  </p:nvSpPr>
                  <p:spPr bwMode="auto">
                    <a:xfrm>
                      <a:off x="-876300" y="2003425"/>
                      <a:ext cx="269875" cy="269875"/>
                    </a:xfrm>
                    <a:custGeom>
                      <a:avLst/>
                      <a:gdLst>
                        <a:gd name="T0" fmla="*/ 0 w 72"/>
                        <a:gd name="T1" fmla="*/ 72 h 72"/>
                        <a:gd name="T2" fmla="*/ 72 w 72"/>
                        <a:gd name="T3" fmla="*/ 0 h 72"/>
                        <a:gd name="T4" fmla="*/ 72 w 72"/>
                        <a:gd name="T5" fmla="*/ 64 h 72"/>
                        <a:gd name="T6" fmla="*/ 64 w 72"/>
                        <a:gd name="T7" fmla="*/ 72 h 72"/>
                        <a:gd name="T8" fmla="*/ 0 w 72"/>
                        <a:gd name="T9" fmla="*/ 72 h 72"/>
                      </a:gdLst>
                      <a:ahLst/>
                      <a:cxnLst>
                        <a:cxn ang="0">
                          <a:pos x="T0" y="T1"/>
                        </a:cxn>
                        <a:cxn ang="0">
                          <a:pos x="T2" y="T3"/>
                        </a:cxn>
                        <a:cxn ang="0">
                          <a:pos x="T4" y="T5"/>
                        </a:cxn>
                        <a:cxn ang="0">
                          <a:pos x="T6" y="T7"/>
                        </a:cxn>
                        <a:cxn ang="0">
                          <a:pos x="T8" y="T9"/>
                        </a:cxn>
                      </a:cxnLst>
                      <a:rect l="0" t="0" r="r" b="b"/>
                      <a:pathLst>
                        <a:path w="72" h="72">
                          <a:moveTo>
                            <a:pt x="0" y="72"/>
                          </a:moveTo>
                          <a:cubicBezTo>
                            <a:pt x="72" y="0"/>
                            <a:pt x="72" y="0"/>
                            <a:pt x="72" y="0"/>
                          </a:cubicBezTo>
                          <a:cubicBezTo>
                            <a:pt x="72" y="64"/>
                            <a:pt x="72" y="64"/>
                            <a:pt x="72" y="64"/>
                          </a:cubicBezTo>
                          <a:cubicBezTo>
                            <a:pt x="72" y="68"/>
                            <a:pt x="68" y="72"/>
                            <a:pt x="64" y="72"/>
                          </a:cubicBezTo>
                          <a:lnTo>
                            <a:pt x="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grpSp>
              <p:grpSp>
                <p:nvGrpSpPr>
                  <p:cNvPr id="895" name="Group 894"/>
                  <p:cNvGrpSpPr/>
                  <p:nvPr/>
                </p:nvGrpSpPr>
                <p:grpSpPr>
                  <a:xfrm>
                    <a:off x="5947318" y="7168629"/>
                    <a:ext cx="442595" cy="560463"/>
                    <a:chOff x="-876300" y="2003425"/>
                    <a:chExt cx="900113" cy="1139825"/>
                  </a:xfrm>
                  <a:solidFill>
                    <a:schemeClr val="bg1"/>
                  </a:solidFill>
                </p:grpSpPr>
                <p:sp>
                  <p:nvSpPr>
                    <p:cNvPr id="896" name="Freeform 6"/>
                    <p:cNvSpPr>
                      <a:spLocks noEditPoints="1"/>
                    </p:cNvSpPr>
                    <p:nvPr/>
                  </p:nvSpPr>
                  <p:spPr bwMode="auto">
                    <a:xfrm>
                      <a:off x="-876300" y="2003425"/>
                      <a:ext cx="900113" cy="1139825"/>
                    </a:xfrm>
                    <a:custGeom>
                      <a:avLst/>
                      <a:gdLst>
                        <a:gd name="T0" fmla="*/ 80 w 240"/>
                        <a:gd name="T1" fmla="*/ 0 h 304"/>
                        <a:gd name="T2" fmla="*/ 64 w 240"/>
                        <a:gd name="T3" fmla="*/ 80 h 304"/>
                        <a:gd name="T4" fmla="*/ 0 w 240"/>
                        <a:gd name="T5" fmla="*/ 296 h 304"/>
                        <a:gd name="T6" fmla="*/ 232 w 240"/>
                        <a:gd name="T7" fmla="*/ 304 h 304"/>
                        <a:gd name="T8" fmla="*/ 240 w 240"/>
                        <a:gd name="T9" fmla="*/ 8 h 304"/>
                        <a:gd name="T10" fmla="*/ 108 w 240"/>
                        <a:gd name="T11" fmla="*/ 280 h 304"/>
                        <a:gd name="T12" fmla="*/ 28 w 240"/>
                        <a:gd name="T13" fmla="*/ 280 h 304"/>
                        <a:gd name="T14" fmla="*/ 28 w 240"/>
                        <a:gd name="T15" fmla="*/ 200 h 304"/>
                        <a:gd name="T16" fmla="*/ 44 w 240"/>
                        <a:gd name="T17" fmla="*/ 264 h 304"/>
                        <a:gd name="T18" fmla="*/ 108 w 240"/>
                        <a:gd name="T19" fmla="*/ 280 h 304"/>
                        <a:gd name="T20" fmla="*/ 108 w 240"/>
                        <a:gd name="T21" fmla="*/ 232 h 304"/>
                        <a:gd name="T22" fmla="*/ 100 w 240"/>
                        <a:gd name="T23" fmla="*/ 214 h 304"/>
                        <a:gd name="T24" fmla="*/ 53 w 240"/>
                        <a:gd name="T25" fmla="*/ 249 h 304"/>
                        <a:gd name="T26" fmla="*/ 76 w 240"/>
                        <a:gd name="T27" fmla="*/ 208 h 304"/>
                        <a:gd name="T28" fmla="*/ 100 w 240"/>
                        <a:gd name="T29" fmla="*/ 200 h 304"/>
                        <a:gd name="T30" fmla="*/ 108 w 240"/>
                        <a:gd name="T31" fmla="*/ 208 h 304"/>
                        <a:gd name="T32" fmla="*/ 28 w 240"/>
                        <a:gd name="T33" fmla="*/ 176 h 304"/>
                        <a:gd name="T34" fmla="*/ 108 w 240"/>
                        <a:gd name="T35" fmla="*/ 160 h 304"/>
                        <a:gd name="T36" fmla="*/ 108 w 240"/>
                        <a:gd name="T37" fmla="*/ 144 h 304"/>
                        <a:gd name="T38" fmla="*/ 28 w 240"/>
                        <a:gd name="T39" fmla="*/ 128 h 304"/>
                        <a:gd name="T40" fmla="*/ 108 w 240"/>
                        <a:gd name="T41" fmla="*/ 144 h 304"/>
                        <a:gd name="T42" fmla="*/ 28 w 240"/>
                        <a:gd name="T43" fmla="*/ 112 h 304"/>
                        <a:gd name="T44" fmla="*/ 108 w 240"/>
                        <a:gd name="T45" fmla="*/ 96 h 304"/>
                        <a:gd name="T46" fmla="*/ 128 w 240"/>
                        <a:gd name="T47" fmla="*/ 132 h 304"/>
                        <a:gd name="T48" fmla="*/ 168 w 240"/>
                        <a:gd name="T49" fmla="*/ 132 h 304"/>
                        <a:gd name="T50" fmla="*/ 132 w 240"/>
                        <a:gd name="T51" fmla="*/ 136 h 304"/>
                        <a:gd name="T52" fmla="*/ 172 w 240"/>
                        <a:gd name="T53" fmla="*/ 97 h 304"/>
                        <a:gd name="T54" fmla="*/ 172 w 240"/>
                        <a:gd name="T55" fmla="*/ 177 h 304"/>
                        <a:gd name="T56" fmla="*/ 132 w 240"/>
                        <a:gd name="T57" fmla="*/ 136 h 304"/>
                        <a:gd name="T58" fmla="*/ 132 w 240"/>
                        <a:gd name="T59" fmla="*/ 280 h 304"/>
                        <a:gd name="T60" fmla="*/ 212 w 240"/>
                        <a:gd name="T61" fmla="*/ 264 h 304"/>
                        <a:gd name="T62" fmla="*/ 212 w 240"/>
                        <a:gd name="T63" fmla="*/ 248 h 304"/>
                        <a:gd name="T64" fmla="*/ 132 w 240"/>
                        <a:gd name="T65" fmla="*/ 232 h 304"/>
                        <a:gd name="T66" fmla="*/ 212 w 240"/>
                        <a:gd name="T67" fmla="*/ 248 h 304"/>
                        <a:gd name="T68" fmla="*/ 132 w 240"/>
                        <a:gd name="T69" fmla="*/ 216 h 304"/>
                        <a:gd name="T70" fmla="*/ 212 w 240"/>
                        <a:gd name="T71" fmla="*/ 200 h 304"/>
                        <a:gd name="T72" fmla="*/ 212 w 240"/>
                        <a:gd name="T73" fmla="*/ 72 h 304"/>
                        <a:gd name="T74" fmla="*/ 132 w 240"/>
                        <a:gd name="T75" fmla="*/ 56 h 304"/>
                        <a:gd name="T76" fmla="*/ 212 w 240"/>
                        <a:gd name="T77" fmla="*/ 72 h 304"/>
                        <a:gd name="T78" fmla="*/ 132 w 240"/>
                        <a:gd name="T79" fmla="*/ 40 h 304"/>
                        <a:gd name="T80" fmla="*/ 212 w 240"/>
                        <a:gd name="T81" fmla="*/ 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304">
                          <a:moveTo>
                            <a:pt x="232" y="0"/>
                          </a:moveTo>
                          <a:cubicBezTo>
                            <a:pt x="80" y="0"/>
                            <a:pt x="80" y="0"/>
                            <a:pt x="80" y="0"/>
                          </a:cubicBezTo>
                          <a:cubicBezTo>
                            <a:pt x="80" y="64"/>
                            <a:pt x="80" y="64"/>
                            <a:pt x="80" y="64"/>
                          </a:cubicBezTo>
                          <a:cubicBezTo>
                            <a:pt x="80" y="73"/>
                            <a:pt x="72" y="80"/>
                            <a:pt x="64" y="80"/>
                          </a:cubicBezTo>
                          <a:cubicBezTo>
                            <a:pt x="0" y="80"/>
                            <a:pt x="0" y="80"/>
                            <a:pt x="0" y="80"/>
                          </a:cubicBezTo>
                          <a:cubicBezTo>
                            <a:pt x="0" y="296"/>
                            <a:pt x="0" y="296"/>
                            <a:pt x="0" y="296"/>
                          </a:cubicBezTo>
                          <a:cubicBezTo>
                            <a:pt x="0" y="300"/>
                            <a:pt x="3" y="304"/>
                            <a:pt x="8" y="304"/>
                          </a:cubicBezTo>
                          <a:cubicBezTo>
                            <a:pt x="232" y="304"/>
                            <a:pt x="232" y="304"/>
                            <a:pt x="232" y="304"/>
                          </a:cubicBezTo>
                          <a:cubicBezTo>
                            <a:pt x="236" y="304"/>
                            <a:pt x="240" y="300"/>
                            <a:pt x="240" y="296"/>
                          </a:cubicBezTo>
                          <a:cubicBezTo>
                            <a:pt x="240" y="8"/>
                            <a:pt x="240" y="8"/>
                            <a:pt x="240" y="8"/>
                          </a:cubicBezTo>
                          <a:cubicBezTo>
                            <a:pt x="240" y="4"/>
                            <a:pt x="236" y="0"/>
                            <a:pt x="232" y="0"/>
                          </a:cubicBezTo>
                          <a:close/>
                          <a:moveTo>
                            <a:pt x="108" y="280"/>
                          </a:moveTo>
                          <a:cubicBezTo>
                            <a:pt x="44" y="280"/>
                            <a:pt x="44" y="280"/>
                            <a:pt x="44" y="280"/>
                          </a:cubicBezTo>
                          <a:cubicBezTo>
                            <a:pt x="28" y="280"/>
                            <a:pt x="28" y="280"/>
                            <a:pt x="28" y="280"/>
                          </a:cubicBezTo>
                          <a:cubicBezTo>
                            <a:pt x="28" y="264"/>
                            <a:pt x="28" y="264"/>
                            <a:pt x="28" y="264"/>
                          </a:cubicBezTo>
                          <a:cubicBezTo>
                            <a:pt x="28" y="200"/>
                            <a:pt x="28" y="200"/>
                            <a:pt x="28" y="200"/>
                          </a:cubicBezTo>
                          <a:cubicBezTo>
                            <a:pt x="44" y="200"/>
                            <a:pt x="44" y="200"/>
                            <a:pt x="44" y="200"/>
                          </a:cubicBezTo>
                          <a:cubicBezTo>
                            <a:pt x="44" y="264"/>
                            <a:pt x="44" y="264"/>
                            <a:pt x="44" y="264"/>
                          </a:cubicBezTo>
                          <a:cubicBezTo>
                            <a:pt x="108" y="264"/>
                            <a:pt x="108" y="264"/>
                            <a:pt x="108" y="264"/>
                          </a:cubicBezTo>
                          <a:lnTo>
                            <a:pt x="108" y="280"/>
                          </a:lnTo>
                          <a:close/>
                          <a:moveTo>
                            <a:pt x="108" y="208"/>
                          </a:moveTo>
                          <a:cubicBezTo>
                            <a:pt x="108" y="232"/>
                            <a:pt x="108" y="232"/>
                            <a:pt x="108" y="232"/>
                          </a:cubicBezTo>
                          <a:cubicBezTo>
                            <a:pt x="100" y="232"/>
                            <a:pt x="100" y="232"/>
                            <a:pt x="100" y="232"/>
                          </a:cubicBezTo>
                          <a:cubicBezTo>
                            <a:pt x="100" y="214"/>
                            <a:pt x="100" y="214"/>
                            <a:pt x="100" y="214"/>
                          </a:cubicBezTo>
                          <a:cubicBezTo>
                            <a:pt x="58" y="255"/>
                            <a:pt x="58" y="255"/>
                            <a:pt x="58" y="255"/>
                          </a:cubicBezTo>
                          <a:cubicBezTo>
                            <a:pt x="53" y="249"/>
                            <a:pt x="53" y="249"/>
                            <a:pt x="53" y="249"/>
                          </a:cubicBezTo>
                          <a:cubicBezTo>
                            <a:pt x="94" y="208"/>
                            <a:pt x="94" y="208"/>
                            <a:pt x="94" y="208"/>
                          </a:cubicBezTo>
                          <a:cubicBezTo>
                            <a:pt x="76" y="208"/>
                            <a:pt x="76" y="208"/>
                            <a:pt x="76" y="208"/>
                          </a:cubicBezTo>
                          <a:cubicBezTo>
                            <a:pt x="76" y="200"/>
                            <a:pt x="76" y="200"/>
                            <a:pt x="76" y="200"/>
                          </a:cubicBezTo>
                          <a:cubicBezTo>
                            <a:pt x="100" y="200"/>
                            <a:pt x="100" y="200"/>
                            <a:pt x="100" y="200"/>
                          </a:cubicBezTo>
                          <a:cubicBezTo>
                            <a:pt x="108" y="200"/>
                            <a:pt x="108" y="200"/>
                            <a:pt x="108" y="200"/>
                          </a:cubicBezTo>
                          <a:lnTo>
                            <a:pt x="108" y="208"/>
                          </a:lnTo>
                          <a:close/>
                          <a:moveTo>
                            <a:pt x="108" y="176"/>
                          </a:moveTo>
                          <a:cubicBezTo>
                            <a:pt x="28" y="176"/>
                            <a:pt x="28" y="176"/>
                            <a:pt x="28" y="176"/>
                          </a:cubicBezTo>
                          <a:cubicBezTo>
                            <a:pt x="28" y="160"/>
                            <a:pt x="28" y="160"/>
                            <a:pt x="28" y="160"/>
                          </a:cubicBezTo>
                          <a:cubicBezTo>
                            <a:pt x="108" y="160"/>
                            <a:pt x="108" y="160"/>
                            <a:pt x="108" y="160"/>
                          </a:cubicBezTo>
                          <a:lnTo>
                            <a:pt x="108" y="176"/>
                          </a:lnTo>
                          <a:close/>
                          <a:moveTo>
                            <a:pt x="108" y="144"/>
                          </a:moveTo>
                          <a:cubicBezTo>
                            <a:pt x="28" y="144"/>
                            <a:pt x="28" y="144"/>
                            <a:pt x="28" y="144"/>
                          </a:cubicBezTo>
                          <a:cubicBezTo>
                            <a:pt x="28" y="128"/>
                            <a:pt x="28" y="128"/>
                            <a:pt x="28" y="128"/>
                          </a:cubicBezTo>
                          <a:cubicBezTo>
                            <a:pt x="108" y="128"/>
                            <a:pt x="108" y="128"/>
                            <a:pt x="108" y="128"/>
                          </a:cubicBezTo>
                          <a:lnTo>
                            <a:pt x="108" y="144"/>
                          </a:lnTo>
                          <a:close/>
                          <a:moveTo>
                            <a:pt x="108" y="112"/>
                          </a:moveTo>
                          <a:cubicBezTo>
                            <a:pt x="28" y="112"/>
                            <a:pt x="28" y="112"/>
                            <a:pt x="28" y="112"/>
                          </a:cubicBezTo>
                          <a:cubicBezTo>
                            <a:pt x="28" y="96"/>
                            <a:pt x="28" y="96"/>
                            <a:pt x="28" y="96"/>
                          </a:cubicBezTo>
                          <a:cubicBezTo>
                            <a:pt x="108" y="96"/>
                            <a:pt x="108" y="96"/>
                            <a:pt x="108" y="96"/>
                          </a:cubicBezTo>
                          <a:lnTo>
                            <a:pt x="108" y="112"/>
                          </a:lnTo>
                          <a:close/>
                          <a:moveTo>
                            <a:pt x="128" y="132"/>
                          </a:moveTo>
                          <a:cubicBezTo>
                            <a:pt x="128" y="112"/>
                            <a:pt x="148" y="93"/>
                            <a:pt x="168" y="93"/>
                          </a:cubicBezTo>
                          <a:cubicBezTo>
                            <a:pt x="168" y="132"/>
                            <a:pt x="168" y="132"/>
                            <a:pt x="168" y="132"/>
                          </a:cubicBezTo>
                          <a:lnTo>
                            <a:pt x="128" y="132"/>
                          </a:lnTo>
                          <a:close/>
                          <a:moveTo>
                            <a:pt x="132" y="136"/>
                          </a:moveTo>
                          <a:cubicBezTo>
                            <a:pt x="172" y="136"/>
                            <a:pt x="172" y="136"/>
                            <a:pt x="172" y="136"/>
                          </a:cubicBezTo>
                          <a:cubicBezTo>
                            <a:pt x="172" y="97"/>
                            <a:pt x="172" y="97"/>
                            <a:pt x="172" y="97"/>
                          </a:cubicBezTo>
                          <a:cubicBezTo>
                            <a:pt x="196" y="97"/>
                            <a:pt x="212" y="115"/>
                            <a:pt x="212" y="137"/>
                          </a:cubicBezTo>
                          <a:cubicBezTo>
                            <a:pt x="212" y="159"/>
                            <a:pt x="194" y="177"/>
                            <a:pt x="172" y="177"/>
                          </a:cubicBezTo>
                          <a:cubicBezTo>
                            <a:pt x="150" y="177"/>
                            <a:pt x="132" y="159"/>
                            <a:pt x="132" y="137"/>
                          </a:cubicBezTo>
                          <a:cubicBezTo>
                            <a:pt x="132" y="137"/>
                            <a:pt x="132" y="136"/>
                            <a:pt x="132" y="136"/>
                          </a:cubicBezTo>
                          <a:close/>
                          <a:moveTo>
                            <a:pt x="212" y="280"/>
                          </a:moveTo>
                          <a:cubicBezTo>
                            <a:pt x="132" y="280"/>
                            <a:pt x="132" y="280"/>
                            <a:pt x="132" y="280"/>
                          </a:cubicBezTo>
                          <a:cubicBezTo>
                            <a:pt x="132" y="264"/>
                            <a:pt x="132" y="264"/>
                            <a:pt x="132" y="264"/>
                          </a:cubicBezTo>
                          <a:cubicBezTo>
                            <a:pt x="212" y="264"/>
                            <a:pt x="212" y="264"/>
                            <a:pt x="212" y="264"/>
                          </a:cubicBezTo>
                          <a:lnTo>
                            <a:pt x="212" y="280"/>
                          </a:lnTo>
                          <a:close/>
                          <a:moveTo>
                            <a:pt x="212" y="248"/>
                          </a:moveTo>
                          <a:cubicBezTo>
                            <a:pt x="132" y="248"/>
                            <a:pt x="132" y="248"/>
                            <a:pt x="132" y="248"/>
                          </a:cubicBezTo>
                          <a:cubicBezTo>
                            <a:pt x="132" y="232"/>
                            <a:pt x="132" y="232"/>
                            <a:pt x="132" y="232"/>
                          </a:cubicBezTo>
                          <a:cubicBezTo>
                            <a:pt x="212" y="232"/>
                            <a:pt x="212" y="232"/>
                            <a:pt x="212" y="232"/>
                          </a:cubicBezTo>
                          <a:lnTo>
                            <a:pt x="212" y="248"/>
                          </a:lnTo>
                          <a:close/>
                          <a:moveTo>
                            <a:pt x="212" y="216"/>
                          </a:moveTo>
                          <a:cubicBezTo>
                            <a:pt x="132" y="216"/>
                            <a:pt x="132" y="216"/>
                            <a:pt x="132" y="216"/>
                          </a:cubicBezTo>
                          <a:cubicBezTo>
                            <a:pt x="132" y="200"/>
                            <a:pt x="132" y="200"/>
                            <a:pt x="132" y="200"/>
                          </a:cubicBezTo>
                          <a:cubicBezTo>
                            <a:pt x="212" y="200"/>
                            <a:pt x="212" y="200"/>
                            <a:pt x="212" y="200"/>
                          </a:cubicBezTo>
                          <a:lnTo>
                            <a:pt x="212" y="216"/>
                          </a:lnTo>
                          <a:close/>
                          <a:moveTo>
                            <a:pt x="212" y="72"/>
                          </a:moveTo>
                          <a:cubicBezTo>
                            <a:pt x="132" y="72"/>
                            <a:pt x="132" y="72"/>
                            <a:pt x="132" y="72"/>
                          </a:cubicBezTo>
                          <a:cubicBezTo>
                            <a:pt x="132" y="56"/>
                            <a:pt x="132" y="56"/>
                            <a:pt x="132" y="56"/>
                          </a:cubicBezTo>
                          <a:cubicBezTo>
                            <a:pt x="212" y="56"/>
                            <a:pt x="212" y="56"/>
                            <a:pt x="212" y="56"/>
                          </a:cubicBezTo>
                          <a:lnTo>
                            <a:pt x="212" y="72"/>
                          </a:lnTo>
                          <a:close/>
                          <a:moveTo>
                            <a:pt x="212" y="40"/>
                          </a:moveTo>
                          <a:cubicBezTo>
                            <a:pt x="132" y="40"/>
                            <a:pt x="132" y="40"/>
                            <a:pt x="132" y="40"/>
                          </a:cubicBezTo>
                          <a:cubicBezTo>
                            <a:pt x="132" y="24"/>
                            <a:pt x="132" y="24"/>
                            <a:pt x="132" y="24"/>
                          </a:cubicBezTo>
                          <a:cubicBezTo>
                            <a:pt x="212" y="24"/>
                            <a:pt x="212" y="24"/>
                            <a:pt x="212" y="24"/>
                          </a:cubicBezTo>
                          <a:lnTo>
                            <a:pt x="21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sp>
                  <p:nvSpPr>
                    <p:cNvPr id="897" name="Freeform 7"/>
                    <p:cNvSpPr>
                      <a:spLocks/>
                    </p:cNvSpPr>
                    <p:nvPr/>
                  </p:nvSpPr>
                  <p:spPr bwMode="auto">
                    <a:xfrm>
                      <a:off x="-876300" y="2003425"/>
                      <a:ext cx="269875" cy="269875"/>
                    </a:xfrm>
                    <a:custGeom>
                      <a:avLst/>
                      <a:gdLst>
                        <a:gd name="T0" fmla="*/ 0 w 72"/>
                        <a:gd name="T1" fmla="*/ 72 h 72"/>
                        <a:gd name="T2" fmla="*/ 72 w 72"/>
                        <a:gd name="T3" fmla="*/ 0 h 72"/>
                        <a:gd name="T4" fmla="*/ 72 w 72"/>
                        <a:gd name="T5" fmla="*/ 64 h 72"/>
                        <a:gd name="T6" fmla="*/ 64 w 72"/>
                        <a:gd name="T7" fmla="*/ 72 h 72"/>
                        <a:gd name="T8" fmla="*/ 0 w 72"/>
                        <a:gd name="T9" fmla="*/ 72 h 72"/>
                      </a:gdLst>
                      <a:ahLst/>
                      <a:cxnLst>
                        <a:cxn ang="0">
                          <a:pos x="T0" y="T1"/>
                        </a:cxn>
                        <a:cxn ang="0">
                          <a:pos x="T2" y="T3"/>
                        </a:cxn>
                        <a:cxn ang="0">
                          <a:pos x="T4" y="T5"/>
                        </a:cxn>
                        <a:cxn ang="0">
                          <a:pos x="T6" y="T7"/>
                        </a:cxn>
                        <a:cxn ang="0">
                          <a:pos x="T8" y="T9"/>
                        </a:cxn>
                      </a:cxnLst>
                      <a:rect l="0" t="0" r="r" b="b"/>
                      <a:pathLst>
                        <a:path w="72" h="72">
                          <a:moveTo>
                            <a:pt x="0" y="72"/>
                          </a:moveTo>
                          <a:cubicBezTo>
                            <a:pt x="72" y="0"/>
                            <a:pt x="72" y="0"/>
                            <a:pt x="72" y="0"/>
                          </a:cubicBezTo>
                          <a:cubicBezTo>
                            <a:pt x="72" y="64"/>
                            <a:pt x="72" y="64"/>
                            <a:pt x="72" y="64"/>
                          </a:cubicBezTo>
                          <a:cubicBezTo>
                            <a:pt x="72" y="68"/>
                            <a:pt x="68" y="72"/>
                            <a:pt x="64" y="72"/>
                          </a:cubicBezTo>
                          <a:lnTo>
                            <a:pt x="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grpSp>
            </p:grpSp>
            <p:grpSp>
              <p:nvGrpSpPr>
                <p:cNvPr id="883" name="Group 882"/>
                <p:cNvGrpSpPr/>
                <p:nvPr/>
              </p:nvGrpSpPr>
              <p:grpSpPr>
                <a:xfrm>
                  <a:off x="4676083" y="7880683"/>
                  <a:ext cx="1709517" cy="560463"/>
                  <a:chOff x="4680396" y="7880683"/>
                  <a:chExt cx="1709517" cy="560463"/>
                </a:xfrm>
              </p:grpSpPr>
              <p:grpSp>
                <p:nvGrpSpPr>
                  <p:cNvPr id="884" name="Group 883"/>
                  <p:cNvGrpSpPr/>
                  <p:nvPr/>
                </p:nvGrpSpPr>
                <p:grpSpPr>
                  <a:xfrm>
                    <a:off x="4680396" y="7880683"/>
                    <a:ext cx="442595" cy="560463"/>
                    <a:chOff x="-876300" y="2003425"/>
                    <a:chExt cx="900113" cy="1139825"/>
                  </a:xfrm>
                  <a:solidFill>
                    <a:schemeClr val="bg1"/>
                  </a:solidFill>
                </p:grpSpPr>
                <p:sp>
                  <p:nvSpPr>
                    <p:cNvPr id="891" name="Freeform 6"/>
                    <p:cNvSpPr>
                      <a:spLocks noEditPoints="1"/>
                    </p:cNvSpPr>
                    <p:nvPr/>
                  </p:nvSpPr>
                  <p:spPr bwMode="auto">
                    <a:xfrm>
                      <a:off x="-876300" y="2003425"/>
                      <a:ext cx="900113" cy="1139825"/>
                    </a:xfrm>
                    <a:custGeom>
                      <a:avLst/>
                      <a:gdLst>
                        <a:gd name="T0" fmla="*/ 80 w 240"/>
                        <a:gd name="T1" fmla="*/ 0 h 304"/>
                        <a:gd name="T2" fmla="*/ 64 w 240"/>
                        <a:gd name="T3" fmla="*/ 80 h 304"/>
                        <a:gd name="T4" fmla="*/ 0 w 240"/>
                        <a:gd name="T5" fmla="*/ 296 h 304"/>
                        <a:gd name="T6" fmla="*/ 232 w 240"/>
                        <a:gd name="T7" fmla="*/ 304 h 304"/>
                        <a:gd name="T8" fmla="*/ 240 w 240"/>
                        <a:gd name="T9" fmla="*/ 8 h 304"/>
                        <a:gd name="T10" fmla="*/ 108 w 240"/>
                        <a:gd name="T11" fmla="*/ 280 h 304"/>
                        <a:gd name="T12" fmla="*/ 28 w 240"/>
                        <a:gd name="T13" fmla="*/ 280 h 304"/>
                        <a:gd name="T14" fmla="*/ 28 w 240"/>
                        <a:gd name="T15" fmla="*/ 200 h 304"/>
                        <a:gd name="T16" fmla="*/ 44 w 240"/>
                        <a:gd name="T17" fmla="*/ 264 h 304"/>
                        <a:gd name="T18" fmla="*/ 108 w 240"/>
                        <a:gd name="T19" fmla="*/ 280 h 304"/>
                        <a:gd name="T20" fmla="*/ 108 w 240"/>
                        <a:gd name="T21" fmla="*/ 232 h 304"/>
                        <a:gd name="T22" fmla="*/ 100 w 240"/>
                        <a:gd name="T23" fmla="*/ 214 h 304"/>
                        <a:gd name="T24" fmla="*/ 53 w 240"/>
                        <a:gd name="T25" fmla="*/ 249 h 304"/>
                        <a:gd name="T26" fmla="*/ 76 w 240"/>
                        <a:gd name="T27" fmla="*/ 208 h 304"/>
                        <a:gd name="T28" fmla="*/ 100 w 240"/>
                        <a:gd name="T29" fmla="*/ 200 h 304"/>
                        <a:gd name="T30" fmla="*/ 108 w 240"/>
                        <a:gd name="T31" fmla="*/ 208 h 304"/>
                        <a:gd name="T32" fmla="*/ 28 w 240"/>
                        <a:gd name="T33" fmla="*/ 176 h 304"/>
                        <a:gd name="T34" fmla="*/ 108 w 240"/>
                        <a:gd name="T35" fmla="*/ 160 h 304"/>
                        <a:gd name="T36" fmla="*/ 108 w 240"/>
                        <a:gd name="T37" fmla="*/ 144 h 304"/>
                        <a:gd name="T38" fmla="*/ 28 w 240"/>
                        <a:gd name="T39" fmla="*/ 128 h 304"/>
                        <a:gd name="T40" fmla="*/ 108 w 240"/>
                        <a:gd name="T41" fmla="*/ 144 h 304"/>
                        <a:gd name="T42" fmla="*/ 28 w 240"/>
                        <a:gd name="T43" fmla="*/ 112 h 304"/>
                        <a:gd name="T44" fmla="*/ 108 w 240"/>
                        <a:gd name="T45" fmla="*/ 96 h 304"/>
                        <a:gd name="T46" fmla="*/ 128 w 240"/>
                        <a:gd name="T47" fmla="*/ 132 h 304"/>
                        <a:gd name="T48" fmla="*/ 168 w 240"/>
                        <a:gd name="T49" fmla="*/ 132 h 304"/>
                        <a:gd name="T50" fmla="*/ 132 w 240"/>
                        <a:gd name="T51" fmla="*/ 136 h 304"/>
                        <a:gd name="T52" fmla="*/ 172 w 240"/>
                        <a:gd name="T53" fmla="*/ 97 h 304"/>
                        <a:gd name="T54" fmla="*/ 172 w 240"/>
                        <a:gd name="T55" fmla="*/ 177 h 304"/>
                        <a:gd name="T56" fmla="*/ 132 w 240"/>
                        <a:gd name="T57" fmla="*/ 136 h 304"/>
                        <a:gd name="T58" fmla="*/ 132 w 240"/>
                        <a:gd name="T59" fmla="*/ 280 h 304"/>
                        <a:gd name="T60" fmla="*/ 212 w 240"/>
                        <a:gd name="T61" fmla="*/ 264 h 304"/>
                        <a:gd name="T62" fmla="*/ 212 w 240"/>
                        <a:gd name="T63" fmla="*/ 248 h 304"/>
                        <a:gd name="T64" fmla="*/ 132 w 240"/>
                        <a:gd name="T65" fmla="*/ 232 h 304"/>
                        <a:gd name="T66" fmla="*/ 212 w 240"/>
                        <a:gd name="T67" fmla="*/ 248 h 304"/>
                        <a:gd name="T68" fmla="*/ 132 w 240"/>
                        <a:gd name="T69" fmla="*/ 216 h 304"/>
                        <a:gd name="T70" fmla="*/ 212 w 240"/>
                        <a:gd name="T71" fmla="*/ 200 h 304"/>
                        <a:gd name="T72" fmla="*/ 212 w 240"/>
                        <a:gd name="T73" fmla="*/ 72 h 304"/>
                        <a:gd name="T74" fmla="*/ 132 w 240"/>
                        <a:gd name="T75" fmla="*/ 56 h 304"/>
                        <a:gd name="T76" fmla="*/ 212 w 240"/>
                        <a:gd name="T77" fmla="*/ 72 h 304"/>
                        <a:gd name="T78" fmla="*/ 132 w 240"/>
                        <a:gd name="T79" fmla="*/ 40 h 304"/>
                        <a:gd name="T80" fmla="*/ 212 w 240"/>
                        <a:gd name="T81" fmla="*/ 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304">
                          <a:moveTo>
                            <a:pt x="232" y="0"/>
                          </a:moveTo>
                          <a:cubicBezTo>
                            <a:pt x="80" y="0"/>
                            <a:pt x="80" y="0"/>
                            <a:pt x="80" y="0"/>
                          </a:cubicBezTo>
                          <a:cubicBezTo>
                            <a:pt x="80" y="64"/>
                            <a:pt x="80" y="64"/>
                            <a:pt x="80" y="64"/>
                          </a:cubicBezTo>
                          <a:cubicBezTo>
                            <a:pt x="80" y="73"/>
                            <a:pt x="72" y="80"/>
                            <a:pt x="64" y="80"/>
                          </a:cubicBezTo>
                          <a:cubicBezTo>
                            <a:pt x="0" y="80"/>
                            <a:pt x="0" y="80"/>
                            <a:pt x="0" y="80"/>
                          </a:cubicBezTo>
                          <a:cubicBezTo>
                            <a:pt x="0" y="296"/>
                            <a:pt x="0" y="296"/>
                            <a:pt x="0" y="296"/>
                          </a:cubicBezTo>
                          <a:cubicBezTo>
                            <a:pt x="0" y="300"/>
                            <a:pt x="3" y="304"/>
                            <a:pt x="8" y="304"/>
                          </a:cubicBezTo>
                          <a:cubicBezTo>
                            <a:pt x="232" y="304"/>
                            <a:pt x="232" y="304"/>
                            <a:pt x="232" y="304"/>
                          </a:cubicBezTo>
                          <a:cubicBezTo>
                            <a:pt x="236" y="304"/>
                            <a:pt x="240" y="300"/>
                            <a:pt x="240" y="296"/>
                          </a:cubicBezTo>
                          <a:cubicBezTo>
                            <a:pt x="240" y="8"/>
                            <a:pt x="240" y="8"/>
                            <a:pt x="240" y="8"/>
                          </a:cubicBezTo>
                          <a:cubicBezTo>
                            <a:pt x="240" y="4"/>
                            <a:pt x="236" y="0"/>
                            <a:pt x="232" y="0"/>
                          </a:cubicBezTo>
                          <a:close/>
                          <a:moveTo>
                            <a:pt x="108" y="280"/>
                          </a:moveTo>
                          <a:cubicBezTo>
                            <a:pt x="44" y="280"/>
                            <a:pt x="44" y="280"/>
                            <a:pt x="44" y="280"/>
                          </a:cubicBezTo>
                          <a:cubicBezTo>
                            <a:pt x="28" y="280"/>
                            <a:pt x="28" y="280"/>
                            <a:pt x="28" y="280"/>
                          </a:cubicBezTo>
                          <a:cubicBezTo>
                            <a:pt x="28" y="264"/>
                            <a:pt x="28" y="264"/>
                            <a:pt x="28" y="264"/>
                          </a:cubicBezTo>
                          <a:cubicBezTo>
                            <a:pt x="28" y="200"/>
                            <a:pt x="28" y="200"/>
                            <a:pt x="28" y="200"/>
                          </a:cubicBezTo>
                          <a:cubicBezTo>
                            <a:pt x="44" y="200"/>
                            <a:pt x="44" y="200"/>
                            <a:pt x="44" y="200"/>
                          </a:cubicBezTo>
                          <a:cubicBezTo>
                            <a:pt x="44" y="264"/>
                            <a:pt x="44" y="264"/>
                            <a:pt x="44" y="264"/>
                          </a:cubicBezTo>
                          <a:cubicBezTo>
                            <a:pt x="108" y="264"/>
                            <a:pt x="108" y="264"/>
                            <a:pt x="108" y="264"/>
                          </a:cubicBezTo>
                          <a:lnTo>
                            <a:pt x="108" y="280"/>
                          </a:lnTo>
                          <a:close/>
                          <a:moveTo>
                            <a:pt x="108" y="208"/>
                          </a:moveTo>
                          <a:cubicBezTo>
                            <a:pt x="108" y="232"/>
                            <a:pt x="108" y="232"/>
                            <a:pt x="108" y="232"/>
                          </a:cubicBezTo>
                          <a:cubicBezTo>
                            <a:pt x="100" y="232"/>
                            <a:pt x="100" y="232"/>
                            <a:pt x="100" y="232"/>
                          </a:cubicBezTo>
                          <a:cubicBezTo>
                            <a:pt x="100" y="214"/>
                            <a:pt x="100" y="214"/>
                            <a:pt x="100" y="214"/>
                          </a:cubicBezTo>
                          <a:cubicBezTo>
                            <a:pt x="58" y="255"/>
                            <a:pt x="58" y="255"/>
                            <a:pt x="58" y="255"/>
                          </a:cubicBezTo>
                          <a:cubicBezTo>
                            <a:pt x="53" y="249"/>
                            <a:pt x="53" y="249"/>
                            <a:pt x="53" y="249"/>
                          </a:cubicBezTo>
                          <a:cubicBezTo>
                            <a:pt x="94" y="208"/>
                            <a:pt x="94" y="208"/>
                            <a:pt x="94" y="208"/>
                          </a:cubicBezTo>
                          <a:cubicBezTo>
                            <a:pt x="76" y="208"/>
                            <a:pt x="76" y="208"/>
                            <a:pt x="76" y="208"/>
                          </a:cubicBezTo>
                          <a:cubicBezTo>
                            <a:pt x="76" y="200"/>
                            <a:pt x="76" y="200"/>
                            <a:pt x="76" y="200"/>
                          </a:cubicBezTo>
                          <a:cubicBezTo>
                            <a:pt x="100" y="200"/>
                            <a:pt x="100" y="200"/>
                            <a:pt x="100" y="200"/>
                          </a:cubicBezTo>
                          <a:cubicBezTo>
                            <a:pt x="108" y="200"/>
                            <a:pt x="108" y="200"/>
                            <a:pt x="108" y="200"/>
                          </a:cubicBezTo>
                          <a:lnTo>
                            <a:pt x="108" y="208"/>
                          </a:lnTo>
                          <a:close/>
                          <a:moveTo>
                            <a:pt x="108" y="176"/>
                          </a:moveTo>
                          <a:cubicBezTo>
                            <a:pt x="28" y="176"/>
                            <a:pt x="28" y="176"/>
                            <a:pt x="28" y="176"/>
                          </a:cubicBezTo>
                          <a:cubicBezTo>
                            <a:pt x="28" y="160"/>
                            <a:pt x="28" y="160"/>
                            <a:pt x="28" y="160"/>
                          </a:cubicBezTo>
                          <a:cubicBezTo>
                            <a:pt x="108" y="160"/>
                            <a:pt x="108" y="160"/>
                            <a:pt x="108" y="160"/>
                          </a:cubicBezTo>
                          <a:lnTo>
                            <a:pt x="108" y="176"/>
                          </a:lnTo>
                          <a:close/>
                          <a:moveTo>
                            <a:pt x="108" y="144"/>
                          </a:moveTo>
                          <a:cubicBezTo>
                            <a:pt x="28" y="144"/>
                            <a:pt x="28" y="144"/>
                            <a:pt x="28" y="144"/>
                          </a:cubicBezTo>
                          <a:cubicBezTo>
                            <a:pt x="28" y="128"/>
                            <a:pt x="28" y="128"/>
                            <a:pt x="28" y="128"/>
                          </a:cubicBezTo>
                          <a:cubicBezTo>
                            <a:pt x="108" y="128"/>
                            <a:pt x="108" y="128"/>
                            <a:pt x="108" y="128"/>
                          </a:cubicBezTo>
                          <a:lnTo>
                            <a:pt x="108" y="144"/>
                          </a:lnTo>
                          <a:close/>
                          <a:moveTo>
                            <a:pt x="108" y="112"/>
                          </a:moveTo>
                          <a:cubicBezTo>
                            <a:pt x="28" y="112"/>
                            <a:pt x="28" y="112"/>
                            <a:pt x="28" y="112"/>
                          </a:cubicBezTo>
                          <a:cubicBezTo>
                            <a:pt x="28" y="96"/>
                            <a:pt x="28" y="96"/>
                            <a:pt x="28" y="96"/>
                          </a:cubicBezTo>
                          <a:cubicBezTo>
                            <a:pt x="108" y="96"/>
                            <a:pt x="108" y="96"/>
                            <a:pt x="108" y="96"/>
                          </a:cubicBezTo>
                          <a:lnTo>
                            <a:pt x="108" y="112"/>
                          </a:lnTo>
                          <a:close/>
                          <a:moveTo>
                            <a:pt x="128" y="132"/>
                          </a:moveTo>
                          <a:cubicBezTo>
                            <a:pt x="128" y="112"/>
                            <a:pt x="148" y="93"/>
                            <a:pt x="168" y="93"/>
                          </a:cubicBezTo>
                          <a:cubicBezTo>
                            <a:pt x="168" y="132"/>
                            <a:pt x="168" y="132"/>
                            <a:pt x="168" y="132"/>
                          </a:cubicBezTo>
                          <a:lnTo>
                            <a:pt x="128" y="132"/>
                          </a:lnTo>
                          <a:close/>
                          <a:moveTo>
                            <a:pt x="132" y="136"/>
                          </a:moveTo>
                          <a:cubicBezTo>
                            <a:pt x="172" y="136"/>
                            <a:pt x="172" y="136"/>
                            <a:pt x="172" y="136"/>
                          </a:cubicBezTo>
                          <a:cubicBezTo>
                            <a:pt x="172" y="97"/>
                            <a:pt x="172" y="97"/>
                            <a:pt x="172" y="97"/>
                          </a:cubicBezTo>
                          <a:cubicBezTo>
                            <a:pt x="196" y="97"/>
                            <a:pt x="212" y="115"/>
                            <a:pt x="212" y="137"/>
                          </a:cubicBezTo>
                          <a:cubicBezTo>
                            <a:pt x="212" y="159"/>
                            <a:pt x="194" y="177"/>
                            <a:pt x="172" y="177"/>
                          </a:cubicBezTo>
                          <a:cubicBezTo>
                            <a:pt x="150" y="177"/>
                            <a:pt x="132" y="159"/>
                            <a:pt x="132" y="137"/>
                          </a:cubicBezTo>
                          <a:cubicBezTo>
                            <a:pt x="132" y="137"/>
                            <a:pt x="132" y="136"/>
                            <a:pt x="132" y="136"/>
                          </a:cubicBezTo>
                          <a:close/>
                          <a:moveTo>
                            <a:pt x="212" y="280"/>
                          </a:moveTo>
                          <a:cubicBezTo>
                            <a:pt x="132" y="280"/>
                            <a:pt x="132" y="280"/>
                            <a:pt x="132" y="280"/>
                          </a:cubicBezTo>
                          <a:cubicBezTo>
                            <a:pt x="132" y="264"/>
                            <a:pt x="132" y="264"/>
                            <a:pt x="132" y="264"/>
                          </a:cubicBezTo>
                          <a:cubicBezTo>
                            <a:pt x="212" y="264"/>
                            <a:pt x="212" y="264"/>
                            <a:pt x="212" y="264"/>
                          </a:cubicBezTo>
                          <a:lnTo>
                            <a:pt x="212" y="280"/>
                          </a:lnTo>
                          <a:close/>
                          <a:moveTo>
                            <a:pt x="212" y="248"/>
                          </a:moveTo>
                          <a:cubicBezTo>
                            <a:pt x="132" y="248"/>
                            <a:pt x="132" y="248"/>
                            <a:pt x="132" y="248"/>
                          </a:cubicBezTo>
                          <a:cubicBezTo>
                            <a:pt x="132" y="232"/>
                            <a:pt x="132" y="232"/>
                            <a:pt x="132" y="232"/>
                          </a:cubicBezTo>
                          <a:cubicBezTo>
                            <a:pt x="212" y="232"/>
                            <a:pt x="212" y="232"/>
                            <a:pt x="212" y="232"/>
                          </a:cubicBezTo>
                          <a:lnTo>
                            <a:pt x="212" y="248"/>
                          </a:lnTo>
                          <a:close/>
                          <a:moveTo>
                            <a:pt x="212" y="216"/>
                          </a:moveTo>
                          <a:cubicBezTo>
                            <a:pt x="132" y="216"/>
                            <a:pt x="132" y="216"/>
                            <a:pt x="132" y="216"/>
                          </a:cubicBezTo>
                          <a:cubicBezTo>
                            <a:pt x="132" y="200"/>
                            <a:pt x="132" y="200"/>
                            <a:pt x="132" y="200"/>
                          </a:cubicBezTo>
                          <a:cubicBezTo>
                            <a:pt x="212" y="200"/>
                            <a:pt x="212" y="200"/>
                            <a:pt x="212" y="200"/>
                          </a:cubicBezTo>
                          <a:lnTo>
                            <a:pt x="212" y="216"/>
                          </a:lnTo>
                          <a:close/>
                          <a:moveTo>
                            <a:pt x="212" y="72"/>
                          </a:moveTo>
                          <a:cubicBezTo>
                            <a:pt x="132" y="72"/>
                            <a:pt x="132" y="72"/>
                            <a:pt x="132" y="72"/>
                          </a:cubicBezTo>
                          <a:cubicBezTo>
                            <a:pt x="132" y="56"/>
                            <a:pt x="132" y="56"/>
                            <a:pt x="132" y="56"/>
                          </a:cubicBezTo>
                          <a:cubicBezTo>
                            <a:pt x="212" y="56"/>
                            <a:pt x="212" y="56"/>
                            <a:pt x="212" y="56"/>
                          </a:cubicBezTo>
                          <a:lnTo>
                            <a:pt x="212" y="72"/>
                          </a:lnTo>
                          <a:close/>
                          <a:moveTo>
                            <a:pt x="212" y="40"/>
                          </a:moveTo>
                          <a:cubicBezTo>
                            <a:pt x="132" y="40"/>
                            <a:pt x="132" y="40"/>
                            <a:pt x="132" y="40"/>
                          </a:cubicBezTo>
                          <a:cubicBezTo>
                            <a:pt x="132" y="24"/>
                            <a:pt x="132" y="24"/>
                            <a:pt x="132" y="24"/>
                          </a:cubicBezTo>
                          <a:cubicBezTo>
                            <a:pt x="212" y="24"/>
                            <a:pt x="212" y="24"/>
                            <a:pt x="212" y="24"/>
                          </a:cubicBezTo>
                          <a:lnTo>
                            <a:pt x="21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sp>
                  <p:nvSpPr>
                    <p:cNvPr id="892" name="Freeform 7"/>
                    <p:cNvSpPr>
                      <a:spLocks/>
                    </p:cNvSpPr>
                    <p:nvPr/>
                  </p:nvSpPr>
                  <p:spPr bwMode="auto">
                    <a:xfrm>
                      <a:off x="-876300" y="2003425"/>
                      <a:ext cx="269875" cy="269875"/>
                    </a:xfrm>
                    <a:custGeom>
                      <a:avLst/>
                      <a:gdLst>
                        <a:gd name="T0" fmla="*/ 0 w 72"/>
                        <a:gd name="T1" fmla="*/ 72 h 72"/>
                        <a:gd name="T2" fmla="*/ 72 w 72"/>
                        <a:gd name="T3" fmla="*/ 0 h 72"/>
                        <a:gd name="T4" fmla="*/ 72 w 72"/>
                        <a:gd name="T5" fmla="*/ 64 h 72"/>
                        <a:gd name="T6" fmla="*/ 64 w 72"/>
                        <a:gd name="T7" fmla="*/ 72 h 72"/>
                        <a:gd name="T8" fmla="*/ 0 w 72"/>
                        <a:gd name="T9" fmla="*/ 72 h 72"/>
                      </a:gdLst>
                      <a:ahLst/>
                      <a:cxnLst>
                        <a:cxn ang="0">
                          <a:pos x="T0" y="T1"/>
                        </a:cxn>
                        <a:cxn ang="0">
                          <a:pos x="T2" y="T3"/>
                        </a:cxn>
                        <a:cxn ang="0">
                          <a:pos x="T4" y="T5"/>
                        </a:cxn>
                        <a:cxn ang="0">
                          <a:pos x="T6" y="T7"/>
                        </a:cxn>
                        <a:cxn ang="0">
                          <a:pos x="T8" y="T9"/>
                        </a:cxn>
                      </a:cxnLst>
                      <a:rect l="0" t="0" r="r" b="b"/>
                      <a:pathLst>
                        <a:path w="72" h="72">
                          <a:moveTo>
                            <a:pt x="0" y="72"/>
                          </a:moveTo>
                          <a:cubicBezTo>
                            <a:pt x="72" y="0"/>
                            <a:pt x="72" y="0"/>
                            <a:pt x="72" y="0"/>
                          </a:cubicBezTo>
                          <a:cubicBezTo>
                            <a:pt x="72" y="64"/>
                            <a:pt x="72" y="64"/>
                            <a:pt x="72" y="64"/>
                          </a:cubicBezTo>
                          <a:cubicBezTo>
                            <a:pt x="72" y="68"/>
                            <a:pt x="68" y="72"/>
                            <a:pt x="64" y="72"/>
                          </a:cubicBezTo>
                          <a:lnTo>
                            <a:pt x="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grpSp>
              <p:grpSp>
                <p:nvGrpSpPr>
                  <p:cNvPr id="885" name="Group 884"/>
                  <p:cNvGrpSpPr/>
                  <p:nvPr/>
                </p:nvGrpSpPr>
                <p:grpSpPr>
                  <a:xfrm>
                    <a:off x="5313857" y="7880683"/>
                    <a:ext cx="442595" cy="560463"/>
                    <a:chOff x="-876300" y="2003425"/>
                    <a:chExt cx="900113" cy="1139825"/>
                  </a:xfrm>
                  <a:solidFill>
                    <a:schemeClr val="bg1"/>
                  </a:solidFill>
                </p:grpSpPr>
                <p:sp>
                  <p:nvSpPr>
                    <p:cNvPr id="889" name="Freeform 6"/>
                    <p:cNvSpPr>
                      <a:spLocks noEditPoints="1"/>
                    </p:cNvSpPr>
                    <p:nvPr/>
                  </p:nvSpPr>
                  <p:spPr bwMode="auto">
                    <a:xfrm>
                      <a:off x="-876300" y="2003425"/>
                      <a:ext cx="900113" cy="1139825"/>
                    </a:xfrm>
                    <a:custGeom>
                      <a:avLst/>
                      <a:gdLst>
                        <a:gd name="T0" fmla="*/ 80 w 240"/>
                        <a:gd name="T1" fmla="*/ 0 h 304"/>
                        <a:gd name="T2" fmla="*/ 64 w 240"/>
                        <a:gd name="T3" fmla="*/ 80 h 304"/>
                        <a:gd name="T4" fmla="*/ 0 w 240"/>
                        <a:gd name="T5" fmla="*/ 296 h 304"/>
                        <a:gd name="T6" fmla="*/ 232 w 240"/>
                        <a:gd name="T7" fmla="*/ 304 h 304"/>
                        <a:gd name="T8" fmla="*/ 240 w 240"/>
                        <a:gd name="T9" fmla="*/ 8 h 304"/>
                        <a:gd name="T10" fmla="*/ 108 w 240"/>
                        <a:gd name="T11" fmla="*/ 280 h 304"/>
                        <a:gd name="T12" fmla="*/ 28 w 240"/>
                        <a:gd name="T13" fmla="*/ 280 h 304"/>
                        <a:gd name="T14" fmla="*/ 28 w 240"/>
                        <a:gd name="T15" fmla="*/ 200 h 304"/>
                        <a:gd name="T16" fmla="*/ 44 w 240"/>
                        <a:gd name="T17" fmla="*/ 264 h 304"/>
                        <a:gd name="T18" fmla="*/ 108 w 240"/>
                        <a:gd name="T19" fmla="*/ 280 h 304"/>
                        <a:gd name="T20" fmla="*/ 108 w 240"/>
                        <a:gd name="T21" fmla="*/ 232 h 304"/>
                        <a:gd name="T22" fmla="*/ 100 w 240"/>
                        <a:gd name="T23" fmla="*/ 214 h 304"/>
                        <a:gd name="T24" fmla="*/ 53 w 240"/>
                        <a:gd name="T25" fmla="*/ 249 h 304"/>
                        <a:gd name="T26" fmla="*/ 76 w 240"/>
                        <a:gd name="T27" fmla="*/ 208 h 304"/>
                        <a:gd name="T28" fmla="*/ 100 w 240"/>
                        <a:gd name="T29" fmla="*/ 200 h 304"/>
                        <a:gd name="T30" fmla="*/ 108 w 240"/>
                        <a:gd name="T31" fmla="*/ 208 h 304"/>
                        <a:gd name="T32" fmla="*/ 28 w 240"/>
                        <a:gd name="T33" fmla="*/ 176 h 304"/>
                        <a:gd name="T34" fmla="*/ 108 w 240"/>
                        <a:gd name="T35" fmla="*/ 160 h 304"/>
                        <a:gd name="T36" fmla="*/ 108 w 240"/>
                        <a:gd name="T37" fmla="*/ 144 h 304"/>
                        <a:gd name="T38" fmla="*/ 28 w 240"/>
                        <a:gd name="T39" fmla="*/ 128 h 304"/>
                        <a:gd name="T40" fmla="*/ 108 w 240"/>
                        <a:gd name="T41" fmla="*/ 144 h 304"/>
                        <a:gd name="T42" fmla="*/ 28 w 240"/>
                        <a:gd name="T43" fmla="*/ 112 h 304"/>
                        <a:gd name="T44" fmla="*/ 108 w 240"/>
                        <a:gd name="T45" fmla="*/ 96 h 304"/>
                        <a:gd name="T46" fmla="*/ 128 w 240"/>
                        <a:gd name="T47" fmla="*/ 132 h 304"/>
                        <a:gd name="T48" fmla="*/ 168 w 240"/>
                        <a:gd name="T49" fmla="*/ 132 h 304"/>
                        <a:gd name="T50" fmla="*/ 132 w 240"/>
                        <a:gd name="T51" fmla="*/ 136 h 304"/>
                        <a:gd name="T52" fmla="*/ 172 w 240"/>
                        <a:gd name="T53" fmla="*/ 97 h 304"/>
                        <a:gd name="T54" fmla="*/ 172 w 240"/>
                        <a:gd name="T55" fmla="*/ 177 h 304"/>
                        <a:gd name="T56" fmla="*/ 132 w 240"/>
                        <a:gd name="T57" fmla="*/ 136 h 304"/>
                        <a:gd name="T58" fmla="*/ 132 w 240"/>
                        <a:gd name="T59" fmla="*/ 280 h 304"/>
                        <a:gd name="T60" fmla="*/ 212 w 240"/>
                        <a:gd name="T61" fmla="*/ 264 h 304"/>
                        <a:gd name="T62" fmla="*/ 212 w 240"/>
                        <a:gd name="T63" fmla="*/ 248 h 304"/>
                        <a:gd name="T64" fmla="*/ 132 w 240"/>
                        <a:gd name="T65" fmla="*/ 232 h 304"/>
                        <a:gd name="T66" fmla="*/ 212 w 240"/>
                        <a:gd name="T67" fmla="*/ 248 h 304"/>
                        <a:gd name="T68" fmla="*/ 132 w 240"/>
                        <a:gd name="T69" fmla="*/ 216 h 304"/>
                        <a:gd name="T70" fmla="*/ 212 w 240"/>
                        <a:gd name="T71" fmla="*/ 200 h 304"/>
                        <a:gd name="T72" fmla="*/ 212 w 240"/>
                        <a:gd name="T73" fmla="*/ 72 h 304"/>
                        <a:gd name="T74" fmla="*/ 132 w 240"/>
                        <a:gd name="T75" fmla="*/ 56 h 304"/>
                        <a:gd name="T76" fmla="*/ 212 w 240"/>
                        <a:gd name="T77" fmla="*/ 72 h 304"/>
                        <a:gd name="T78" fmla="*/ 132 w 240"/>
                        <a:gd name="T79" fmla="*/ 40 h 304"/>
                        <a:gd name="T80" fmla="*/ 212 w 240"/>
                        <a:gd name="T81" fmla="*/ 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304">
                          <a:moveTo>
                            <a:pt x="232" y="0"/>
                          </a:moveTo>
                          <a:cubicBezTo>
                            <a:pt x="80" y="0"/>
                            <a:pt x="80" y="0"/>
                            <a:pt x="80" y="0"/>
                          </a:cubicBezTo>
                          <a:cubicBezTo>
                            <a:pt x="80" y="64"/>
                            <a:pt x="80" y="64"/>
                            <a:pt x="80" y="64"/>
                          </a:cubicBezTo>
                          <a:cubicBezTo>
                            <a:pt x="80" y="73"/>
                            <a:pt x="72" y="80"/>
                            <a:pt x="64" y="80"/>
                          </a:cubicBezTo>
                          <a:cubicBezTo>
                            <a:pt x="0" y="80"/>
                            <a:pt x="0" y="80"/>
                            <a:pt x="0" y="80"/>
                          </a:cubicBezTo>
                          <a:cubicBezTo>
                            <a:pt x="0" y="296"/>
                            <a:pt x="0" y="296"/>
                            <a:pt x="0" y="296"/>
                          </a:cubicBezTo>
                          <a:cubicBezTo>
                            <a:pt x="0" y="300"/>
                            <a:pt x="3" y="304"/>
                            <a:pt x="8" y="304"/>
                          </a:cubicBezTo>
                          <a:cubicBezTo>
                            <a:pt x="232" y="304"/>
                            <a:pt x="232" y="304"/>
                            <a:pt x="232" y="304"/>
                          </a:cubicBezTo>
                          <a:cubicBezTo>
                            <a:pt x="236" y="304"/>
                            <a:pt x="240" y="300"/>
                            <a:pt x="240" y="296"/>
                          </a:cubicBezTo>
                          <a:cubicBezTo>
                            <a:pt x="240" y="8"/>
                            <a:pt x="240" y="8"/>
                            <a:pt x="240" y="8"/>
                          </a:cubicBezTo>
                          <a:cubicBezTo>
                            <a:pt x="240" y="4"/>
                            <a:pt x="236" y="0"/>
                            <a:pt x="232" y="0"/>
                          </a:cubicBezTo>
                          <a:close/>
                          <a:moveTo>
                            <a:pt x="108" y="280"/>
                          </a:moveTo>
                          <a:cubicBezTo>
                            <a:pt x="44" y="280"/>
                            <a:pt x="44" y="280"/>
                            <a:pt x="44" y="280"/>
                          </a:cubicBezTo>
                          <a:cubicBezTo>
                            <a:pt x="28" y="280"/>
                            <a:pt x="28" y="280"/>
                            <a:pt x="28" y="280"/>
                          </a:cubicBezTo>
                          <a:cubicBezTo>
                            <a:pt x="28" y="264"/>
                            <a:pt x="28" y="264"/>
                            <a:pt x="28" y="264"/>
                          </a:cubicBezTo>
                          <a:cubicBezTo>
                            <a:pt x="28" y="200"/>
                            <a:pt x="28" y="200"/>
                            <a:pt x="28" y="200"/>
                          </a:cubicBezTo>
                          <a:cubicBezTo>
                            <a:pt x="44" y="200"/>
                            <a:pt x="44" y="200"/>
                            <a:pt x="44" y="200"/>
                          </a:cubicBezTo>
                          <a:cubicBezTo>
                            <a:pt x="44" y="264"/>
                            <a:pt x="44" y="264"/>
                            <a:pt x="44" y="264"/>
                          </a:cubicBezTo>
                          <a:cubicBezTo>
                            <a:pt x="108" y="264"/>
                            <a:pt x="108" y="264"/>
                            <a:pt x="108" y="264"/>
                          </a:cubicBezTo>
                          <a:lnTo>
                            <a:pt x="108" y="280"/>
                          </a:lnTo>
                          <a:close/>
                          <a:moveTo>
                            <a:pt x="108" y="208"/>
                          </a:moveTo>
                          <a:cubicBezTo>
                            <a:pt x="108" y="232"/>
                            <a:pt x="108" y="232"/>
                            <a:pt x="108" y="232"/>
                          </a:cubicBezTo>
                          <a:cubicBezTo>
                            <a:pt x="100" y="232"/>
                            <a:pt x="100" y="232"/>
                            <a:pt x="100" y="232"/>
                          </a:cubicBezTo>
                          <a:cubicBezTo>
                            <a:pt x="100" y="214"/>
                            <a:pt x="100" y="214"/>
                            <a:pt x="100" y="214"/>
                          </a:cubicBezTo>
                          <a:cubicBezTo>
                            <a:pt x="58" y="255"/>
                            <a:pt x="58" y="255"/>
                            <a:pt x="58" y="255"/>
                          </a:cubicBezTo>
                          <a:cubicBezTo>
                            <a:pt x="53" y="249"/>
                            <a:pt x="53" y="249"/>
                            <a:pt x="53" y="249"/>
                          </a:cubicBezTo>
                          <a:cubicBezTo>
                            <a:pt x="94" y="208"/>
                            <a:pt x="94" y="208"/>
                            <a:pt x="94" y="208"/>
                          </a:cubicBezTo>
                          <a:cubicBezTo>
                            <a:pt x="76" y="208"/>
                            <a:pt x="76" y="208"/>
                            <a:pt x="76" y="208"/>
                          </a:cubicBezTo>
                          <a:cubicBezTo>
                            <a:pt x="76" y="200"/>
                            <a:pt x="76" y="200"/>
                            <a:pt x="76" y="200"/>
                          </a:cubicBezTo>
                          <a:cubicBezTo>
                            <a:pt x="100" y="200"/>
                            <a:pt x="100" y="200"/>
                            <a:pt x="100" y="200"/>
                          </a:cubicBezTo>
                          <a:cubicBezTo>
                            <a:pt x="108" y="200"/>
                            <a:pt x="108" y="200"/>
                            <a:pt x="108" y="200"/>
                          </a:cubicBezTo>
                          <a:lnTo>
                            <a:pt x="108" y="208"/>
                          </a:lnTo>
                          <a:close/>
                          <a:moveTo>
                            <a:pt x="108" y="176"/>
                          </a:moveTo>
                          <a:cubicBezTo>
                            <a:pt x="28" y="176"/>
                            <a:pt x="28" y="176"/>
                            <a:pt x="28" y="176"/>
                          </a:cubicBezTo>
                          <a:cubicBezTo>
                            <a:pt x="28" y="160"/>
                            <a:pt x="28" y="160"/>
                            <a:pt x="28" y="160"/>
                          </a:cubicBezTo>
                          <a:cubicBezTo>
                            <a:pt x="108" y="160"/>
                            <a:pt x="108" y="160"/>
                            <a:pt x="108" y="160"/>
                          </a:cubicBezTo>
                          <a:lnTo>
                            <a:pt x="108" y="176"/>
                          </a:lnTo>
                          <a:close/>
                          <a:moveTo>
                            <a:pt x="108" y="144"/>
                          </a:moveTo>
                          <a:cubicBezTo>
                            <a:pt x="28" y="144"/>
                            <a:pt x="28" y="144"/>
                            <a:pt x="28" y="144"/>
                          </a:cubicBezTo>
                          <a:cubicBezTo>
                            <a:pt x="28" y="128"/>
                            <a:pt x="28" y="128"/>
                            <a:pt x="28" y="128"/>
                          </a:cubicBezTo>
                          <a:cubicBezTo>
                            <a:pt x="108" y="128"/>
                            <a:pt x="108" y="128"/>
                            <a:pt x="108" y="128"/>
                          </a:cubicBezTo>
                          <a:lnTo>
                            <a:pt x="108" y="144"/>
                          </a:lnTo>
                          <a:close/>
                          <a:moveTo>
                            <a:pt x="108" y="112"/>
                          </a:moveTo>
                          <a:cubicBezTo>
                            <a:pt x="28" y="112"/>
                            <a:pt x="28" y="112"/>
                            <a:pt x="28" y="112"/>
                          </a:cubicBezTo>
                          <a:cubicBezTo>
                            <a:pt x="28" y="96"/>
                            <a:pt x="28" y="96"/>
                            <a:pt x="28" y="96"/>
                          </a:cubicBezTo>
                          <a:cubicBezTo>
                            <a:pt x="108" y="96"/>
                            <a:pt x="108" y="96"/>
                            <a:pt x="108" y="96"/>
                          </a:cubicBezTo>
                          <a:lnTo>
                            <a:pt x="108" y="112"/>
                          </a:lnTo>
                          <a:close/>
                          <a:moveTo>
                            <a:pt x="128" y="132"/>
                          </a:moveTo>
                          <a:cubicBezTo>
                            <a:pt x="128" y="112"/>
                            <a:pt x="148" y="93"/>
                            <a:pt x="168" y="93"/>
                          </a:cubicBezTo>
                          <a:cubicBezTo>
                            <a:pt x="168" y="132"/>
                            <a:pt x="168" y="132"/>
                            <a:pt x="168" y="132"/>
                          </a:cubicBezTo>
                          <a:lnTo>
                            <a:pt x="128" y="132"/>
                          </a:lnTo>
                          <a:close/>
                          <a:moveTo>
                            <a:pt x="132" y="136"/>
                          </a:moveTo>
                          <a:cubicBezTo>
                            <a:pt x="172" y="136"/>
                            <a:pt x="172" y="136"/>
                            <a:pt x="172" y="136"/>
                          </a:cubicBezTo>
                          <a:cubicBezTo>
                            <a:pt x="172" y="97"/>
                            <a:pt x="172" y="97"/>
                            <a:pt x="172" y="97"/>
                          </a:cubicBezTo>
                          <a:cubicBezTo>
                            <a:pt x="196" y="97"/>
                            <a:pt x="212" y="115"/>
                            <a:pt x="212" y="137"/>
                          </a:cubicBezTo>
                          <a:cubicBezTo>
                            <a:pt x="212" y="159"/>
                            <a:pt x="194" y="177"/>
                            <a:pt x="172" y="177"/>
                          </a:cubicBezTo>
                          <a:cubicBezTo>
                            <a:pt x="150" y="177"/>
                            <a:pt x="132" y="159"/>
                            <a:pt x="132" y="137"/>
                          </a:cubicBezTo>
                          <a:cubicBezTo>
                            <a:pt x="132" y="137"/>
                            <a:pt x="132" y="136"/>
                            <a:pt x="132" y="136"/>
                          </a:cubicBezTo>
                          <a:close/>
                          <a:moveTo>
                            <a:pt x="212" y="280"/>
                          </a:moveTo>
                          <a:cubicBezTo>
                            <a:pt x="132" y="280"/>
                            <a:pt x="132" y="280"/>
                            <a:pt x="132" y="280"/>
                          </a:cubicBezTo>
                          <a:cubicBezTo>
                            <a:pt x="132" y="264"/>
                            <a:pt x="132" y="264"/>
                            <a:pt x="132" y="264"/>
                          </a:cubicBezTo>
                          <a:cubicBezTo>
                            <a:pt x="212" y="264"/>
                            <a:pt x="212" y="264"/>
                            <a:pt x="212" y="264"/>
                          </a:cubicBezTo>
                          <a:lnTo>
                            <a:pt x="212" y="280"/>
                          </a:lnTo>
                          <a:close/>
                          <a:moveTo>
                            <a:pt x="212" y="248"/>
                          </a:moveTo>
                          <a:cubicBezTo>
                            <a:pt x="132" y="248"/>
                            <a:pt x="132" y="248"/>
                            <a:pt x="132" y="248"/>
                          </a:cubicBezTo>
                          <a:cubicBezTo>
                            <a:pt x="132" y="232"/>
                            <a:pt x="132" y="232"/>
                            <a:pt x="132" y="232"/>
                          </a:cubicBezTo>
                          <a:cubicBezTo>
                            <a:pt x="212" y="232"/>
                            <a:pt x="212" y="232"/>
                            <a:pt x="212" y="232"/>
                          </a:cubicBezTo>
                          <a:lnTo>
                            <a:pt x="212" y="248"/>
                          </a:lnTo>
                          <a:close/>
                          <a:moveTo>
                            <a:pt x="212" y="216"/>
                          </a:moveTo>
                          <a:cubicBezTo>
                            <a:pt x="132" y="216"/>
                            <a:pt x="132" y="216"/>
                            <a:pt x="132" y="216"/>
                          </a:cubicBezTo>
                          <a:cubicBezTo>
                            <a:pt x="132" y="200"/>
                            <a:pt x="132" y="200"/>
                            <a:pt x="132" y="200"/>
                          </a:cubicBezTo>
                          <a:cubicBezTo>
                            <a:pt x="212" y="200"/>
                            <a:pt x="212" y="200"/>
                            <a:pt x="212" y="200"/>
                          </a:cubicBezTo>
                          <a:lnTo>
                            <a:pt x="212" y="216"/>
                          </a:lnTo>
                          <a:close/>
                          <a:moveTo>
                            <a:pt x="212" y="72"/>
                          </a:moveTo>
                          <a:cubicBezTo>
                            <a:pt x="132" y="72"/>
                            <a:pt x="132" y="72"/>
                            <a:pt x="132" y="72"/>
                          </a:cubicBezTo>
                          <a:cubicBezTo>
                            <a:pt x="132" y="56"/>
                            <a:pt x="132" y="56"/>
                            <a:pt x="132" y="56"/>
                          </a:cubicBezTo>
                          <a:cubicBezTo>
                            <a:pt x="212" y="56"/>
                            <a:pt x="212" y="56"/>
                            <a:pt x="212" y="56"/>
                          </a:cubicBezTo>
                          <a:lnTo>
                            <a:pt x="212" y="72"/>
                          </a:lnTo>
                          <a:close/>
                          <a:moveTo>
                            <a:pt x="212" y="40"/>
                          </a:moveTo>
                          <a:cubicBezTo>
                            <a:pt x="132" y="40"/>
                            <a:pt x="132" y="40"/>
                            <a:pt x="132" y="40"/>
                          </a:cubicBezTo>
                          <a:cubicBezTo>
                            <a:pt x="132" y="24"/>
                            <a:pt x="132" y="24"/>
                            <a:pt x="132" y="24"/>
                          </a:cubicBezTo>
                          <a:cubicBezTo>
                            <a:pt x="212" y="24"/>
                            <a:pt x="212" y="24"/>
                            <a:pt x="212" y="24"/>
                          </a:cubicBezTo>
                          <a:lnTo>
                            <a:pt x="21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sp>
                  <p:nvSpPr>
                    <p:cNvPr id="890" name="Freeform 7"/>
                    <p:cNvSpPr>
                      <a:spLocks/>
                    </p:cNvSpPr>
                    <p:nvPr/>
                  </p:nvSpPr>
                  <p:spPr bwMode="auto">
                    <a:xfrm>
                      <a:off x="-876300" y="2003425"/>
                      <a:ext cx="269875" cy="269875"/>
                    </a:xfrm>
                    <a:custGeom>
                      <a:avLst/>
                      <a:gdLst>
                        <a:gd name="T0" fmla="*/ 0 w 72"/>
                        <a:gd name="T1" fmla="*/ 72 h 72"/>
                        <a:gd name="T2" fmla="*/ 72 w 72"/>
                        <a:gd name="T3" fmla="*/ 0 h 72"/>
                        <a:gd name="T4" fmla="*/ 72 w 72"/>
                        <a:gd name="T5" fmla="*/ 64 h 72"/>
                        <a:gd name="T6" fmla="*/ 64 w 72"/>
                        <a:gd name="T7" fmla="*/ 72 h 72"/>
                        <a:gd name="T8" fmla="*/ 0 w 72"/>
                        <a:gd name="T9" fmla="*/ 72 h 72"/>
                      </a:gdLst>
                      <a:ahLst/>
                      <a:cxnLst>
                        <a:cxn ang="0">
                          <a:pos x="T0" y="T1"/>
                        </a:cxn>
                        <a:cxn ang="0">
                          <a:pos x="T2" y="T3"/>
                        </a:cxn>
                        <a:cxn ang="0">
                          <a:pos x="T4" y="T5"/>
                        </a:cxn>
                        <a:cxn ang="0">
                          <a:pos x="T6" y="T7"/>
                        </a:cxn>
                        <a:cxn ang="0">
                          <a:pos x="T8" y="T9"/>
                        </a:cxn>
                      </a:cxnLst>
                      <a:rect l="0" t="0" r="r" b="b"/>
                      <a:pathLst>
                        <a:path w="72" h="72">
                          <a:moveTo>
                            <a:pt x="0" y="72"/>
                          </a:moveTo>
                          <a:cubicBezTo>
                            <a:pt x="72" y="0"/>
                            <a:pt x="72" y="0"/>
                            <a:pt x="72" y="0"/>
                          </a:cubicBezTo>
                          <a:cubicBezTo>
                            <a:pt x="72" y="64"/>
                            <a:pt x="72" y="64"/>
                            <a:pt x="72" y="64"/>
                          </a:cubicBezTo>
                          <a:cubicBezTo>
                            <a:pt x="72" y="68"/>
                            <a:pt x="68" y="72"/>
                            <a:pt x="64" y="72"/>
                          </a:cubicBezTo>
                          <a:lnTo>
                            <a:pt x="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grpSp>
              <p:grpSp>
                <p:nvGrpSpPr>
                  <p:cNvPr id="886" name="Group 885"/>
                  <p:cNvGrpSpPr/>
                  <p:nvPr/>
                </p:nvGrpSpPr>
                <p:grpSpPr>
                  <a:xfrm>
                    <a:off x="5947318" y="7880683"/>
                    <a:ext cx="442595" cy="560463"/>
                    <a:chOff x="-876300" y="2003425"/>
                    <a:chExt cx="900113" cy="1139825"/>
                  </a:xfrm>
                  <a:solidFill>
                    <a:schemeClr val="bg1"/>
                  </a:solidFill>
                </p:grpSpPr>
                <p:sp>
                  <p:nvSpPr>
                    <p:cNvPr id="887" name="Freeform 6"/>
                    <p:cNvSpPr>
                      <a:spLocks noEditPoints="1"/>
                    </p:cNvSpPr>
                    <p:nvPr/>
                  </p:nvSpPr>
                  <p:spPr bwMode="auto">
                    <a:xfrm>
                      <a:off x="-876300" y="2003425"/>
                      <a:ext cx="900113" cy="1139825"/>
                    </a:xfrm>
                    <a:custGeom>
                      <a:avLst/>
                      <a:gdLst>
                        <a:gd name="T0" fmla="*/ 80 w 240"/>
                        <a:gd name="T1" fmla="*/ 0 h 304"/>
                        <a:gd name="T2" fmla="*/ 64 w 240"/>
                        <a:gd name="T3" fmla="*/ 80 h 304"/>
                        <a:gd name="T4" fmla="*/ 0 w 240"/>
                        <a:gd name="T5" fmla="*/ 296 h 304"/>
                        <a:gd name="T6" fmla="*/ 232 w 240"/>
                        <a:gd name="T7" fmla="*/ 304 h 304"/>
                        <a:gd name="T8" fmla="*/ 240 w 240"/>
                        <a:gd name="T9" fmla="*/ 8 h 304"/>
                        <a:gd name="T10" fmla="*/ 108 w 240"/>
                        <a:gd name="T11" fmla="*/ 280 h 304"/>
                        <a:gd name="T12" fmla="*/ 28 w 240"/>
                        <a:gd name="T13" fmla="*/ 280 h 304"/>
                        <a:gd name="T14" fmla="*/ 28 w 240"/>
                        <a:gd name="T15" fmla="*/ 200 h 304"/>
                        <a:gd name="T16" fmla="*/ 44 w 240"/>
                        <a:gd name="T17" fmla="*/ 264 h 304"/>
                        <a:gd name="T18" fmla="*/ 108 w 240"/>
                        <a:gd name="T19" fmla="*/ 280 h 304"/>
                        <a:gd name="T20" fmla="*/ 108 w 240"/>
                        <a:gd name="T21" fmla="*/ 232 h 304"/>
                        <a:gd name="T22" fmla="*/ 100 w 240"/>
                        <a:gd name="T23" fmla="*/ 214 h 304"/>
                        <a:gd name="T24" fmla="*/ 53 w 240"/>
                        <a:gd name="T25" fmla="*/ 249 h 304"/>
                        <a:gd name="T26" fmla="*/ 76 w 240"/>
                        <a:gd name="T27" fmla="*/ 208 h 304"/>
                        <a:gd name="T28" fmla="*/ 100 w 240"/>
                        <a:gd name="T29" fmla="*/ 200 h 304"/>
                        <a:gd name="T30" fmla="*/ 108 w 240"/>
                        <a:gd name="T31" fmla="*/ 208 h 304"/>
                        <a:gd name="T32" fmla="*/ 28 w 240"/>
                        <a:gd name="T33" fmla="*/ 176 h 304"/>
                        <a:gd name="T34" fmla="*/ 108 w 240"/>
                        <a:gd name="T35" fmla="*/ 160 h 304"/>
                        <a:gd name="T36" fmla="*/ 108 w 240"/>
                        <a:gd name="T37" fmla="*/ 144 h 304"/>
                        <a:gd name="T38" fmla="*/ 28 w 240"/>
                        <a:gd name="T39" fmla="*/ 128 h 304"/>
                        <a:gd name="T40" fmla="*/ 108 w 240"/>
                        <a:gd name="T41" fmla="*/ 144 h 304"/>
                        <a:gd name="T42" fmla="*/ 28 w 240"/>
                        <a:gd name="T43" fmla="*/ 112 h 304"/>
                        <a:gd name="T44" fmla="*/ 108 w 240"/>
                        <a:gd name="T45" fmla="*/ 96 h 304"/>
                        <a:gd name="T46" fmla="*/ 128 w 240"/>
                        <a:gd name="T47" fmla="*/ 132 h 304"/>
                        <a:gd name="T48" fmla="*/ 168 w 240"/>
                        <a:gd name="T49" fmla="*/ 132 h 304"/>
                        <a:gd name="T50" fmla="*/ 132 w 240"/>
                        <a:gd name="T51" fmla="*/ 136 h 304"/>
                        <a:gd name="T52" fmla="*/ 172 w 240"/>
                        <a:gd name="T53" fmla="*/ 97 h 304"/>
                        <a:gd name="T54" fmla="*/ 172 w 240"/>
                        <a:gd name="T55" fmla="*/ 177 h 304"/>
                        <a:gd name="T56" fmla="*/ 132 w 240"/>
                        <a:gd name="T57" fmla="*/ 136 h 304"/>
                        <a:gd name="T58" fmla="*/ 132 w 240"/>
                        <a:gd name="T59" fmla="*/ 280 h 304"/>
                        <a:gd name="T60" fmla="*/ 212 w 240"/>
                        <a:gd name="T61" fmla="*/ 264 h 304"/>
                        <a:gd name="T62" fmla="*/ 212 w 240"/>
                        <a:gd name="T63" fmla="*/ 248 h 304"/>
                        <a:gd name="T64" fmla="*/ 132 w 240"/>
                        <a:gd name="T65" fmla="*/ 232 h 304"/>
                        <a:gd name="T66" fmla="*/ 212 w 240"/>
                        <a:gd name="T67" fmla="*/ 248 h 304"/>
                        <a:gd name="T68" fmla="*/ 132 w 240"/>
                        <a:gd name="T69" fmla="*/ 216 h 304"/>
                        <a:gd name="T70" fmla="*/ 212 w 240"/>
                        <a:gd name="T71" fmla="*/ 200 h 304"/>
                        <a:gd name="T72" fmla="*/ 212 w 240"/>
                        <a:gd name="T73" fmla="*/ 72 h 304"/>
                        <a:gd name="T74" fmla="*/ 132 w 240"/>
                        <a:gd name="T75" fmla="*/ 56 h 304"/>
                        <a:gd name="T76" fmla="*/ 212 w 240"/>
                        <a:gd name="T77" fmla="*/ 72 h 304"/>
                        <a:gd name="T78" fmla="*/ 132 w 240"/>
                        <a:gd name="T79" fmla="*/ 40 h 304"/>
                        <a:gd name="T80" fmla="*/ 212 w 240"/>
                        <a:gd name="T81" fmla="*/ 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304">
                          <a:moveTo>
                            <a:pt x="232" y="0"/>
                          </a:moveTo>
                          <a:cubicBezTo>
                            <a:pt x="80" y="0"/>
                            <a:pt x="80" y="0"/>
                            <a:pt x="80" y="0"/>
                          </a:cubicBezTo>
                          <a:cubicBezTo>
                            <a:pt x="80" y="64"/>
                            <a:pt x="80" y="64"/>
                            <a:pt x="80" y="64"/>
                          </a:cubicBezTo>
                          <a:cubicBezTo>
                            <a:pt x="80" y="73"/>
                            <a:pt x="72" y="80"/>
                            <a:pt x="64" y="80"/>
                          </a:cubicBezTo>
                          <a:cubicBezTo>
                            <a:pt x="0" y="80"/>
                            <a:pt x="0" y="80"/>
                            <a:pt x="0" y="80"/>
                          </a:cubicBezTo>
                          <a:cubicBezTo>
                            <a:pt x="0" y="296"/>
                            <a:pt x="0" y="296"/>
                            <a:pt x="0" y="296"/>
                          </a:cubicBezTo>
                          <a:cubicBezTo>
                            <a:pt x="0" y="300"/>
                            <a:pt x="3" y="304"/>
                            <a:pt x="8" y="304"/>
                          </a:cubicBezTo>
                          <a:cubicBezTo>
                            <a:pt x="232" y="304"/>
                            <a:pt x="232" y="304"/>
                            <a:pt x="232" y="304"/>
                          </a:cubicBezTo>
                          <a:cubicBezTo>
                            <a:pt x="236" y="304"/>
                            <a:pt x="240" y="300"/>
                            <a:pt x="240" y="296"/>
                          </a:cubicBezTo>
                          <a:cubicBezTo>
                            <a:pt x="240" y="8"/>
                            <a:pt x="240" y="8"/>
                            <a:pt x="240" y="8"/>
                          </a:cubicBezTo>
                          <a:cubicBezTo>
                            <a:pt x="240" y="4"/>
                            <a:pt x="236" y="0"/>
                            <a:pt x="232" y="0"/>
                          </a:cubicBezTo>
                          <a:close/>
                          <a:moveTo>
                            <a:pt x="108" y="280"/>
                          </a:moveTo>
                          <a:cubicBezTo>
                            <a:pt x="44" y="280"/>
                            <a:pt x="44" y="280"/>
                            <a:pt x="44" y="280"/>
                          </a:cubicBezTo>
                          <a:cubicBezTo>
                            <a:pt x="28" y="280"/>
                            <a:pt x="28" y="280"/>
                            <a:pt x="28" y="280"/>
                          </a:cubicBezTo>
                          <a:cubicBezTo>
                            <a:pt x="28" y="264"/>
                            <a:pt x="28" y="264"/>
                            <a:pt x="28" y="264"/>
                          </a:cubicBezTo>
                          <a:cubicBezTo>
                            <a:pt x="28" y="200"/>
                            <a:pt x="28" y="200"/>
                            <a:pt x="28" y="200"/>
                          </a:cubicBezTo>
                          <a:cubicBezTo>
                            <a:pt x="44" y="200"/>
                            <a:pt x="44" y="200"/>
                            <a:pt x="44" y="200"/>
                          </a:cubicBezTo>
                          <a:cubicBezTo>
                            <a:pt x="44" y="264"/>
                            <a:pt x="44" y="264"/>
                            <a:pt x="44" y="264"/>
                          </a:cubicBezTo>
                          <a:cubicBezTo>
                            <a:pt x="108" y="264"/>
                            <a:pt x="108" y="264"/>
                            <a:pt x="108" y="264"/>
                          </a:cubicBezTo>
                          <a:lnTo>
                            <a:pt x="108" y="280"/>
                          </a:lnTo>
                          <a:close/>
                          <a:moveTo>
                            <a:pt x="108" y="208"/>
                          </a:moveTo>
                          <a:cubicBezTo>
                            <a:pt x="108" y="232"/>
                            <a:pt x="108" y="232"/>
                            <a:pt x="108" y="232"/>
                          </a:cubicBezTo>
                          <a:cubicBezTo>
                            <a:pt x="100" y="232"/>
                            <a:pt x="100" y="232"/>
                            <a:pt x="100" y="232"/>
                          </a:cubicBezTo>
                          <a:cubicBezTo>
                            <a:pt x="100" y="214"/>
                            <a:pt x="100" y="214"/>
                            <a:pt x="100" y="214"/>
                          </a:cubicBezTo>
                          <a:cubicBezTo>
                            <a:pt x="58" y="255"/>
                            <a:pt x="58" y="255"/>
                            <a:pt x="58" y="255"/>
                          </a:cubicBezTo>
                          <a:cubicBezTo>
                            <a:pt x="53" y="249"/>
                            <a:pt x="53" y="249"/>
                            <a:pt x="53" y="249"/>
                          </a:cubicBezTo>
                          <a:cubicBezTo>
                            <a:pt x="94" y="208"/>
                            <a:pt x="94" y="208"/>
                            <a:pt x="94" y="208"/>
                          </a:cubicBezTo>
                          <a:cubicBezTo>
                            <a:pt x="76" y="208"/>
                            <a:pt x="76" y="208"/>
                            <a:pt x="76" y="208"/>
                          </a:cubicBezTo>
                          <a:cubicBezTo>
                            <a:pt x="76" y="200"/>
                            <a:pt x="76" y="200"/>
                            <a:pt x="76" y="200"/>
                          </a:cubicBezTo>
                          <a:cubicBezTo>
                            <a:pt x="100" y="200"/>
                            <a:pt x="100" y="200"/>
                            <a:pt x="100" y="200"/>
                          </a:cubicBezTo>
                          <a:cubicBezTo>
                            <a:pt x="108" y="200"/>
                            <a:pt x="108" y="200"/>
                            <a:pt x="108" y="200"/>
                          </a:cubicBezTo>
                          <a:lnTo>
                            <a:pt x="108" y="208"/>
                          </a:lnTo>
                          <a:close/>
                          <a:moveTo>
                            <a:pt x="108" y="176"/>
                          </a:moveTo>
                          <a:cubicBezTo>
                            <a:pt x="28" y="176"/>
                            <a:pt x="28" y="176"/>
                            <a:pt x="28" y="176"/>
                          </a:cubicBezTo>
                          <a:cubicBezTo>
                            <a:pt x="28" y="160"/>
                            <a:pt x="28" y="160"/>
                            <a:pt x="28" y="160"/>
                          </a:cubicBezTo>
                          <a:cubicBezTo>
                            <a:pt x="108" y="160"/>
                            <a:pt x="108" y="160"/>
                            <a:pt x="108" y="160"/>
                          </a:cubicBezTo>
                          <a:lnTo>
                            <a:pt x="108" y="176"/>
                          </a:lnTo>
                          <a:close/>
                          <a:moveTo>
                            <a:pt x="108" y="144"/>
                          </a:moveTo>
                          <a:cubicBezTo>
                            <a:pt x="28" y="144"/>
                            <a:pt x="28" y="144"/>
                            <a:pt x="28" y="144"/>
                          </a:cubicBezTo>
                          <a:cubicBezTo>
                            <a:pt x="28" y="128"/>
                            <a:pt x="28" y="128"/>
                            <a:pt x="28" y="128"/>
                          </a:cubicBezTo>
                          <a:cubicBezTo>
                            <a:pt x="108" y="128"/>
                            <a:pt x="108" y="128"/>
                            <a:pt x="108" y="128"/>
                          </a:cubicBezTo>
                          <a:lnTo>
                            <a:pt x="108" y="144"/>
                          </a:lnTo>
                          <a:close/>
                          <a:moveTo>
                            <a:pt x="108" y="112"/>
                          </a:moveTo>
                          <a:cubicBezTo>
                            <a:pt x="28" y="112"/>
                            <a:pt x="28" y="112"/>
                            <a:pt x="28" y="112"/>
                          </a:cubicBezTo>
                          <a:cubicBezTo>
                            <a:pt x="28" y="96"/>
                            <a:pt x="28" y="96"/>
                            <a:pt x="28" y="96"/>
                          </a:cubicBezTo>
                          <a:cubicBezTo>
                            <a:pt x="108" y="96"/>
                            <a:pt x="108" y="96"/>
                            <a:pt x="108" y="96"/>
                          </a:cubicBezTo>
                          <a:lnTo>
                            <a:pt x="108" y="112"/>
                          </a:lnTo>
                          <a:close/>
                          <a:moveTo>
                            <a:pt x="128" y="132"/>
                          </a:moveTo>
                          <a:cubicBezTo>
                            <a:pt x="128" y="112"/>
                            <a:pt x="148" y="93"/>
                            <a:pt x="168" y="93"/>
                          </a:cubicBezTo>
                          <a:cubicBezTo>
                            <a:pt x="168" y="132"/>
                            <a:pt x="168" y="132"/>
                            <a:pt x="168" y="132"/>
                          </a:cubicBezTo>
                          <a:lnTo>
                            <a:pt x="128" y="132"/>
                          </a:lnTo>
                          <a:close/>
                          <a:moveTo>
                            <a:pt x="132" y="136"/>
                          </a:moveTo>
                          <a:cubicBezTo>
                            <a:pt x="172" y="136"/>
                            <a:pt x="172" y="136"/>
                            <a:pt x="172" y="136"/>
                          </a:cubicBezTo>
                          <a:cubicBezTo>
                            <a:pt x="172" y="97"/>
                            <a:pt x="172" y="97"/>
                            <a:pt x="172" y="97"/>
                          </a:cubicBezTo>
                          <a:cubicBezTo>
                            <a:pt x="196" y="97"/>
                            <a:pt x="212" y="115"/>
                            <a:pt x="212" y="137"/>
                          </a:cubicBezTo>
                          <a:cubicBezTo>
                            <a:pt x="212" y="159"/>
                            <a:pt x="194" y="177"/>
                            <a:pt x="172" y="177"/>
                          </a:cubicBezTo>
                          <a:cubicBezTo>
                            <a:pt x="150" y="177"/>
                            <a:pt x="132" y="159"/>
                            <a:pt x="132" y="137"/>
                          </a:cubicBezTo>
                          <a:cubicBezTo>
                            <a:pt x="132" y="137"/>
                            <a:pt x="132" y="136"/>
                            <a:pt x="132" y="136"/>
                          </a:cubicBezTo>
                          <a:close/>
                          <a:moveTo>
                            <a:pt x="212" y="280"/>
                          </a:moveTo>
                          <a:cubicBezTo>
                            <a:pt x="132" y="280"/>
                            <a:pt x="132" y="280"/>
                            <a:pt x="132" y="280"/>
                          </a:cubicBezTo>
                          <a:cubicBezTo>
                            <a:pt x="132" y="264"/>
                            <a:pt x="132" y="264"/>
                            <a:pt x="132" y="264"/>
                          </a:cubicBezTo>
                          <a:cubicBezTo>
                            <a:pt x="212" y="264"/>
                            <a:pt x="212" y="264"/>
                            <a:pt x="212" y="264"/>
                          </a:cubicBezTo>
                          <a:lnTo>
                            <a:pt x="212" y="280"/>
                          </a:lnTo>
                          <a:close/>
                          <a:moveTo>
                            <a:pt x="212" y="248"/>
                          </a:moveTo>
                          <a:cubicBezTo>
                            <a:pt x="132" y="248"/>
                            <a:pt x="132" y="248"/>
                            <a:pt x="132" y="248"/>
                          </a:cubicBezTo>
                          <a:cubicBezTo>
                            <a:pt x="132" y="232"/>
                            <a:pt x="132" y="232"/>
                            <a:pt x="132" y="232"/>
                          </a:cubicBezTo>
                          <a:cubicBezTo>
                            <a:pt x="212" y="232"/>
                            <a:pt x="212" y="232"/>
                            <a:pt x="212" y="232"/>
                          </a:cubicBezTo>
                          <a:lnTo>
                            <a:pt x="212" y="248"/>
                          </a:lnTo>
                          <a:close/>
                          <a:moveTo>
                            <a:pt x="212" y="216"/>
                          </a:moveTo>
                          <a:cubicBezTo>
                            <a:pt x="132" y="216"/>
                            <a:pt x="132" y="216"/>
                            <a:pt x="132" y="216"/>
                          </a:cubicBezTo>
                          <a:cubicBezTo>
                            <a:pt x="132" y="200"/>
                            <a:pt x="132" y="200"/>
                            <a:pt x="132" y="200"/>
                          </a:cubicBezTo>
                          <a:cubicBezTo>
                            <a:pt x="212" y="200"/>
                            <a:pt x="212" y="200"/>
                            <a:pt x="212" y="200"/>
                          </a:cubicBezTo>
                          <a:lnTo>
                            <a:pt x="212" y="216"/>
                          </a:lnTo>
                          <a:close/>
                          <a:moveTo>
                            <a:pt x="212" y="72"/>
                          </a:moveTo>
                          <a:cubicBezTo>
                            <a:pt x="132" y="72"/>
                            <a:pt x="132" y="72"/>
                            <a:pt x="132" y="72"/>
                          </a:cubicBezTo>
                          <a:cubicBezTo>
                            <a:pt x="132" y="56"/>
                            <a:pt x="132" y="56"/>
                            <a:pt x="132" y="56"/>
                          </a:cubicBezTo>
                          <a:cubicBezTo>
                            <a:pt x="212" y="56"/>
                            <a:pt x="212" y="56"/>
                            <a:pt x="212" y="56"/>
                          </a:cubicBezTo>
                          <a:lnTo>
                            <a:pt x="212" y="72"/>
                          </a:lnTo>
                          <a:close/>
                          <a:moveTo>
                            <a:pt x="212" y="40"/>
                          </a:moveTo>
                          <a:cubicBezTo>
                            <a:pt x="132" y="40"/>
                            <a:pt x="132" y="40"/>
                            <a:pt x="132" y="40"/>
                          </a:cubicBezTo>
                          <a:cubicBezTo>
                            <a:pt x="132" y="24"/>
                            <a:pt x="132" y="24"/>
                            <a:pt x="132" y="24"/>
                          </a:cubicBezTo>
                          <a:cubicBezTo>
                            <a:pt x="212" y="24"/>
                            <a:pt x="212" y="24"/>
                            <a:pt x="212" y="24"/>
                          </a:cubicBezTo>
                          <a:lnTo>
                            <a:pt x="21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sp>
                  <p:nvSpPr>
                    <p:cNvPr id="888" name="Freeform 7"/>
                    <p:cNvSpPr>
                      <a:spLocks/>
                    </p:cNvSpPr>
                    <p:nvPr/>
                  </p:nvSpPr>
                  <p:spPr bwMode="auto">
                    <a:xfrm>
                      <a:off x="-876300" y="2003425"/>
                      <a:ext cx="269875" cy="269875"/>
                    </a:xfrm>
                    <a:custGeom>
                      <a:avLst/>
                      <a:gdLst>
                        <a:gd name="T0" fmla="*/ 0 w 72"/>
                        <a:gd name="T1" fmla="*/ 72 h 72"/>
                        <a:gd name="T2" fmla="*/ 72 w 72"/>
                        <a:gd name="T3" fmla="*/ 0 h 72"/>
                        <a:gd name="T4" fmla="*/ 72 w 72"/>
                        <a:gd name="T5" fmla="*/ 64 h 72"/>
                        <a:gd name="T6" fmla="*/ 64 w 72"/>
                        <a:gd name="T7" fmla="*/ 72 h 72"/>
                        <a:gd name="T8" fmla="*/ 0 w 72"/>
                        <a:gd name="T9" fmla="*/ 72 h 72"/>
                      </a:gdLst>
                      <a:ahLst/>
                      <a:cxnLst>
                        <a:cxn ang="0">
                          <a:pos x="T0" y="T1"/>
                        </a:cxn>
                        <a:cxn ang="0">
                          <a:pos x="T2" y="T3"/>
                        </a:cxn>
                        <a:cxn ang="0">
                          <a:pos x="T4" y="T5"/>
                        </a:cxn>
                        <a:cxn ang="0">
                          <a:pos x="T6" y="T7"/>
                        </a:cxn>
                        <a:cxn ang="0">
                          <a:pos x="T8" y="T9"/>
                        </a:cxn>
                      </a:cxnLst>
                      <a:rect l="0" t="0" r="r" b="b"/>
                      <a:pathLst>
                        <a:path w="72" h="72">
                          <a:moveTo>
                            <a:pt x="0" y="72"/>
                          </a:moveTo>
                          <a:cubicBezTo>
                            <a:pt x="72" y="0"/>
                            <a:pt x="72" y="0"/>
                            <a:pt x="72" y="0"/>
                          </a:cubicBezTo>
                          <a:cubicBezTo>
                            <a:pt x="72" y="64"/>
                            <a:pt x="72" y="64"/>
                            <a:pt x="72" y="64"/>
                          </a:cubicBezTo>
                          <a:cubicBezTo>
                            <a:pt x="72" y="68"/>
                            <a:pt x="68" y="72"/>
                            <a:pt x="64" y="72"/>
                          </a:cubicBezTo>
                          <a:lnTo>
                            <a:pt x="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grpSp>
            </p:grpSp>
          </p:grpSp>
        </p:grpSp>
      </p:grpSp>
      <p:grpSp>
        <p:nvGrpSpPr>
          <p:cNvPr id="974" name="Group 973"/>
          <p:cNvGrpSpPr/>
          <p:nvPr/>
        </p:nvGrpSpPr>
        <p:grpSpPr>
          <a:xfrm>
            <a:off x="1326024" y="1666803"/>
            <a:ext cx="869666" cy="820030"/>
            <a:chOff x="3688924" y="2310597"/>
            <a:chExt cx="2319410" cy="2187031"/>
          </a:xfrm>
        </p:grpSpPr>
        <p:grpSp>
          <p:nvGrpSpPr>
            <p:cNvPr id="931" name="Group 930"/>
            <p:cNvGrpSpPr/>
            <p:nvPr/>
          </p:nvGrpSpPr>
          <p:grpSpPr>
            <a:xfrm>
              <a:off x="3688924" y="2310597"/>
              <a:ext cx="2319410" cy="2187031"/>
              <a:chOff x="2771800" y="1617713"/>
              <a:chExt cx="1436488" cy="1354502"/>
            </a:xfrm>
          </p:grpSpPr>
          <p:sp>
            <p:nvSpPr>
              <p:cNvPr id="932" name="Rectangle 931"/>
              <p:cNvSpPr/>
              <p:nvPr/>
            </p:nvSpPr>
            <p:spPr>
              <a:xfrm>
                <a:off x="2771800" y="1617713"/>
                <a:ext cx="1436488" cy="1354502"/>
              </a:xfrm>
              <a:prstGeom prst="rect">
                <a:avLst/>
              </a:prstGeom>
              <a:solidFill>
                <a:schemeClr val="bg1">
                  <a:lumMod val="95000"/>
                </a:schemeClr>
              </a:solidFill>
              <a:ln>
                <a:noFill/>
              </a:ln>
              <a:effectLst>
                <a:outerShdw blurRad="63500" sx="101000" sy="101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3993" tIns="53993" rIns="53993" bIns="53993" rtlCol="0" anchor="ctr"/>
              <a:lstStyle/>
              <a:p>
                <a:pPr algn="ctr" defTabSz="685834"/>
                <a:endParaRPr lang="en-GB" sz="525" dirty="0">
                  <a:solidFill>
                    <a:srgbClr val="FFFFFF"/>
                  </a:solidFill>
                </a:endParaRPr>
              </a:p>
            </p:txBody>
          </p:sp>
          <p:grpSp>
            <p:nvGrpSpPr>
              <p:cNvPr id="933" name="Group 932"/>
              <p:cNvGrpSpPr/>
              <p:nvPr/>
            </p:nvGrpSpPr>
            <p:grpSpPr>
              <a:xfrm flipH="1" flipV="1">
                <a:off x="3046301" y="1759954"/>
                <a:ext cx="887482" cy="1024317"/>
                <a:chOff x="6586537" y="342900"/>
                <a:chExt cx="1441452" cy="1663701"/>
              </a:xfrm>
            </p:grpSpPr>
            <p:sp>
              <p:nvSpPr>
                <p:cNvPr id="934" name="Freeform 6"/>
                <p:cNvSpPr>
                  <a:spLocks/>
                </p:cNvSpPr>
                <p:nvPr/>
              </p:nvSpPr>
              <p:spPr bwMode="auto">
                <a:xfrm>
                  <a:off x="6586537" y="1173162"/>
                  <a:ext cx="719138" cy="833438"/>
                </a:xfrm>
                <a:custGeom>
                  <a:avLst/>
                  <a:gdLst>
                    <a:gd name="T0" fmla="*/ 453 w 453"/>
                    <a:gd name="T1" fmla="*/ 0 h 525"/>
                    <a:gd name="T2" fmla="*/ 0 w 453"/>
                    <a:gd name="T3" fmla="*/ 263 h 525"/>
                    <a:gd name="T4" fmla="*/ 0 w 453"/>
                    <a:gd name="T5" fmla="*/ 263 h 525"/>
                    <a:gd name="T6" fmla="*/ 453 w 453"/>
                    <a:gd name="T7" fmla="*/ 525 h 525"/>
                    <a:gd name="T8" fmla="*/ 453 w 453"/>
                    <a:gd name="T9" fmla="*/ 0 h 525"/>
                    <a:gd name="T10" fmla="*/ 453 w 453"/>
                    <a:gd name="T11" fmla="*/ 0 h 525"/>
                  </a:gdLst>
                  <a:ahLst/>
                  <a:cxnLst>
                    <a:cxn ang="0">
                      <a:pos x="T0" y="T1"/>
                    </a:cxn>
                    <a:cxn ang="0">
                      <a:pos x="T2" y="T3"/>
                    </a:cxn>
                    <a:cxn ang="0">
                      <a:pos x="T4" y="T5"/>
                    </a:cxn>
                    <a:cxn ang="0">
                      <a:pos x="T6" y="T7"/>
                    </a:cxn>
                    <a:cxn ang="0">
                      <a:pos x="T8" y="T9"/>
                    </a:cxn>
                    <a:cxn ang="0">
                      <a:pos x="T10" y="T11"/>
                    </a:cxn>
                  </a:cxnLst>
                  <a:rect l="0" t="0" r="r" b="b"/>
                  <a:pathLst>
                    <a:path w="453" h="525">
                      <a:moveTo>
                        <a:pt x="453" y="0"/>
                      </a:moveTo>
                      <a:lnTo>
                        <a:pt x="0" y="263"/>
                      </a:lnTo>
                      <a:lnTo>
                        <a:pt x="0" y="263"/>
                      </a:lnTo>
                      <a:lnTo>
                        <a:pt x="453" y="525"/>
                      </a:lnTo>
                      <a:lnTo>
                        <a:pt x="453" y="0"/>
                      </a:lnTo>
                      <a:lnTo>
                        <a:pt x="453" y="0"/>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935" name="Freeform 7"/>
                <p:cNvSpPr>
                  <a:spLocks/>
                </p:cNvSpPr>
                <p:nvPr/>
              </p:nvSpPr>
              <p:spPr bwMode="auto">
                <a:xfrm>
                  <a:off x="6586538" y="758825"/>
                  <a:ext cx="719138" cy="831850"/>
                </a:xfrm>
                <a:custGeom>
                  <a:avLst/>
                  <a:gdLst>
                    <a:gd name="T0" fmla="*/ 0 w 453"/>
                    <a:gd name="T1" fmla="*/ 0 h 524"/>
                    <a:gd name="T2" fmla="*/ 0 w 453"/>
                    <a:gd name="T3" fmla="*/ 0 h 524"/>
                    <a:gd name="T4" fmla="*/ 0 w 453"/>
                    <a:gd name="T5" fmla="*/ 524 h 524"/>
                    <a:gd name="T6" fmla="*/ 453 w 453"/>
                    <a:gd name="T7" fmla="*/ 261 h 524"/>
                    <a:gd name="T8" fmla="*/ 0 w 453"/>
                    <a:gd name="T9" fmla="*/ 0 h 524"/>
                  </a:gdLst>
                  <a:ahLst/>
                  <a:cxnLst>
                    <a:cxn ang="0">
                      <a:pos x="T0" y="T1"/>
                    </a:cxn>
                    <a:cxn ang="0">
                      <a:pos x="T2" y="T3"/>
                    </a:cxn>
                    <a:cxn ang="0">
                      <a:pos x="T4" y="T5"/>
                    </a:cxn>
                    <a:cxn ang="0">
                      <a:pos x="T6" y="T7"/>
                    </a:cxn>
                    <a:cxn ang="0">
                      <a:pos x="T8" y="T9"/>
                    </a:cxn>
                  </a:cxnLst>
                  <a:rect l="0" t="0" r="r" b="b"/>
                  <a:pathLst>
                    <a:path w="453" h="524">
                      <a:moveTo>
                        <a:pt x="0" y="0"/>
                      </a:moveTo>
                      <a:lnTo>
                        <a:pt x="0" y="0"/>
                      </a:lnTo>
                      <a:lnTo>
                        <a:pt x="0" y="524"/>
                      </a:lnTo>
                      <a:lnTo>
                        <a:pt x="453" y="261"/>
                      </a:lnTo>
                      <a:lnTo>
                        <a:pt x="0" y="0"/>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936" name="Freeform 8"/>
                <p:cNvSpPr>
                  <a:spLocks/>
                </p:cNvSpPr>
                <p:nvPr/>
              </p:nvSpPr>
              <p:spPr bwMode="auto">
                <a:xfrm>
                  <a:off x="6586538" y="342900"/>
                  <a:ext cx="719138" cy="830263"/>
                </a:xfrm>
                <a:custGeom>
                  <a:avLst/>
                  <a:gdLst>
                    <a:gd name="T0" fmla="*/ 453 w 453"/>
                    <a:gd name="T1" fmla="*/ 523 h 523"/>
                    <a:gd name="T2" fmla="*/ 453 w 453"/>
                    <a:gd name="T3" fmla="*/ 0 h 523"/>
                    <a:gd name="T4" fmla="*/ 0 w 453"/>
                    <a:gd name="T5" fmla="*/ 262 h 523"/>
                    <a:gd name="T6" fmla="*/ 453 w 453"/>
                    <a:gd name="T7" fmla="*/ 523 h 523"/>
                    <a:gd name="T8" fmla="*/ 453 w 453"/>
                    <a:gd name="T9" fmla="*/ 523 h 523"/>
                  </a:gdLst>
                  <a:ahLst/>
                  <a:cxnLst>
                    <a:cxn ang="0">
                      <a:pos x="T0" y="T1"/>
                    </a:cxn>
                    <a:cxn ang="0">
                      <a:pos x="T2" y="T3"/>
                    </a:cxn>
                    <a:cxn ang="0">
                      <a:pos x="T4" y="T5"/>
                    </a:cxn>
                    <a:cxn ang="0">
                      <a:pos x="T6" y="T7"/>
                    </a:cxn>
                    <a:cxn ang="0">
                      <a:pos x="T8" y="T9"/>
                    </a:cxn>
                  </a:cxnLst>
                  <a:rect l="0" t="0" r="r" b="b"/>
                  <a:pathLst>
                    <a:path w="453" h="523">
                      <a:moveTo>
                        <a:pt x="453" y="523"/>
                      </a:moveTo>
                      <a:lnTo>
                        <a:pt x="453" y="0"/>
                      </a:lnTo>
                      <a:lnTo>
                        <a:pt x="0" y="262"/>
                      </a:lnTo>
                      <a:lnTo>
                        <a:pt x="453" y="523"/>
                      </a:lnTo>
                      <a:lnTo>
                        <a:pt x="453" y="523"/>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937" name="Rectangle 9"/>
                <p:cNvSpPr>
                  <a:spLocks noChangeArrowheads="1"/>
                </p:cNvSpPr>
                <p:nvPr/>
              </p:nvSpPr>
              <p:spPr bwMode="auto">
                <a:xfrm>
                  <a:off x="7305676" y="1173163"/>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938" name="Freeform 10"/>
                <p:cNvSpPr>
                  <a:spLocks/>
                </p:cNvSpPr>
                <p:nvPr/>
              </p:nvSpPr>
              <p:spPr bwMode="auto">
                <a:xfrm>
                  <a:off x="7305676" y="1173163"/>
                  <a:ext cx="722313" cy="833438"/>
                </a:xfrm>
                <a:custGeom>
                  <a:avLst/>
                  <a:gdLst>
                    <a:gd name="T0" fmla="*/ 0 w 455"/>
                    <a:gd name="T1" fmla="*/ 525 h 525"/>
                    <a:gd name="T2" fmla="*/ 455 w 455"/>
                    <a:gd name="T3" fmla="*/ 263 h 525"/>
                    <a:gd name="T4" fmla="*/ 455 w 455"/>
                    <a:gd name="T5" fmla="*/ 263 h 525"/>
                    <a:gd name="T6" fmla="*/ 0 w 455"/>
                    <a:gd name="T7" fmla="*/ 0 h 525"/>
                    <a:gd name="T8" fmla="*/ 0 w 455"/>
                    <a:gd name="T9" fmla="*/ 525 h 525"/>
                  </a:gdLst>
                  <a:ahLst/>
                  <a:cxnLst>
                    <a:cxn ang="0">
                      <a:pos x="T0" y="T1"/>
                    </a:cxn>
                    <a:cxn ang="0">
                      <a:pos x="T2" y="T3"/>
                    </a:cxn>
                    <a:cxn ang="0">
                      <a:pos x="T4" y="T5"/>
                    </a:cxn>
                    <a:cxn ang="0">
                      <a:pos x="T6" y="T7"/>
                    </a:cxn>
                    <a:cxn ang="0">
                      <a:pos x="T8" y="T9"/>
                    </a:cxn>
                  </a:cxnLst>
                  <a:rect l="0" t="0" r="r" b="b"/>
                  <a:pathLst>
                    <a:path w="455" h="525">
                      <a:moveTo>
                        <a:pt x="0" y="525"/>
                      </a:moveTo>
                      <a:lnTo>
                        <a:pt x="455" y="263"/>
                      </a:lnTo>
                      <a:lnTo>
                        <a:pt x="455" y="263"/>
                      </a:lnTo>
                      <a:lnTo>
                        <a:pt x="0" y="0"/>
                      </a:lnTo>
                      <a:lnTo>
                        <a:pt x="0" y="525"/>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939" name="Freeform 11"/>
                <p:cNvSpPr>
                  <a:spLocks/>
                </p:cNvSpPr>
                <p:nvPr/>
              </p:nvSpPr>
              <p:spPr bwMode="auto">
                <a:xfrm>
                  <a:off x="7305676" y="342900"/>
                  <a:ext cx="719138" cy="830263"/>
                </a:xfrm>
                <a:custGeom>
                  <a:avLst/>
                  <a:gdLst>
                    <a:gd name="T0" fmla="*/ 0 w 453"/>
                    <a:gd name="T1" fmla="*/ 523 h 523"/>
                    <a:gd name="T2" fmla="*/ 453 w 453"/>
                    <a:gd name="T3" fmla="*/ 262 h 523"/>
                    <a:gd name="T4" fmla="*/ 0 w 453"/>
                    <a:gd name="T5" fmla="*/ 0 h 523"/>
                    <a:gd name="T6" fmla="*/ 0 w 453"/>
                    <a:gd name="T7" fmla="*/ 523 h 523"/>
                  </a:gdLst>
                  <a:ahLst/>
                  <a:cxnLst>
                    <a:cxn ang="0">
                      <a:pos x="T0" y="T1"/>
                    </a:cxn>
                    <a:cxn ang="0">
                      <a:pos x="T2" y="T3"/>
                    </a:cxn>
                    <a:cxn ang="0">
                      <a:pos x="T4" y="T5"/>
                    </a:cxn>
                    <a:cxn ang="0">
                      <a:pos x="T6" y="T7"/>
                    </a:cxn>
                  </a:cxnLst>
                  <a:rect l="0" t="0" r="r" b="b"/>
                  <a:pathLst>
                    <a:path w="453" h="523">
                      <a:moveTo>
                        <a:pt x="0" y="523"/>
                      </a:moveTo>
                      <a:lnTo>
                        <a:pt x="453" y="262"/>
                      </a:lnTo>
                      <a:lnTo>
                        <a:pt x="0" y="0"/>
                      </a:lnTo>
                      <a:lnTo>
                        <a:pt x="0" y="523"/>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940" name="Freeform 12"/>
                <p:cNvSpPr>
                  <a:spLocks/>
                </p:cNvSpPr>
                <p:nvPr/>
              </p:nvSpPr>
              <p:spPr bwMode="auto">
                <a:xfrm>
                  <a:off x="7305676" y="758825"/>
                  <a:ext cx="722313" cy="831850"/>
                </a:xfrm>
                <a:custGeom>
                  <a:avLst/>
                  <a:gdLst>
                    <a:gd name="T0" fmla="*/ 0 w 455"/>
                    <a:gd name="T1" fmla="*/ 261 h 524"/>
                    <a:gd name="T2" fmla="*/ 455 w 455"/>
                    <a:gd name="T3" fmla="*/ 524 h 524"/>
                    <a:gd name="T4" fmla="*/ 455 w 455"/>
                    <a:gd name="T5" fmla="*/ 0 h 524"/>
                    <a:gd name="T6" fmla="*/ 453 w 455"/>
                    <a:gd name="T7" fmla="*/ 0 h 524"/>
                    <a:gd name="T8" fmla="*/ 0 w 455"/>
                    <a:gd name="T9" fmla="*/ 261 h 524"/>
                    <a:gd name="T10" fmla="*/ 0 w 455"/>
                    <a:gd name="T11" fmla="*/ 261 h 524"/>
                  </a:gdLst>
                  <a:ahLst/>
                  <a:cxnLst>
                    <a:cxn ang="0">
                      <a:pos x="T0" y="T1"/>
                    </a:cxn>
                    <a:cxn ang="0">
                      <a:pos x="T2" y="T3"/>
                    </a:cxn>
                    <a:cxn ang="0">
                      <a:pos x="T4" y="T5"/>
                    </a:cxn>
                    <a:cxn ang="0">
                      <a:pos x="T6" y="T7"/>
                    </a:cxn>
                    <a:cxn ang="0">
                      <a:pos x="T8" y="T9"/>
                    </a:cxn>
                    <a:cxn ang="0">
                      <a:pos x="T10" y="T11"/>
                    </a:cxn>
                  </a:cxnLst>
                  <a:rect l="0" t="0" r="r" b="b"/>
                  <a:pathLst>
                    <a:path w="455" h="524">
                      <a:moveTo>
                        <a:pt x="0" y="261"/>
                      </a:moveTo>
                      <a:lnTo>
                        <a:pt x="455" y="524"/>
                      </a:lnTo>
                      <a:lnTo>
                        <a:pt x="455" y="0"/>
                      </a:lnTo>
                      <a:lnTo>
                        <a:pt x="453" y="0"/>
                      </a:lnTo>
                      <a:lnTo>
                        <a:pt x="0" y="261"/>
                      </a:lnTo>
                      <a:lnTo>
                        <a:pt x="0" y="261"/>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grpSp>
        </p:grpSp>
        <p:grpSp>
          <p:nvGrpSpPr>
            <p:cNvPr id="941" name="Group 940"/>
            <p:cNvGrpSpPr/>
            <p:nvPr/>
          </p:nvGrpSpPr>
          <p:grpSpPr>
            <a:xfrm>
              <a:off x="3931885" y="2487373"/>
              <a:ext cx="1833488" cy="1833478"/>
              <a:chOff x="3779486" y="2734533"/>
              <a:chExt cx="1833488" cy="1833478"/>
            </a:xfrm>
          </p:grpSpPr>
          <p:sp>
            <p:nvSpPr>
              <p:cNvPr id="942" name="Rectangle 28"/>
              <p:cNvSpPr/>
              <p:nvPr/>
            </p:nvSpPr>
            <p:spPr>
              <a:xfrm>
                <a:off x="3779486" y="2734533"/>
                <a:ext cx="1833488" cy="1833478"/>
              </a:xfrm>
              <a:prstGeom prst="ellipse">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3" tIns="53993" rIns="53993" bIns="53993" numCol="1" spcCol="0" rtlCol="0" fromWordArt="0" anchor="ctr" anchorCtr="0" forceAA="0" compatLnSpc="1">
                <a:prstTxWarp prst="textNoShape">
                  <a:avLst/>
                </a:prstTxWarp>
                <a:noAutofit/>
              </a:bodyPr>
              <a:lstStyle/>
              <a:p>
                <a:pPr algn="ctr" defTabSz="685834">
                  <a:lnSpc>
                    <a:spcPct val="90000"/>
                  </a:lnSpc>
                </a:pPr>
                <a:endParaRPr lang="en-GB" sz="2700" dirty="0">
                  <a:solidFill>
                    <a:srgbClr val="FFFFFF"/>
                  </a:solidFill>
                </a:endParaRPr>
              </a:p>
            </p:txBody>
          </p:sp>
          <p:grpSp>
            <p:nvGrpSpPr>
              <p:cNvPr id="943" name="Group 942"/>
              <p:cNvGrpSpPr/>
              <p:nvPr/>
            </p:nvGrpSpPr>
            <p:grpSpPr>
              <a:xfrm>
                <a:off x="4239573" y="3069554"/>
                <a:ext cx="913314" cy="1163436"/>
                <a:chOff x="-876300" y="2003425"/>
                <a:chExt cx="900113" cy="1139825"/>
              </a:xfrm>
              <a:solidFill>
                <a:schemeClr val="bg1"/>
              </a:solidFill>
            </p:grpSpPr>
            <p:sp>
              <p:nvSpPr>
                <p:cNvPr id="944" name="Freeform 6"/>
                <p:cNvSpPr>
                  <a:spLocks noEditPoints="1"/>
                </p:cNvSpPr>
                <p:nvPr/>
              </p:nvSpPr>
              <p:spPr bwMode="auto">
                <a:xfrm>
                  <a:off x="-876300" y="2003425"/>
                  <a:ext cx="900113" cy="1139825"/>
                </a:xfrm>
                <a:custGeom>
                  <a:avLst/>
                  <a:gdLst>
                    <a:gd name="T0" fmla="*/ 80 w 240"/>
                    <a:gd name="T1" fmla="*/ 0 h 304"/>
                    <a:gd name="T2" fmla="*/ 64 w 240"/>
                    <a:gd name="T3" fmla="*/ 80 h 304"/>
                    <a:gd name="T4" fmla="*/ 0 w 240"/>
                    <a:gd name="T5" fmla="*/ 296 h 304"/>
                    <a:gd name="T6" fmla="*/ 232 w 240"/>
                    <a:gd name="T7" fmla="*/ 304 h 304"/>
                    <a:gd name="T8" fmla="*/ 240 w 240"/>
                    <a:gd name="T9" fmla="*/ 8 h 304"/>
                    <a:gd name="T10" fmla="*/ 108 w 240"/>
                    <a:gd name="T11" fmla="*/ 280 h 304"/>
                    <a:gd name="T12" fmla="*/ 28 w 240"/>
                    <a:gd name="T13" fmla="*/ 280 h 304"/>
                    <a:gd name="T14" fmla="*/ 28 w 240"/>
                    <a:gd name="T15" fmla="*/ 200 h 304"/>
                    <a:gd name="T16" fmla="*/ 44 w 240"/>
                    <a:gd name="T17" fmla="*/ 264 h 304"/>
                    <a:gd name="T18" fmla="*/ 108 w 240"/>
                    <a:gd name="T19" fmla="*/ 280 h 304"/>
                    <a:gd name="T20" fmla="*/ 108 w 240"/>
                    <a:gd name="T21" fmla="*/ 232 h 304"/>
                    <a:gd name="T22" fmla="*/ 100 w 240"/>
                    <a:gd name="T23" fmla="*/ 214 h 304"/>
                    <a:gd name="T24" fmla="*/ 53 w 240"/>
                    <a:gd name="T25" fmla="*/ 249 h 304"/>
                    <a:gd name="T26" fmla="*/ 76 w 240"/>
                    <a:gd name="T27" fmla="*/ 208 h 304"/>
                    <a:gd name="T28" fmla="*/ 100 w 240"/>
                    <a:gd name="T29" fmla="*/ 200 h 304"/>
                    <a:gd name="T30" fmla="*/ 108 w 240"/>
                    <a:gd name="T31" fmla="*/ 208 h 304"/>
                    <a:gd name="T32" fmla="*/ 28 w 240"/>
                    <a:gd name="T33" fmla="*/ 176 h 304"/>
                    <a:gd name="T34" fmla="*/ 108 w 240"/>
                    <a:gd name="T35" fmla="*/ 160 h 304"/>
                    <a:gd name="T36" fmla="*/ 108 w 240"/>
                    <a:gd name="T37" fmla="*/ 144 h 304"/>
                    <a:gd name="T38" fmla="*/ 28 w 240"/>
                    <a:gd name="T39" fmla="*/ 128 h 304"/>
                    <a:gd name="T40" fmla="*/ 108 w 240"/>
                    <a:gd name="T41" fmla="*/ 144 h 304"/>
                    <a:gd name="T42" fmla="*/ 28 w 240"/>
                    <a:gd name="T43" fmla="*/ 112 h 304"/>
                    <a:gd name="T44" fmla="*/ 108 w 240"/>
                    <a:gd name="T45" fmla="*/ 96 h 304"/>
                    <a:gd name="T46" fmla="*/ 128 w 240"/>
                    <a:gd name="T47" fmla="*/ 132 h 304"/>
                    <a:gd name="T48" fmla="*/ 168 w 240"/>
                    <a:gd name="T49" fmla="*/ 132 h 304"/>
                    <a:gd name="T50" fmla="*/ 132 w 240"/>
                    <a:gd name="T51" fmla="*/ 136 h 304"/>
                    <a:gd name="T52" fmla="*/ 172 w 240"/>
                    <a:gd name="T53" fmla="*/ 97 h 304"/>
                    <a:gd name="T54" fmla="*/ 172 w 240"/>
                    <a:gd name="T55" fmla="*/ 177 h 304"/>
                    <a:gd name="T56" fmla="*/ 132 w 240"/>
                    <a:gd name="T57" fmla="*/ 136 h 304"/>
                    <a:gd name="T58" fmla="*/ 132 w 240"/>
                    <a:gd name="T59" fmla="*/ 280 h 304"/>
                    <a:gd name="T60" fmla="*/ 212 w 240"/>
                    <a:gd name="T61" fmla="*/ 264 h 304"/>
                    <a:gd name="T62" fmla="*/ 212 w 240"/>
                    <a:gd name="T63" fmla="*/ 248 h 304"/>
                    <a:gd name="T64" fmla="*/ 132 w 240"/>
                    <a:gd name="T65" fmla="*/ 232 h 304"/>
                    <a:gd name="T66" fmla="*/ 212 w 240"/>
                    <a:gd name="T67" fmla="*/ 248 h 304"/>
                    <a:gd name="T68" fmla="*/ 132 w 240"/>
                    <a:gd name="T69" fmla="*/ 216 h 304"/>
                    <a:gd name="T70" fmla="*/ 212 w 240"/>
                    <a:gd name="T71" fmla="*/ 200 h 304"/>
                    <a:gd name="T72" fmla="*/ 212 w 240"/>
                    <a:gd name="T73" fmla="*/ 72 h 304"/>
                    <a:gd name="T74" fmla="*/ 132 w 240"/>
                    <a:gd name="T75" fmla="*/ 56 h 304"/>
                    <a:gd name="T76" fmla="*/ 212 w 240"/>
                    <a:gd name="T77" fmla="*/ 72 h 304"/>
                    <a:gd name="T78" fmla="*/ 132 w 240"/>
                    <a:gd name="T79" fmla="*/ 40 h 304"/>
                    <a:gd name="T80" fmla="*/ 212 w 240"/>
                    <a:gd name="T81" fmla="*/ 2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304">
                      <a:moveTo>
                        <a:pt x="232" y="0"/>
                      </a:moveTo>
                      <a:cubicBezTo>
                        <a:pt x="80" y="0"/>
                        <a:pt x="80" y="0"/>
                        <a:pt x="80" y="0"/>
                      </a:cubicBezTo>
                      <a:cubicBezTo>
                        <a:pt x="80" y="64"/>
                        <a:pt x="80" y="64"/>
                        <a:pt x="80" y="64"/>
                      </a:cubicBezTo>
                      <a:cubicBezTo>
                        <a:pt x="80" y="73"/>
                        <a:pt x="72" y="80"/>
                        <a:pt x="64" y="80"/>
                      </a:cubicBezTo>
                      <a:cubicBezTo>
                        <a:pt x="0" y="80"/>
                        <a:pt x="0" y="80"/>
                        <a:pt x="0" y="80"/>
                      </a:cubicBezTo>
                      <a:cubicBezTo>
                        <a:pt x="0" y="296"/>
                        <a:pt x="0" y="296"/>
                        <a:pt x="0" y="296"/>
                      </a:cubicBezTo>
                      <a:cubicBezTo>
                        <a:pt x="0" y="300"/>
                        <a:pt x="3" y="304"/>
                        <a:pt x="8" y="304"/>
                      </a:cubicBezTo>
                      <a:cubicBezTo>
                        <a:pt x="232" y="304"/>
                        <a:pt x="232" y="304"/>
                        <a:pt x="232" y="304"/>
                      </a:cubicBezTo>
                      <a:cubicBezTo>
                        <a:pt x="236" y="304"/>
                        <a:pt x="240" y="300"/>
                        <a:pt x="240" y="296"/>
                      </a:cubicBezTo>
                      <a:cubicBezTo>
                        <a:pt x="240" y="8"/>
                        <a:pt x="240" y="8"/>
                        <a:pt x="240" y="8"/>
                      </a:cubicBezTo>
                      <a:cubicBezTo>
                        <a:pt x="240" y="4"/>
                        <a:pt x="236" y="0"/>
                        <a:pt x="232" y="0"/>
                      </a:cubicBezTo>
                      <a:close/>
                      <a:moveTo>
                        <a:pt x="108" y="280"/>
                      </a:moveTo>
                      <a:cubicBezTo>
                        <a:pt x="44" y="280"/>
                        <a:pt x="44" y="280"/>
                        <a:pt x="44" y="280"/>
                      </a:cubicBezTo>
                      <a:cubicBezTo>
                        <a:pt x="28" y="280"/>
                        <a:pt x="28" y="280"/>
                        <a:pt x="28" y="280"/>
                      </a:cubicBezTo>
                      <a:cubicBezTo>
                        <a:pt x="28" y="264"/>
                        <a:pt x="28" y="264"/>
                        <a:pt x="28" y="264"/>
                      </a:cubicBezTo>
                      <a:cubicBezTo>
                        <a:pt x="28" y="200"/>
                        <a:pt x="28" y="200"/>
                        <a:pt x="28" y="200"/>
                      </a:cubicBezTo>
                      <a:cubicBezTo>
                        <a:pt x="44" y="200"/>
                        <a:pt x="44" y="200"/>
                        <a:pt x="44" y="200"/>
                      </a:cubicBezTo>
                      <a:cubicBezTo>
                        <a:pt x="44" y="264"/>
                        <a:pt x="44" y="264"/>
                        <a:pt x="44" y="264"/>
                      </a:cubicBezTo>
                      <a:cubicBezTo>
                        <a:pt x="108" y="264"/>
                        <a:pt x="108" y="264"/>
                        <a:pt x="108" y="264"/>
                      </a:cubicBezTo>
                      <a:lnTo>
                        <a:pt x="108" y="280"/>
                      </a:lnTo>
                      <a:close/>
                      <a:moveTo>
                        <a:pt x="108" y="208"/>
                      </a:moveTo>
                      <a:cubicBezTo>
                        <a:pt x="108" y="232"/>
                        <a:pt x="108" y="232"/>
                        <a:pt x="108" y="232"/>
                      </a:cubicBezTo>
                      <a:cubicBezTo>
                        <a:pt x="100" y="232"/>
                        <a:pt x="100" y="232"/>
                        <a:pt x="100" y="232"/>
                      </a:cubicBezTo>
                      <a:cubicBezTo>
                        <a:pt x="100" y="214"/>
                        <a:pt x="100" y="214"/>
                        <a:pt x="100" y="214"/>
                      </a:cubicBezTo>
                      <a:cubicBezTo>
                        <a:pt x="58" y="255"/>
                        <a:pt x="58" y="255"/>
                        <a:pt x="58" y="255"/>
                      </a:cubicBezTo>
                      <a:cubicBezTo>
                        <a:pt x="53" y="249"/>
                        <a:pt x="53" y="249"/>
                        <a:pt x="53" y="249"/>
                      </a:cubicBezTo>
                      <a:cubicBezTo>
                        <a:pt x="94" y="208"/>
                        <a:pt x="94" y="208"/>
                        <a:pt x="94" y="208"/>
                      </a:cubicBezTo>
                      <a:cubicBezTo>
                        <a:pt x="76" y="208"/>
                        <a:pt x="76" y="208"/>
                        <a:pt x="76" y="208"/>
                      </a:cubicBezTo>
                      <a:cubicBezTo>
                        <a:pt x="76" y="200"/>
                        <a:pt x="76" y="200"/>
                        <a:pt x="76" y="200"/>
                      </a:cubicBezTo>
                      <a:cubicBezTo>
                        <a:pt x="100" y="200"/>
                        <a:pt x="100" y="200"/>
                        <a:pt x="100" y="200"/>
                      </a:cubicBezTo>
                      <a:cubicBezTo>
                        <a:pt x="108" y="200"/>
                        <a:pt x="108" y="200"/>
                        <a:pt x="108" y="200"/>
                      </a:cubicBezTo>
                      <a:lnTo>
                        <a:pt x="108" y="208"/>
                      </a:lnTo>
                      <a:close/>
                      <a:moveTo>
                        <a:pt x="108" y="176"/>
                      </a:moveTo>
                      <a:cubicBezTo>
                        <a:pt x="28" y="176"/>
                        <a:pt x="28" y="176"/>
                        <a:pt x="28" y="176"/>
                      </a:cubicBezTo>
                      <a:cubicBezTo>
                        <a:pt x="28" y="160"/>
                        <a:pt x="28" y="160"/>
                        <a:pt x="28" y="160"/>
                      </a:cubicBezTo>
                      <a:cubicBezTo>
                        <a:pt x="108" y="160"/>
                        <a:pt x="108" y="160"/>
                        <a:pt x="108" y="160"/>
                      </a:cubicBezTo>
                      <a:lnTo>
                        <a:pt x="108" y="176"/>
                      </a:lnTo>
                      <a:close/>
                      <a:moveTo>
                        <a:pt x="108" y="144"/>
                      </a:moveTo>
                      <a:cubicBezTo>
                        <a:pt x="28" y="144"/>
                        <a:pt x="28" y="144"/>
                        <a:pt x="28" y="144"/>
                      </a:cubicBezTo>
                      <a:cubicBezTo>
                        <a:pt x="28" y="128"/>
                        <a:pt x="28" y="128"/>
                        <a:pt x="28" y="128"/>
                      </a:cubicBezTo>
                      <a:cubicBezTo>
                        <a:pt x="108" y="128"/>
                        <a:pt x="108" y="128"/>
                        <a:pt x="108" y="128"/>
                      </a:cubicBezTo>
                      <a:lnTo>
                        <a:pt x="108" y="144"/>
                      </a:lnTo>
                      <a:close/>
                      <a:moveTo>
                        <a:pt x="108" y="112"/>
                      </a:moveTo>
                      <a:cubicBezTo>
                        <a:pt x="28" y="112"/>
                        <a:pt x="28" y="112"/>
                        <a:pt x="28" y="112"/>
                      </a:cubicBezTo>
                      <a:cubicBezTo>
                        <a:pt x="28" y="96"/>
                        <a:pt x="28" y="96"/>
                        <a:pt x="28" y="96"/>
                      </a:cubicBezTo>
                      <a:cubicBezTo>
                        <a:pt x="108" y="96"/>
                        <a:pt x="108" y="96"/>
                        <a:pt x="108" y="96"/>
                      </a:cubicBezTo>
                      <a:lnTo>
                        <a:pt x="108" y="112"/>
                      </a:lnTo>
                      <a:close/>
                      <a:moveTo>
                        <a:pt x="128" y="132"/>
                      </a:moveTo>
                      <a:cubicBezTo>
                        <a:pt x="128" y="112"/>
                        <a:pt x="148" y="93"/>
                        <a:pt x="168" y="93"/>
                      </a:cubicBezTo>
                      <a:cubicBezTo>
                        <a:pt x="168" y="132"/>
                        <a:pt x="168" y="132"/>
                        <a:pt x="168" y="132"/>
                      </a:cubicBezTo>
                      <a:lnTo>
                        <a:pt x="128" y="132"/>
                      </a:lnTo>
                      <a:close/>
                      <a:moveTo>
                        <a:pt x="132" y="136"/>
                      </a:moveTo>
                      <a:cubicBezTo>
                        <a:pt x="172" y="136"/>
                        <a:pt x="172" y="136"/>
                        <a:pt x="172" y="136"/>
                      </a:cubicBezTo>
                      <a:cubicBezTo>
                        <a:pt x="172" y="97"/>
                        <a:pt x="172" y="97"/>
                        <a:pt x="172" y="97"/>
                      </a:cubicBezTo>
                      <a:cubicBezTo>
                        <a:pt x="196" y="97"/>
                        <a:pt x="212" y="115"/>
                        <a:pt x="212" y="137"/>
                      </a:cubicBezTo>
                      <a:cubicBezTo>
                        <a:pt x="212" y="159"/>
                        <a:pt x="194" y="177"/>
                        <a:pt x="172" y="177"/>
                      </a:cubicBezTo>
                      <a:cubicBezTo>
                        <a:pt x="150" y="177"/>
                        <a:pt x="132" y="159"/>
                        <a:pt x="132" y="137"/>
                      </a:cubicBezTo>
                      <a:cubicBezTo>
                        <a:pt x="132" y="137"/>
                        <a:pt x="132" y="136"/>
                        <a:pt x="132" y="136"/>
                      </a:cubicBezTo>
                      <a:close/>
                      <a:moveTo>
                        <a:pt x="212" y="280"/>
                      </a:moveTo>
                      <a:cubicBezTo>
                        <a:pt x="132" y="280"/>
                        <a:pt x="132" y="280"/>
                        <a:pt x="132" y="280"/>
                      </a:cubicBezTo>
                      <a:cubicBezTo>
                        <a:pt x="132" y="264"/>
                        <a:pt x="132" y="264"/>
                        <a:pt x="132" y="264"/>
                      </a:cubicBezTo>
                      <a:cubicBezTo>
                        <a:pt x="212" y="264"/>
                        <a:pt x="212" y="264"/>
                        <a:pt x="212" y="264"/>
                      </a:cubicBezTo>
                      <a:lnTo>
                        <a:pt x="212" y="280"/>
                      </a:lnTo>
                      <a:close/>
                      <a:moveTo>
                        <a:pt x="212" y="248"/>
                      </a:moveTo>
                      <a:cubicBezTo>
                        <a:pt x="132" y="248"/>
                        <a:pt x="132" y="248"/>
                        <a:pt x="132" y="248"/>
                      </a:cubicBezTo>
                      <a:cubicBezTo>
                        <a:pt x="132" y="232"/>
                        <a:pt x="132" y="232"/>
                        <a:pt x="132" y="232"/>
                      </a:cubicBezTo>
                      <a:cubicBezTo>
                        <a:pt x="212" y="232"/>
                        <a:pt x="212" y="232"/>
                        <a:pt x="212" y="232"/>
                      </a:cubicBezTo>
                      <a:lnTo>
                        <a:pt x="212" y="248"/>
                      </a:lnTo>
                      <a:close/>
                      <a:moveTo>
                        <a:pt x="212" y="216"/>
                      </a:moveTo>
                      <a:cubicBezTo>
                        <a:pt x="132" y="216"/>
                        <a:pt x="132" y="216"/>
                        <a:pt x="132" y="216"/>
                      </a:cubicBezTo>
                      <a:cubicBezTo>
                        <a:pt x="132" y="200"/>
                        <a:pt x="132" y="200"/>
                        <a:pt x="132" y="200"/>
                      </a:cubicBezTo>
                      <a:cubicBezTo>
                        <a:pt x="212" y="200"/>
                        <a:pt x="212" y="200"/>
                        <a:pt x="212" y="200"/>
                      </a:cubicBezTo>
                      <a:lnTo>
                        <a:pt x="212" y="216"/>
                      </a:lnTo>
                      <a:close/>
                      <a:moveTo>
                        <a:pt x="212" y="72"/>
                      </a:moveTo>
                      <a:cubicBezTo>
                        <a:pt x="132" y="72"/>
                        <a:pt x="132" y="72"/>
                        <a:pt x="132" y="72"/>
                      </a:cubicBezTo>
                      <a:cubicBezTo>
                        <a:pt x="132" y="56"/>
                        <a:pt x="132" y="56"/>
                        <a:pt x="132" y="56"/>
                      </a:cubicBezTo>
                      <a:cubicBezTo>
                        <a:pt x="212" y="56"/>
                        <a:pt x="212" y="56"/>
                        <a:pt x="212" y="56"/>
                      </a:cubicBezTo>
                      <a:lnTo>
                        <a:pt x="212" y="72"/>
                      </a:lnTo>
                      <a:close/>
                      <a:moveTo>
                        <a:pt x="212" y="40"/>
                      </a:moveTo>
                      <a:cubicBezTo>
                        <a:pt x="132" y="40"/>
                        <a:pt x="132" y="40"/>
                        <a:pt x="132" y="40"/>
                      </a:cubicBezTo>
                      <a:cubicBezTo>
                        <a:pt x="132" y="24"/>
                        <a:pt x="132" y="24"/>
                        <a:pt x="132" y="24"/>
                      </a:cubicBezTo>
                      <a:cubicBezTo>
                        <a:pt x="212" y="24"/>
                        <a:pt x="212" y="24"/>
                        <a:pt x="212" y="24"/>
                      </a:cubicBezTo>
                      <a:lnTo>
                        <a:pt x="21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sp>
              <p:nvSpPr>
                <p:cNvPr id="945" name="Freeform 7"/>
                <p:cNvSpPr>
                  <a:spLocks/>
                </p:cNvSpPr>
                <p:nvPr/>
              </p:nvSpPr>
              <p:spPr bwMode="auto">
                <a:xfrm>
                  <a:off x="-876300" y="2003425"/>
                  <a:ext cx="269875" cy="269875"/>
                </a:xfrm>
                <a:custGeom>
                  <a:avLst/>
                  <a:gdLst>
                    <a:gd name="T0" fmla="*/ 0 w 72"/>
                    <a:gd name="T1" fmla="*/ 72 h 72"/>
                    <a:gd name="T2" fmla="*/ 72 w 72"/>
                    <a:gd name="T3" fmla="*/ 0 h 72"/>
                    <a:gd name="T4" fmla="*/ 72 w 72"/>
                    <a:gd name="T5" fmla="*/ 64 h 72"/>
                    <a:gd name="T6" fmla="*/ 64 w 72"/>
                    <a:gd name="T7" fmla="*/ 72 h 72"/>
                    <a:gd name="T8" fmla="*/ 0 w 72"/>
                    <a:gd name="T9" fmla="*/ 72 h 72"/>
                  </a:gdLst>
                  <a:ahLst/>
                  <a:cxnLst>
                    <a:cxn ang="0">
                      <a:pos x="T0" y="T1"/>
                    </a:cxn>
                    <a:cxn ang="0">
                      <a:pos x="T2" y="T3"/>
                    </a:cxn>
                    <a:cxn ang="0">
                      <a:pos x="T4" y="T5"/>
                    </a:cxn>
                    <a:cxn ang="0">
                      <a:pos x="T6" y="T7"/>
                    </a:cxn>
                    <a:cxn ang="0">
                      <a:pos x="T8" y="T9"/>
                    </a:cxn>
                  </a:cxnLst>
                  <a:rect l="0" t="0" r="r" b="b"/>
                  <a:pathLst>
                    <a:path w="72" h="72">
                      <a:moveTo>
                        <a:pt x="0" y="72"/>
                      </a:moveTo>
                      <a:cubicBezTo>
                        <a:pt x="72" y="0"/>
                        <a:pt x="72" y="0"/>
                        <a:pt x="72" y="0"/>
                      </a:cubicBezTo>
                      <a:cubicBezTo>
                        <a:pt x="72" y="64"/>
                        <a:pt x="72" y="64"/>
                        <a:pt x="72" y="64"/>
                      </a:cubicBezTo>
                      <a:cubicBezTo>
                        <a:pt x="72" y="68"/>
                        <a:pt x="68" y="72"/>
                        <a:pt x="64" y="72"/>
                      </a:cubicBezTo>
                      <a:lnTo>
                        <a:pt x="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grpSp>
        </p:grpSp>
      </p:grpSp>
      <p:grpSp>
        <p:nvGrpSpPr>
          <p:cNvPr id="96" name="Group 95"/>
          <p:cNvGrpSpPr/>
          <p:nvPr/>
        </p:nvGrpSpPr>
        <p:grpSpPr>
          <a:xfrm>
            <a:off x="803132" y="2980801"/>
            <a:ext cx="869665" cy="820030"/>
            <a:chOff x="2294361" y="5815046"/>
            <a:chExt cx="2319409" cy="2187032"/>
          </a:xfrm>
        </p:grpSpPr>
        <p:grpSp>
          <p:nvGrpSpPr>
            <p:cNvPr id="975" name="Group 974"/>
            <p:cNvGrpSpPr/>
            <p:nvPr/>
          </p:nvGrpSpPr>
          <p:grpSpPr>
            <a:xfrm>
              <a:off x="2294361" y="5815046"/>
              <a:ext cx="2319409" cy="2187032"/>
              <a:chOff x="2771801" y="1617713"/>
              <a:chExt cx="1436488" cy="1354502"/>
            </a:xfrm>
          </p:grpSpPr>
          <p:sp>
            <p:nvSpPr>
              <p:cNvPr id="976" name="Rectangle 975"/>
              <p:cNvSpPr/>
              <p:nvPr/>
            </p:nvSpPr>
            <p:spPr>
              <a:xfrm>
                <a:off x="2771801" y="1617713"/>
                <a:ext cx="1436488" cy="1354502"/>
              </a:xfrm>
              <a:prstGeom prst="rect">
                <a:avLst/>
              </a:prstGeom>
              <a:solidFill>
                <a:schemeClr val="bg1">
                  <a:lumMod val="95000"/>
                </a:schemeClr>
              </a:solidFill>
              <a:ln>
                <a:noFill/>
              </a:ln>
              <a:effectLst>
                <a:outerShdw blurRad="63500" sx="101000" sy="101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3993" tIns="53993" rIns="53993" bIns="53993" rtlCol="0" anchor="ctr"/>
              <a:lstStyle/>
              <a:p>
                <a:pPr algn="ctr" defTabSz="685834"/>
                <a:endParaRPr lang="en-GB" sz="525" dirty="0">
                  <a:solidFill>
                    <a:srgbClr val="FFFFFF"/>
                  </a:solidFill>
                </a:endParaRPr>
              </a:p>
            </p:txBody>
          </p:sp>
          <p:grpSp>
            <p:nvGrpSpPr>
              <p:cNvPr id="977" name="Group 976"/>
              <p:cNvGrpSpPr/>
              <p:nvPr/>
            </p:nvGrpSpPr>
            <p:grpSpPr>
              <a:xfrm flipH="1" flipV="1">
                <a:off x="3046301" y="1759954"/>
                <a:ext cx="887482" cy="1024317"/>
                <a:chOff x="6586537" y="342900"/>
                <a:chExt cx="1441452" cy="1663701"/>
              </a:xfrm>
            </p:grpSpPr>
            <p:sp>
              <p:nvSpPr>
                <p:cNvPr id="978" name="Freeform 6"/>
                <p:cNvSpPr>
                  <a:spLocks/>
                </p:cNvSpPr>
                <p:nvPr/>
              </p:nvSpPr>
              <p:spPr bwMode="auto">
                <a:xfrm>
                  <a:off x="6586537" y="1173162"/>
                  <a:ext cx="719138" cy="833438"/>
                </a:xfrm>
                <a:custGeom>
                  <a:avLst/>
                  <a:gdLst>
                    <a:gd name="T0" fmla="*/ 453 w 453"/>
                    <a:gd name="T1" fmla="*/ 0 h 525"/>
                    <a:gd name="T2" fmla="*/ 0 w 453"/>
                    <a:gd name="T3" fmla="*/ 263 h 525"/>
                    <a:gd name="T4" fmla="*/ 0 w 453"/>
                    <a:gd name="T5" fmla="*/ 263 h 525"/>
                    <a:gd name="T6" fmla="*/ 453 w 453"/>
                    <a:gd name="T7" fmla="*/ 525 h 525"/>
                    <a:gd name="T8" fmla="*/ 453 w 453"/>
                    <a:gd name="T9" fmla="*/ 0 h 525"/>
                    <a:gd name="T10" fmla="*/ 453 w 453"/>
                    <a:gd name="T11" fmla="*/ 0 h 525"/>
                  </a:gdLst>
                  <a:ahLst/>
                  <a:cxnLst>
                    <a:cxn ang="0">
                      <a:pos x="T0" y="T1"/>
                    </a:cxn>
                    <a:cxn ang="0">
                      <a:pos x="T2" y="T3"/>
                    </a:cxn>
                    <a:cxn ang="0">
                      <a:pos x="T4" y="T5"/>
                    </a:cxn>
                    <a:cxn ang="0">
                      <a:pos x="T6" y="T7"/>
                    </a:cxn>
                    <a:cxn ang="0">
                      <a:pos x="T8" y="T9"/>
                    </a:cxn>
                    <a:cxn ang="0">
                      <a:pos x="T10" y="T11"/>
                    </a:cxn>
                  </a:cxnLst>
                  <a:rect l="0" t="0" r="r" b="b"/>
                  <a:pathLst>
                    <a:path w="453" h="525">
                      <a:moveTo>
                        <a:pt x="453" y="0"/>
                      </a:moveTo>
                      <a:lnTo>
                        <a:pt x="0" y="263"/>
                      </a:lnTo>
                      <a:lnTo>
                        <a:pt x="0" y="263"/>
                      </a:lnTo>
                      <a:lnTo>
                        <a:pt x="453" y="525"/>
                      </a:lnTo>
                      <a:lnTo>
                        <a:pt x="453" y="0"/>
                      </a:lnTo>
                      <a:lnTo>
                        <a:pt x="453" y="0"/>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979" name="Freeform 7"/>
                <p:cNvSpPr>
                  <a:spLocks/>
                </p:cNvSpPr>
                <p:nvPr/>
              </p:nvSpPr>
              <p:spPr bwMode="auto">
                <a:xfrm>
                  <a:off x="6586538" y="758825"/>
                  <a:ext cx="719138" cy="831850"/>
                </a:xfrm>
                <a:custGeom>
                  <a:avLst/>
                  <a:gdLst>
                    <a:gd name="T0" fmla="*/ 0 w 453"/>
                    <a:gd name="T1" fmla="*/ 0 h 524"/>
                    <a:gd name="T2" fmla="*/ 0 w 453"/>
                    <a:gd name="T3" fmla="*/ 0 h 524"/>
                    <a:gd name="T4" fmla="*/ 0 w 453"/>
                    <a:gd name="T5" fmla="*/ 524 h 524"/>
                    <a:gd name="T6" fmla="*/ 453 w 453"/>
                    <a:gd name="T7" fmla="*/ 261 h 524"/>
                    <a:gd name="T8" fmla="*/ 0 w 453"/>
                    <a:gd name="T9" fmla="*/ 0 h 524"/>
                  </a:gdLst>
                  <a:ahLst/>
                  <a:cxnLst>
                    <a:cxn ang="0">
                      <a:pos x="T0" y="T1"/>
                    </a:cxn>
                    <a:cxn ang="0">
                      <a:pos x="T2" y="T3"/>
                    </a:cxn>
                    <a:cxn ang="0">
                      <a:pos x="T4" y="T5"/>
                    </a:cxn>
                    <a:cxn ang="0">
                      <a:pos x="T6" y="T7"/>
                    </a:cxn>
                    <a:cxn ang="0">
                      <a:pos x="T8" y="T9"/>
                    </a:cxn>
                  </a:cxnLst>
                  <a:rect l="0" t="0" r="r" b="b"/>
                  <a:pathLst>
                    <a:path w="453" h="524">
                      <a:moveTo>
                        <a:pt x="0" y="0"/>
                      </a:moveTo>
                      <a:lnTo>
                        <a:pt x="0" y="0"/>
                      </a:lnTo>
                      <a:lnTo>
                        <a:pt x="0" y="524"/>
                      </a:lnTo>
                      <a:lnTo>
                        <a:pt x="453" y="261"/>
                      </a:lnTo>
                      <a:lnTo>
                        <a:pt x="0" y="0"/>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980" name="Freeform 8"/>
                <p:cNvSpPr>
                  <a:spLocks/>
                </p:cNvSpPr>
                <p:nvPr/>
              </p:nvSpPr>
              <p:spPr bwMode="auto">
                <a:xfrm>
                  <a:off x="6586538" y="342900"/>
                  <a:ext cx="719138" cy="830263"/>
                </a:xfrm>
                <a:custGeom>
                  <a:avLst/>
                  <a:gdLst>
                    <a:gd name="T0" fmla="*/ 453 w 453"/>
                    <a:gd name="T1" fmla="*/ 523 h 523"/>
                    <a:gd name="T2" fmla="*/ 453 w 453"/>
                    <a:gd name="T3" fmla="*/ 0 h 523"/>
                    <a:gd name="T4" fmla="*/ 0 w 453"/>
                    <a:gd name="T5" fmla="*/ 262 h 523"/>
                    <a:gd name="T6" fmla="*/ 453 w 453"/>
                    <a:gd name="T7" fmla="*/ 523 h 523"/>
                    <a:gd name="T8" fmla="*/ 453 w 453"/>
                    <a:gd name="T9" fmla="*/ 523 h 523"/>
                  </a:gdLst>
                  <a:ahLst/>
                  <a:cxnLst>
                    <a:cxn ang="0">
                      <a:pos x="T0" y="T1"/>
                    </a:cxn>
                    <a:cxn ang="0">
                      <a:pos x="T2" y="T3"/>
                    </a:cxn>
                    <a:cxn ang="0">
                      <a:pos x="T4" y="T5"/>
                    </a:cxn>
                    <a:cxn ang="0">
                      <a:pos x="T6" y="T7"/>
                    </a:cxn>
                    <a:cxn ang="0">
                      <a:pos x="T8" y="T9"/>
                    </a:cxn>
                  </a:cxnLst>
                  <a:rect l="0" t="0" r="r" b="b"/>
                  <a:pathLst>
                    <a:path w="453" h="523">
                      <a:moveTo>
                        <a:pt x="453" y="523"/>
                      </a:moveTo>
                      <a:lnTo>
                        <a:pt x="453" y="0"/>
                      </a:lnTo>
                      <a:lnTo>
                        <a:pt x="0" y="262"/>
                      </a:lnTo>
                      <a:lnTo>
                        <a:pt x="453" y="523"/>
                      </a:lnTo>
                      <a:lnTo>
                        <a:pt x="453" y="523"/>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981" name="Rectangle 9"/>
                <p:cNvSpPr>
                  <a:spLocks noChangeArrowheads="1"/>
                </p:cNvSpPr>
                <p:nvPr/>
              </p:nvSpPr>
              <p:spPr bwMode="auto">
                <a:xfrm>
                  <a:off x="7305676" y="1173163"/>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982" name="Freeform 10"/>
                <p:cNvSpPr>
                  <a:spLocks/>
                </p:cNvSpPr>
                <p:nvPr/>
              </p:nvSpPr>
              <p:spPr bwMode="auto">
                <a:xfrm>
                  <a:off x="7305676" y="1173163"/>
                  <a:ext cx="722313" cy="833438"/>
                </a:xfrm>
                <a:custGeom>
                  <a:avLst/>
                  <a:gdLst>
                    <a:gd name="T0" fmla="*/ 0 w 455"/>
                    <a:gd name="T1" fmla="*/ 525 h 525"/>
                    <a:gd name="T2" fmla="*/ 455 w 455"/>
                    <a:gd name="T3" fmla="*/ 263 h 525"/>
                    <a:gd name="T4" fmla="*/ 455 w 455"/>
                    <a:gd name="T5" fmla="*/ 263 h 525"/>
                    <a:gd name="T6" fmla="*/ 0 w 455"/>
                    <a:gd name="T7" fmla="*/ 0 h 525"/>
                    <a:gd name="T8" fmla="*/ 0 w 455"/>
                    <a:gd name="T9" fmla="*/ 525 h 525"/>
                  </a:gdLst>
                  <a:ahLst/>
                  <a:cxnLst>
                    <a:cxn ang="0">
                      <a:pos x="T0" y="T1"/>
                    </a:cxn>
                    <a:cxn ang="0">
                      <a:pos x="T2" y="T3"/>
                    </a:cxn>
                    <a:cxn ang="0">
                      <a:pos x="T4" y="T5"/>
                    </a:cxn>
                    <a:cxn ang="0">
                      <a:pos x="T6" y="T7"/>
                    </a:cxn>
                    <a:cxn ang="0">
                      <a:pos x="T8" y="T9"/>
                    </a:cxn>
                  </a:cxnLst>
                  <a:rect l="0" t="0" r="r" b="b"/>
                  <a:pathLst>
                    <a:path w="455" h="525">
                      <a:moveTo>
                        <a:pt x="0" y="525"/>
                      </a:moveTo>
                      <a:lnTo>
                        <a:pt x="455" y="263"/>
                      </a:lnTo>
                      <a:lnTo>
                        <a:pt x="455" y="263"/>
                      </a:lnTo>
                      <a:lnTo>
                        <a:pt x="0" y="0"/>
                      </a:lnTo>
                      <a:lnTo>
                        <a:pt x="0" y="525"/>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983" name="Freeform 11"/>
                <p:cNvSpPr>
                  <a:spLocks/>
                </p:cNvSpPr>
                <p:nvPr/>
              </p:nvSpPr>
              <p:spPr bwMode="auto">
                <a:xfrm>
                  <a:off x="7305676" y="342900"/>
                  <a:ext cx="719138" cy="830263"/>
                </a:xfrm>
                <a:custGeom>
                  <a:avLst/>
                  <a:gdLst>
                    <a:gd name="T0" fmla="*/ 0 w 453"/>
                    <a:gd name="T1" fmla="*/ 523 h 523"/>
                    <a:gd name="T2" fmla="*/ 453 w 453"/>
                    <a:gd name="T3" fmla="*/ 262 h 523"/>
                    <a:gd name="T4" fmla="*/ 0 w 453"/>
                    <a:gd name="T5" fmla="*/ 0 h 523"/>
                    <a:gd name="T6" fmla="*/ 0 w 453"/>
                    <a:gd name="T7" fmla="*/ 523 h 523"/>
                  </a:gdLst>
                  <a:ahLst/>
                  <a:cxnLst>
                    <a:cxn ang="0">
                      <a:pos x="T0" y="T1"/>
                    </a:cxn>
                    <a:cxn ang="0">
                      <a:pos x="T2" y="T3"/>
                    </a:cxn>
                    <a:cxn ang="0">
                      <a:pos x="T4" y="T5"/>
                    </a:cxn>
                    <a:cxn ang="0">
                      <a:pos x="T6" y="T7"/>
                    </a:cxn>
                  </a:cxnLst>
                  <a:rect l="0" t="0" r="r" b="b"/>
                  <a:pathLst>
                    <a:path w="453" h="523">
                      <a:moveTo>
                        <a:pt x="0" y="523"/>
                      </a:moveTo>
                      <a:lnTo>
                        <a:pt x="453" y="262"/>
                      </a:lnTo>
                      <a:lnTo>
                        <a:pt x="0" y="0"/>
                      </a:lnTo>
                      <a:lnTo>
                        <a:pt x="0" y="523"/>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984" name="Freeform 12"/>
                <p:cNvSpPr>
                  <a:spLocks/>
                </p:cNvSpPr>
                <p:nvPr/>
              </p:nvSpPr>
              <p:spPr bwMode="auto">
                <a:xfrm>
                  <a:off x="7305676" y="758825"/>
                  <a:ext cx="722313" cy="831850"/>
                </a:xfrm>
                <a:custGeom>
                  <a:avLst/>
                  <a:gdLst>
                    <a:gd name="T0" fmla="*/ 0 w 455"/>
                    <a:gd name="T1" fmla="*/ 261 h 524"/>
                    <a:gd name="T2" fmla="*/ 455 w 455"/>
                    <a:gd name="T3" fmla="*/ 524 h 524"/>
                    <a:gd name="T4" fmla="*/ 455 w 455"/>
                    <a:gd name="T5" fmla="*/ 0 h 524"/>
                    <a:gd name="T6" fmla="*/ 453 w 455"/>
                    <a:gd name="T7" fmla="*/ 0 h 524"/>
                    <a:gd name="T8" fmla="*/ 0 w 455"/>
                    <a:gd name="T9" fmla="*/ 261 h 524"/>
                    <a:gd name="T10" fmla="*/ 0 w 455"/>
                    <a:gd name="T11" fmla="*/ 261 h 524"/>
                  </a:gdLst>
                  <a:ahLst/>
                  <a:cxnLst>
                    <a:cxn ang="0">
                      <a:pos x="T0" y="T1"/>
                    </a:cxn>
                    <a:cxn ang="0">
                      <a:pos x="T2" y="T3"/>
                    </a:cxn>
                    <a:cxn ang="0">
                      <a:pos x="T4" y="T5"/>
                    </a:cxn>
                    <a:cxn ang="0">
                      <a:pos x="T6" y="T7"/>
                    </a:cxn>
                    <a:cxn ang="0">
                      <a:pos x="T8" y="T9"/>
                    </a:cxn>
                    <a:cxn ang="0">
                      <a:pos x="T10" y="T11"/>
                    </a:cxn>
                  </a:cxnLst>
                  <a:rect l="0" t="0" r="r" b="b"/>
                  <a:pathLst>
                    <a:path w="455" h="524">
                      <a:moveTo>
                        <a:pt x="0" y="261"/>
                      </a:moveTo>
                      <a:lnTo>
                        <a:pt x="455" y="524"/>
                      </a:lnTo>
                      <a:lnTo>
                        <a:pt x="455" y="0"/>
                      </a:lnTo>
                      <a:lnTo>
                        <a:pt x="453" y="0"/>
                      </a:lnTo>
                      <a:lnTo>
                        <a:pt x="0" y="261"/>
                      </a:lnTo>
                      <a:lnTo>
                        <a:pt x="0" y="261"/>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grpSp>
        </p:grpSp>
        <p:grpSp>
          <p:nvGrpSpPr>
            <p:cNvPr id="985" name="Group 984"/>
            <p:cNvGrpSpPr/>
            <p:nvPr/>
          </p:nvGrpSpPr>
          <p:grpSpPr>
            <a:xfrm>
              <a:off x="2537321" y="5991823"/>
              <a:ext cx="1833488" cy="1833478"/>
              <a:chOff x="2780347" y="6407844"/>
              <a:chExt cx="1833488" cy="1833478"/>
            </a:xfrm>
          </p:grpSpPr>
          <p:sp>
            <p:nvSpPr>
              <p:cNvPr id="986" name="Rectangle 28"/>
              <p:cNvSpPr/>
              <p:nvPr/>
            </p:nvSpPr>
            <p:spPr>
              <a:xfrm>
                <a:off x="2780347" y="6407844"/>
                <a:ext cx="1833488" cy="1833478"/>
              </a:xfrm>
              <a:prstGeom prst="ellipse">
                <a:avLst/>
              </a:prstGeom>
              <a:solidFill>
                <a:schemeClr val="accent2">
                  <a:lumMod val="7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3" tIns="53993" rIns="53993" bIns="53993" numCol="1" spcCol="0" rtlCol="0" fromWordArt="0" anchor="ctr" anchorCtr="0" forceAA="0" compatLnSpc="1">
                <a:prstTxWarp prst="textNoShape">
                  <a:avLst/>
                </a:prstTxWarp>
                <a:noAutofit/>
              </a:bodyPr>
              <a:lstStyle/>
              <a:p>
                <a:pPr algn="ctr" defTabSz="685834">
                  <a:lnSpc>
                    <a:spcPct val="90000"/>
                  </a:lnSpc>
                </a:pPr>
                <a:endParaRPr lang="en-GB" sz="2700" dirty="0">
                  <a:solidFill>
                    <a:srgbClr val="FFFFFF"/>
                  </a:solidFill>
                </a:endParaRPr>
              </a:p>
            </p:txBody>
          </p:sp>
          <p:grpSp>
            <p:nvGrpSpPr>
              <p:cNvPr id="987" name="Group 35"/>
              <p:cNvGrpSpPr>
                <a:grpSpLocks/>
              </p:cNvGrpSpPr>
              <p:nvPr/>
            </p:nvGrpSpPr>
            <p:grpSpPr bwMode="auto">
              <a:xfrm>
                <a:off x="3052821" y="6934201"/>
                <a:ext cx="1288540" cy="780766"/>
                <a:chOff x="1958146" y="-3593306"/>
                <a:chExt cx="872067" cy="554400"/>
              </a:xfrm>
            </p:grpSpPr>
            <p:grpSp>
              <p:nvGrpSpPr>
                <p:cNvPr id="988" name="Group 63"/>
                <p:cNvGrpSpPr>
                  <a:grpSpLocks/>
                </p:cNvGrpSpPr>
                <p:nvPr/>
              </p:nvGrpSpPr>
              <p:grpSpPr bwMode="auto">
                <a:xfrm>
                  <a:off x="1958146" y="-3593306"/>
                  <a:ext cx="872067" cy="554400"/>
                  <a:chOff x="-990600" y="1105269"/>
                  <a:chExt cx="1161645" cy="1223064"/>
                </a:xfrm>
              </p:grpSpPr>
              <p:cxnSp>
                <p:nvCxnSpPr>
                  <p:cNvPr id="991" name="Straight Connector 990"/>
                  <p:cNvCxnSpPr/>
                  <p:nvPr/>
                </p:nvCxnSpPr>
                <p:spPr>
                  <a:xfrm flipV="1">
                    <a:off x="-991195" y="1104034"/>
                    <a:ext cx="0" cy="1225534"/>
                  </a:xfrm>
                  <a:prstGeom prst="line">
                    <a:avLst/>
                  </a:prstGeom>
                  <a:ln w="31750">
                    <a:solidFill>
                      <a:schemeClr val="bg1"/>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92" name="Straight Connector 991"/>
                  <p:cNvCxnSpPr/>
                  <p:nvPr/>
                </p:nvCxnSpPr>
                <p:spPr>
                  <a:xfrm>
                    <a:off x="-991195" y="2329568"/>
                    <a:ext cx="1162834" cy="0"/>
                  </a:xfrm>
                  <a:prstGeom prst="line">
                    <a:avLst/>
                  </a:prstGeom>
                  <a:ln w="31750" cap="sq">
                    <a:solidFill>
                      <a:schemeClr val="bg1"/>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sp>
              <p:nvSpPr>
                <p:cNvPr id="989" name="Freeform 988"/>
                <p:cNvSpPr/>
                <p:nvPr/>
              </p:nvSpPr>
              <p:spPr>
                <a:xfrm flipH="1">
                  <a:off x="2013251" y="-3563710"/>
                  <a:ext cx="761856" cy="363468"/>
                </a:xfrm>
                <a:custGeom>
                  <a:avLst/>
                  <a:gdLst>
                    <a:gd name="connsiteX0" fmla="*/ 0 w 762000"/>
                    <a:gd name="connsiteY0" fmla="*/ 157480 h 157480"/>
                    <a:gd name="connsiteX1" fmla="*/ 147320 w 762000"/>
                    <a:gd name="connsiteY1" fmla="*/ 30480 h 157480"/>
                    <a:gd name="connsiteX2" fmla="*/ 330200 w 762000"/>
                    <a:gd name="connsiteY2" fmla="*/ 35560 h 157480"/>
                    <a:gd name="connsiteX3" fmla="*/ 411480 w 762000"/>
                    <a:gd name="connsiteY3" fmla="*/ 0 h 157480"/>
                    <a:gd name="connsiteX4" fmla="*/ 558800 w 762000"/>
                    <a:gd name="connsiteY4" fmla="*/ 81280 h 157480"/>
                    <a:gd name="connsiteX5" fmla="*/ 685800 w 762000"/>
                    <a:gd name="connsiteY5" fmla="*/ 127000 h 157480"/>
                    <a:gd name="connsiteX6" fmla="*/ 762000 w 762000"/>
                    <a:gd name="connsiteY6" fmla="*/ 86360 h 157480"/>
                    <a:gd name="connsiteX0" fmla="*/ 0 w 762000"/>
                    <a:gd name="connsiteY0" fmla="*/ 127000 h 127000"/>
                    <a:gd name="connsiteX1" fmla="*/ 147320 w 762000"/>
                    <a:gd name="connsiteY1" fmla="*/ 0 h 127000"/>
                    <a:gd name="connsiteX2" fmla="*/ 330200 w 762000"/>
                    <a:gd name="connsiteY2" fmla="*/ 5080 h 127000"/>
                    <a:gd name="connsiteX3" fmla="*/ 427355 w 762000"/>
                    <a:gd name="connsiteY3" fmla="*/ 64770 h 127000"/>
                    <a:gd name="connsiteX4" fmla="*/ 558800 w 762000"/>
                    <a:gd name="connsiteY4" fmla="*/ 50800 h 127000"/>
                    <a:gd name="connsiteX5" fmla="*/ 685800 w 762000"/>
                    <a:gd name="connsiteY5" fmla="*/ 96520 h 127000"/>
                    <a:gd name="connsiteX6" fmla="*/ 762000 w 762000"/>
                    <a:gd name="connsiteY6" fmla="*/ 55880 h 127000"/>
                    <a:gd name="connsiteX0" fmla="*/ 0 w 762000"/>
                    <a:gd name="connsiteY0" fmla="*/ 127000 h 127000"/>
                    <a:gd name="connsiteX1" fmla="*/ 147320 w 762000"/>
                    <a:gd name="connsiteY1" fmla="*/ 0 h 127000"/>
                    <a:gd name="connsiteX2" fmla="*/ 330200 w 762000"/>
                    <a:gd name="connsiteY2" fmla="*/ 5080 h 127000"/>
                    <a:gd name="connsiteX3" fmla="*/ 427355 w 762000"/>
                    <a:gd name="connsiteY3" fmla="*/ 64770 h 127000"/>
                    <a:gd name="connsiteX4" fmla="*/ 571500 w 762000"/>
                    <a:gd name="connsiteY4" fmla="*/ 79375 h 127000"/>
                    <a:gd name="connsiteX5" fmla="*/ 685800 w 762000"/>
                    <a:gd name="connsiteY5" fmla="*/ 96520 h 127000"/>
                    <a:gd name="connsiteX6" fmla="*/ 762000 w 762000"/>
                    <a:gd name="connsiteY6" fmla="*/ 55880 h 127000"/>
                    <a:gd name="connsiteX0" fmla="*/ 0 w 762000"/>
                    <a:gd name="connsiteY0" fmla="*/ 177800 h 177800"/>
                    <a:gd name="connsiteX1" fmla="*/ 115570 w 762000"/>
                    <a:gd name="connsiteY1" fmla="*/ 0 h 177800"/>
                    <a:gd name="connsiteX2" fmla="*/ 330200 w 762000"/>
                    <a:gd name="connsiteY2" fmla="*/ 55880 h 177800"/>
                    <a:gd name="connsiteX3" fmla="*/ 427355 w 762000"/>
                    <a:gd name="connsiteY3" fmla="*/ 115570 h 177800"/>
                    <a:gd name="connsiteX4" fmla="*/ 571500 w 762000"/>
                    <a:gd name="connsiteY4" fmla="*/ 130175 h 177800"/>
                    <a:gd name="connsiteX5" fmla="*/ 685800 w 762000"/>
                    <a:gd name="connsiteY5" fmla="*/ 147320 h 177800"/>
                    <a:gd name="connsiteX6" fmla="*/ 762000 w 762000"/>
                    <a:gd name="connsiteY6" fmla="*/ 106680 h 177800"/>
                    <a:gd name="connsiteX0" fmla="*/ 0 w 762000"/>
                    <a:gd name="connsiteY0" fmla="*/ 292952 h 292952"/>
                    <a:gd name="connsiteX1" fmla="*/ 115570 w 762000"/>
                    <a:gd name="connsiteY1" fmla="*/ 115152 h 292952"/>
                    <a:gd name="connsiteX2" fmla="*/ 330200 w 762000"/>
                    <a:gd name="connsiteY2" fmla="*/ 171032 h 292952"/>
                    <a:gd name="connsiteX3" fmla="*/ 427355 w 762000"/>
                    <a:gd name="connsiteY3" fmla="*/ 230722 h 292952"/>
                    <a:gd name="connsiteX4" fmla="*/ 571500 w 762000"/>
                    <a:gd name="connsiteY4" fmla="*/ 0 h 292952"/>
                    <a:gd name="connsiteX5" fmla="*/ 685800 w 762000"/>
                    <a:gd name="connsiteY5" fmla="*/ 262472 h 292952"/>
                    <a:gd name="connsiteX6" fmla="*/ 762000 w 762000"/>
                    <a:gd name="connsiteY6" fmla="*/ 221832 h 292952"/>
                    <a:gd name="connsiteX0" fmla="*/ 0 w 762000"/>
                    <a:gd name="connsiteY0" fmla="*/ 337293 h 337293"/>
                    <a:gd name="connsiteX1" fmla="*/ 115570 w 762000"/>
                    <a:gd name="connsiteY1" fmla="*/ 159493 h 337293"/>
                    <a:gd name="connsiteX2" fmla="*/ 330200 w 762000"/>
                    <a:gd name="connsiteY2" fmla="*/ 215373 h 337293"/>
                    <a:gd name="connsiteX3" fmla="*/ 449657 w 762000"/>
                    <a:gd name="connsiteY3" fmla="*/ 0 h 337293"/>
                    <a:gd name="connsiteX4" fmla="*/ 571500 w 762000"/>
                    <a:gd name="connsiteY4" fmla="*/ 44341 h 337293"/>
                    <a:gd name="connsiteX5" fmla="*/ 685800 w 762000"/>
                    <a:gd name="connsiteY5" fmla="*/ 306813 h 337293"/>
                    <a:gd name="connsiteX6" fmla="*/ 762000 w 762000"/>
                    <a:gd name="connsiteY6" fmla="*/ 266173 h 337293"/>
                    <a:gd name="connsiteX0" fmla="*/ 0 w 762000"/>
                    <a:gd name="connsiteY0" fmla="*/ 344945 h 344945"/>
                    <a:gd name="connsiteX1" fmla="*/ 115570 w 762000"/>
                    <a:gd name="connsiteY1" fmla="*/ 167145 h 344945"/>
                    <a:gd name="connsiteX2" fmla="*/ 255859 w 762000"/>
                    <a:gd name="connsiteY2" fmla="*/ 0 h 344945"/>
                    <a:gd name="connsiteX3" fmla="*/ 449657 w 762000"/>
                    <a:gd name="connsiteY3" fmla="*/ 7652 h 344945"/>
                    <a:gd name="connsiteX4" fmla="*/ 571500 w 762000"/>
                    <a:gd name="connsiteY4" fmla="*/ 51993 h 344945"/>
                    <a:gd name="connsiteX5" fmla="*/ 685800 w 762000"/>
                    <a:gd name="connsiteY5" fmla="*/ 314465 h 344945"/>
                    <a:gd name="connsiteX6" fmla="*/ 762000 w 762000"/>
                    <a:gd name="connsiteY6" fmla="*/ 273825 h 344945"/>
                    <a:gd name="connsiteX0" fmla="*/ 0 w 762000"/>
                    <a:gd name="connsiteY0" fmla="*/ 107053 h 314465"/>
                    <a:gd name="connsiteX1" fmla="*/ 115570 w 762000"/>
                    <a:gd name="connsiteY1" fmla="*/ 167145 h 314465"/>
                    <a:gd name="connsiteX2" fmla="*/ 255859 w 762000"/>
                    <a:gd name="connsiteY2" fmla="*/ 0 h 314465"/>
                    <a:gd name="connsiteX3" fmla="*/ 449657 w 762000"/>
                    <a:gd name="connsiteY3" fmla="*/ 7652 h 314465"/>
                    <a:gd name="connsiteX4" fmla="*/ 571500 w 762000"/>
                    <a:gd name="connsiteY4" fmla="*/ 51993 h 314465"/>
                    <a:gd name="connsiteX5" fmla="*/ 685800 w 762000"/>
                    <a:gd name="connsiteY5" fmla="*/ 314465 h 314465"/>
                    <a:gd name="connsiteX6" fmla="*/ 762000 w 762000"/>
                    <a:gd name="connsiteY6" fmla="*/ 273825 h 314465"/>
                    <a:gd name="connsiteX0" fmla="*/ 0 w 762000"/>
                    <a:gd name="connsiteY0" fmla="*/ 107053 h 314465"/>
                    <a:gd name="connsiteX1" fmla="*/ 115570 w 762000"/>
                    <a:gd name="connsiteY1" fmla="*/ 167145 h 314465"/>
                    <a:gd name="connsiteX2" fmla="*/ 255859 w 762000"/>
                    <a:gd name="connsiteY2" fmla="*/ 0 h 314465"/>
                    <a:gd name="connsiteX3" fmla="*/ 435370 w 762000"/>
                    <a:gd name="connsiteY3" fmla="*/ 185428 h 314465"/>
                    <a:gd name="connsiteX4" fmla="*/ 571500 w 762000"/>
                    <a:gd name="connsiteY4" fmla="*/ 51993 h 314465"/>
                    <a:gd name="connsiteX5" fmla="*/ 685800 w 762000"/>
                    <a:gd name="connsiteY5" fmla="*/ 314465 h 314465"/>
                    <a:gd name="connsiteX6" fmla="*/ 762000 w 762000"/>
                    <a:gd name="connsiteY6" fmla="*/ 273825 h 314465"/>
                    <a:gd name="connsiteX0" fmla="*/ 0 w 762000"/>
                    <a:gd name="connsiteY0" fmla="*/ 154460 h 361872"/>
                    <a:gd name="connsiteX1" fmla="*/ 115570 w 762000"/>
                    <a:gd name="connsiteY1" fmla="*/ 214552 h 361872"/>
                    <a:gd name="connsiteX2" fmla="*/ 284434 w 762000"/>
                    <a:gd name="connsiteY2" fmla="*/ 0 h 361872"/>
                    <a:gd name="connsiteX3" fmla="*/ 435370 w 762000"/>
                    <a:gd name="connsiteY3" fmla="*/ 232835 h 361872"/>
                    <a:gd name="connsiteX4" fmla="*/ 571500 w 762000"/>
                    <a:gd name="connsiteY4" fmla="*/ 99400 h 361872"/>
                    <a:gd name="connsiteX5" fmla="*/ 685800 w 762000"/>
                    <a:gd name="connsiteY5" fmla="*/ 361872 h 361872"/>
                    <a:gd name="connsiteX6" fmla="*/ 762000 w 762000"/>
                    <a:gd name="connsiteY6" fmla="*/ 321232 h 36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361872">
                      <a:moveTo>
                        <a:pt x="0" y="154460"/>
                      </a:moveTo>
                      <a:lnTo>
                        <a:pt x="115570" y="214552"/>
                      </a:lnTo>
                      <a:lnTo>
                        <a:pt x="284434" y="0"/>
                      </a:lnTo>
                      <a:lnTo>
                        <a:pt x="435370" y="232835"/>
                      </a:lnTo>
                      <a:lnTo>
                        <a:pt x="571500" y="99400"/>
                      </a:lnTo>
                      <a:lnTo>
                        <a:pt x="685800" y="361872"/>
                      </a:lnTo>
                      <a:lnTo>
                        <a:pt x="762000" y="321232"/>
                      </a:lnTo>
                    </a:path>
                  </a:pathLst>
                </a:custGeom>
                <a:noFill/>
                <a:ln w="381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34">
                    <a:defRPr/>
                  </a:pPr>
                  <a:endParaRPr lang="en-GB" dirty="0">
                    <a:solidFill>
                      <a:prstClr val="white"/>
                    </a:solidFill>
                    <a:latin typeface="Arial Narrow" panose="020B0606020202030204" pitchFamily="34" charset="0"/>
                    <a:cs typeface="Segoe UI" panose="020B0502040204020203" pitchFamily="34" charset="0"/>
                  </a:endParaRPr>
                </a:p>
              </p:txBody>
            </p:sp>
            <p:sp>
              <p:nvSpPr>
                <p:cNvPr id="990" name="Freeform 989"/>
                <p:cNvSpPr/>
                <p:nvPr/>
              </p:nvSpPr>
              <p:spPr>
                <a:xfrm flipH="1">
                  <a:off x="2003728" y="-3379216"/>
                  <a:ext cx="771378" cy="265881"/>
                </a:xfrm>
                <a:custGeom>
                  <a:avLst/>
                  <a:gdLst>
                    <a:gd name="connsiteX0" fmla="*/ 0 w 762000"/>
                    <a:gd name="connsiteY0" fmla="*/ 157480 h 157480"/>
                    <a:gd name="connsiteX1" fmla="*/ 147320 w 762000"/>
                    <a:gd name="connsiteY1" fmla="*/ 30480 h 157480"/>
                    <a:gd name="connsiteX2" fmla="*/ 330200 w 762000"/>
                    <a:gd name="connsiteY2" fmla="*/ 35560 h 157480"/>
                    <a:gd name="connsiteX3" fmla="*/ 411480 w 762000"/>
                    <a:gd name="connsiteY3" fmla="*/ 0 h 157480"/>
                    <a:gd name="connsiteX4" fmla="*/ 558800 w 762000"/>
                    <a:gd name="connsiteY4" fmla="*/ 81280 h 157480"/>
                    <a:gd name="connsiteX5" fmla="*/ 685800 w 762000"/>
                    <a:gd name="connsiteY5" fmla="*/ 127000 h 157480"/>
                    <a:gd name="connsiteX6" fmla="*/ 762000 w 762000"/>
                    <a:gd name="connsiteY6" fmla="*/ 86360 h 157480"/>
                    <a:gd name="connsiteX0" fmla="*/ 0 w 762000"/>
                    <a:gd name="connsiteY0" fmla="*/ 127000 h 144145"/>
                    <a:gd name="connsiteX1" fmla="*/ 147320 w 762000"/>
                    <a:gd name="connsiteY1" fmla="*/ 0 h 144145"/>
                    <a:gd name="connsiteX2" fmla="*/ 330200 w 762000"/>
                    <a:gd name="connsiteY2" fmla="*/ 5080 h 144145"/>
                    <a:gd name="connsiteX3" fmla="*/ 411480 w 762000"/>
                    <a:gd name="connsiteY3" fmla="*/ 144145 h 144145"/>
                    <a:gd name="connsiteX4" fmla="*/ 558800 w 762000"/>
                    <a:gd name="connsiteY4" fmla="*/ 50800 h 144145"/>
                    <a:gd name="connsiteX5" fmla="*/ 685800 w 762000"/>
                    <a:gd name="connsiteY5" fmla="*/ 96520 h 144145"/>
                    <a:gd name="connsiteX6" fmla="*/ 762000 w 762000"/>
                    <a:gd name="connsiteY6" fmla="*/ 55880 h 144145"/>
                    <a:gd name="connsiteX0" fmla="*/ 0 w 762000"/>
                    <a:gd name="connsiteY0" fmla="*/ 121920 h 139065"/>
                    <a:gd name="connsiteX1" fmla="*/ 147320 w 762000"/>
                    <a:gd name="connsiteY1" fmla="*/ 45720 h 139065"/>
                    <a:gd name="connsiteX2" fmla="*/ 330200 w 762000"/>
                    <a:gd name="connsiteY2" fmla="*/ 0 h 139065"/>
                    <a:gd name="connsiteX3" fmla="*/ 411480 w 762000"/>
                    <a:gd name="connsiteY3" fmla="*/ 139065 h 139065"/>
                    <a:gd name="connsiteX4" fmla="*/ 558800 w 762000"/>
                    <a:gd name="connsiteY4" fmla="*/ 45720 h 139065"/>
                    <a:gd name="connsiteX5" fmla="*/ 685800 w 762000"/>
                    <a:gd name="connsiteY5" fmla="*/ 91440 h 139065"/>
                    <a:gd name="connsiteX6" fmla="*/ 762000 w 762000"/>
                    <a:gd name="connsiteY6" fmla="*/ 50800 h 139065"/>
                    <a:gd name="connsiteX0" fmla="*/ 0 w 762000"/>
                    <a:gd name="connsiteY0" fmla="*/ 76200 h 110397"/>
                    <a:gd name="connsiteX1" fmla="*/ 147320 w 762000"/>
                    <a:gd name="connsiteY1" fmla="*/ 0 h 110397"/>
                    <a:gd name="connsiteX2" fmla="*/ 218688 w 762000"/>
                    <a:gd name="connsiteY2" fmla="*/ 110397 h 110397"/>
                    <a:gd name="connsiteX3" fmla="*/ 411480 w 762000"/>
                    <a:gd name="connsiteY3" fmla="*/ 93345 h 110397"/>
                    <a:gd name="connsiteX4" fmla="*/ 558800 w 762000"/>
                    <a:gd name="connsiteY4" fmla="*/ 0 h 110397"/>
                    <a:gd name="connsiteX5" fmla="*/ 685800 w 762000"/>
                    <a:gd name="connsiteY5" fmla="*/ 45720 h 110397"/>
                    <a:gd name="connsiteX6" fmla="*/ 762000 w 762000"/>
                    <a:gd name="connsiteY6" fmla="*/ 5080 h 110397"/>
                    <a:gd name="connsiteX0" fmla="*/ 0 w 762000"/>
                    <a:gd name="connsiteY0" fmla="*/ 76200 h 148683"/>
                    <a:gd name="connsiteX1" fmla="*/ 95281 w 762000"/>
                    <a:gd name="connsiteY1" fmla="*/ 148683 h 148683"/>
                    <a:gd name="connsiteX2" fmla="*/ 218688 w 762000"/>
                    <a:gd name="connsiteY2" fmla="*/ 110397 h 148683"/>
                    <a:gd name="connsiteX3" fmla="*/ 411480 w 762000"/>
                    <a:gd name="connsiteY3" fmla="*/ 93345 h 148683"/>
                    <a:gd name="connsiteX4" fmla="*/ 558800 w 762000"/>
                    <a:gd name="connsiteY4" fmla="*/ 0 h 148683"/>
                    <a:gd name="connsiteX5" fmla="*/ 685800 w 762000"/>
                    <a:gd name="connsiteY5" fmla="*/ 45720 h 148683"/>
                    <a:gd name="connsiteX6" fmla="*/ 762000 w 762000"/>
                    <a:gd name="connsiteY6" fmla="*/ 5080 h 148683"/>
                    <a:gd name="connsiteX0" fmla="*/ 0 w 762000"/>
                    <a:gd name="connsiteY0" fmla="*/ 71120 h 143603"/>
                    <a:gd name="connsiteX1" fmla="*/ 95281 w 762000"/>
                    <a:gd name="connsiteY1" fmla="*/ 143603 h 143603"/>
                    <a:gd name="connsiteX2" fmla="*/ 218688 w 762000"/>
                    <a:gd name="connsiteY2" fmla="*/ 105317 h 143603"/>
                    <a:gd name="connsiteX3" fmla="*/ 411480 w 762000"/>
                    <a:gd name="connsiteY3" fmla="*/ 88265 h 143603"/>
                    <a:gd name="connsiteX4" fmla="*/ 551365 w 762000"/>
                    <a:gd name="connsiteY4" fmla="*/ 136169 h 143603"/>
                    <a:gd name="connsiteX5" fmla="*/ 685800 w 762000"/>
                    <a:gd name="connsiteY5" fmla="*/ 40640 h 143603"/>
                    <a:gd name="connsiteX6" fmla="*/ 762000 w 762000"/>
                    <a:gd name="connsiteY6" fmla="*/ 0 h 143603"/>
                    <a:gd name="connsiteX0" fmla="*/ 0 w 762000"/>
                    <a:gd name="connsiteY0" fmla="*/ 71120 h 230290"/>
                    <a:gd name="connsiteX1" fmla="*/ 95281 w 762000"/>
                    <a:gd name="connsiteY1" fmla="*/ 143603 h 230290"/>
                    <a:gd name="connsiteX2" fmla="*/ 218688 w 762000"/>
                    <a:gd name="connsiteY2" fmla="*/ 105317 h 230290"/>
                    <a:gd name="connsiteX3" fmla="*/ 463867 w 762000"/>
                    <a:gd name="connsiteY3" fmla="*/ 230290 h 230290"/>
                    <a:gd name="connsiteX4" fmla="*/ 551365 w 762000"/>
                    <a:gd name="connsiteY4" fmla="*/ 136169 h 230290"/>
                    <a:gd name="connsiteX5" fmla="*/ 685800 w 762000"/>
                    <a:gd name="connsiteY5" fmla="*/ 40640 h 230290"/>
                    <a:gd name="connsiteX6" fmla="*/ 762000 w 762000"/>
                    <a:gd name="connsiteY6" fmla="*/ 0 h 230290"/>
                    <a:gd name="connsiteX0" fmla="*/ 0 w 762000"/>
                    <a:gd name="connsiteY0" fmla="*/ 71120 h 230290"/>
                    <a:gd name="connsiteX1" fmla="*/ 95281 w 762000"/>
                    <a:gd name="connsiteY1" fmla="*/ 143603 h 230290"/>
                    <a:gd name="connsiteX2" fmla="*/ 218688 w 762000"/>
                    <a:gd name="connsiteY2" fmla="*/ 105317 h 230290"/>
                    <a:gd name="connsiteX3" fmla="*/ 463867 w 762000"/>
                    <a:gd name="connsiteY3" fmla="*/ 230290 h 230290"/>
                    <a:gd name="connsiteX4" fmla="*/ 548983 w 762000"/>
                    <a:gd name="connsiteY4" fmla="*/ 24916 h 230290"/>
                    <a:gd name="connsiteX5" fmla="*/ 685800 w 762000"/>
                    <a:gd name="connsiteY5" fmla="*/ 40640 h 230290"/>
                    <a:gd name="connsiteX6" fmla="*/ 762000 w 762000"/>
                    <a:gd name="connsiteY6" fmla="*/ 0 h 230290"/>
                    <a:gd name="connsiteX0" fmla="*/ 0 w 762000"/>
                    <a:gd name="connsiteY0" fmla="*/ 71120 h 230290"/>
                    <a:gd name="connsiteX1" fmla="*/ 95281 w 762000"/>
                    <a:gd name="connsiteY1" fmla="*/ 143603 h 230290"/>
                    <a:gd name="connsiteX2" fmla="*/ 218688 w 762000"/>
                    <a:gd name="connsiteY2" fmla="*/ 105317 h 230290"/>
                    <a:gd name="connsiteX3" fmla="*/ 463867 w 762000"/>
                    <a:gd name="connsiteY3" fmla="*/ 230290 h 230290"/>
                    <a:gd name="connsiteX4" fmla="*/ 548983 w 762000"/>
                    <a:gd name="connsiteY4" fmla="*/ 24916 h 230290"/>
                    <a:gd name="connsiteX5" fmla="*/ 695325 w 762000"/>
                    <a:gd name="connsiteY5" fmla="*/ 121121 h 230290"/>
                    <a:gd name="connsiteX6" fmla="*/ 762000 w 762000"/>
                    <a:gd name="connsiteY6" fmla="*/ 0 h 230290"/>
                    <a:gd name="connsiteX0" fmla="*/ 0 w 762000"/>
                    <a:gd name="connsiteY0" fmla="*/ 71120 h 230290"/>
                    <a:gd name="connsiteX1" fmla="*/ 95281 w 762000"/>
                    <a:gd name="connsiteY1" fmla="*/ 143603 h 230290"/>
                    <a:gd name="connsiteX2" fmla="*/ 235357 w 762000"/>
                    <a:gd name="connsiteY2" fmla="*/ 13000 h 230290"/>
                    <a:gd name="connsiteX3" fmla="*/ 463867 w 762000"/>
                    <a:gd name="connsiteY3" fmla="*/ 230290 h 230290"/>
                    <a:gd name="connsiteX4" fmla="*/ 548983 w 762000"/>
                    <a:gd name="connsiteY4" fmla="*/ 24916 h 230290"/>
                    <a:gd name="connsiteX5" fmla="*/ 695325 w 762000"/>
                    <a:gd name="connsiteY5" fmla="*/ 121121 h 230290"/>
                    <a:gd name="connsiteX6" fmla="*/ 762000 w 762000"/>
                    <a:gd name="connsiteY6" fmla="*/ 0 h 230290"/>
                    <a:gd name="connsiteX0" fmla="*/ 0 w 762000"/>
                    <a:gd name="connsiteY0" fmla="*/ 71120 h 230290"/>
                    <a:gd name="connsiteX1" fmla="*/ 100044 w 762000"/>
                    <a:gd name="connsiteY1" fmla="*/ 190944 h 230290"/>
                    <a:gd name="connsiteX2" fmla="*/ 235357 w 762000"/>
                    <a:gd name="connsiteY2" fmla="*/ 13000 h 230290"/>
                    <a:gd name="connsiteX3" fmla="*/ 463867 w 762000"/>
                    <a:gd name="connsiteY3" fmla="*/ 230290 h 230290"/>
                    <a:gd name="connsiteX4" fmla="*/ 548983 w 762000"/>
                    <a:gd name="connsiteY4" fmla="*/ 24916 h 230290"/>
                    <a:gd name="connsiteX5" fmla="*/ 695325 w 762000"/>
                    <a:gd name="connsiteY5" fmla="*/ 121121 h 230290"/>
                    <a:gd name="connsiteX6" fmla="*/ 762000 w 762000"/>
                    <a:gd name="connsiteY6" fmla="*/ 0 h 230290"/>
                    <a:gd name="connsiteX0" fmla="*/ 0 w 738187"/>
                    <a:gd name="connsiteY0" fmla="*/ 58120 h 245012"/>
                    <a:gd name="connsiteX1" fmla="*/ 100044 w 738187"/>
                    <a:gd name="connsiteY1" fmla="*/ 177944 h 245012"/>
                    <a:gd name="connsiteX2" fmla="*/ 235357 w 738187"/>
                    <a:gd name="connsiteY2" fmla="*/ 0 h 245012"/>
                    <a:gd name="connsiteX3" fmla="*/ 463867 w 738187"/>
                    <a:gd name="connsiteY3" fmla="*/ 217290 h 245012"/>
                    <a:gd name="connsiteX4" fmla="*/ 548983 w 738187"/>
                    <a:gd name="connsiteY4" fmla="*/ 11916 h 245012"/>
                    <a:gd name="connsiteX5" fmla="*/ 695325 w 738187"/>
                    <a:gd name="connsiteY5" fmla="*/ 108121 h 245012"/>
                    <a:gd name="connsiteX6" fmla="*/ 738187 w 738187"/>
                    <a:gd name="connsiteY6" fmla="*/ 245012 h 245012"/>
                    <a:gd name="connsiteX0" fmla="*/ 0 w 738187"/>
                    <a:gd name="connsiteY0" fmla="*/ 58120 h 264349"/>
                    <a:gd name="connsiteX1" fmla="*/ 100044 w 738187"/>
                    <a:gd name="connsiteY1" fmla="*/ 177944 h 264349"/>
                    <a:gd name="connsiteX2" fmla="*/ 235357 w 738187"/>
                    <a:gd name="connsiteY2" fmla="*/ 0 h 264349"/>
                    <a:gd name="connsiteX3" fmla="*/ 463867 w 738187"/>
                    <a:gd name="connsiteY3" fmla="*/ 217290 h 264349"/>
                    <a:gd name="connsiteX4" fmla="*/ 548983 w 738187"/>
                    <a:gd name="connsiteY4" fmla="*/ 11916 h 264349"/>
                    <a:gd name="connsiteX5" fmla="*/ 626268 w 738187"/>
                    <a:gd name="connsiteY5" fmla="*/ 264349 h 264349"/>
                    <a:gd name="connsiteX6" fmla="*/ 738187 w 738187"/>
                    <a:gd name="connsiteY6" fmla="*/ 245012 h 264349"/>
                    <a:gd name="connsiteX0" fmla="*/ 0 w 771524"/>
                    <a:gd name="connsiteY0" fmla="*/ 58120 h 264349"/>
                    <a:gd name="connsiteX1" fmla="*/ 100044 w 771524"/>
                    <a:gd name="connsiteY1" fmla="*/ 177944 h 264349"/>
                    <a:gd name="connsiteX2" fmla="*/ 235357 w 771524"/>
                    <a:gd name="connsiteY2" fmla="*/ 0 h 264349"/>
                    <a:gd name="connsiteX3" fmla="*/ 463867 w 771524"/>
                    <a:gd name="connsiteY3" fmla="*/ 217290 h 264349"/>
                    <a:gd name="connsiteX4" fmla="*/ 548983 w 771524"/>
                    <a:gd name="connsiteY4" fmla="*/ 11916 h 264349"/>
                    <a:gd name="connsiteX5" fmla="*/ 626268 w 771524"/>
                    <a:gd name="connsiteY5" fmla="*/ 264349 h 264349"/>
                    <a:gd name="connsiteX6" fmla="*/ 771524 w 771524"/>
                    <a:gd name="connsiteY6" fmla="*/ 197670 h 26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524" h="264349">
                      <a:moveTo>
                        <a:pt x="0" y="58120"/>
                      </a:moveTo>
                      <a:lnTo>
                        <a:pt x="100044" y="177944"/>
                      </a:lnTo>
                      <a:lnTo>
                        <a:pt x="235357" y="0"/>
                      </a:lnTo>
                      <a:lnTo>
                        <a:pt x="463867" y="217290"/>
                      </a:lnTo>
                      <a:lnTo>
                        <a:pt x="548983" y="11916"/>
                      </a:lnTo>
                      <a:lnTo>
                        <a:pt x="626268" y="264349"/>
                      </a:lnTo>
                      <a:lnTo>
                        <a:pt x="771524" y="197670"/>
                      </a:lnTo>
                    </a:path>
                  </a:pathLst>
                </a:custGeom>
                <a:noFill/>
                <a:ln w="381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34">
                    <a:defRPr/>
                  </a:pPr>
                  <a:endParaRPr lang="en-GB" dirty="0">
                    <a:solidFill>
                      <a:prstClr val="white"/>
                    </a:solidFill>
                    <a:latin typeface="Arial Narrow" panose="020B0606020202030204" pitchFamily="34" charset="0"/>
                    <a:cs typeface="Segoe UI" panose="020B0502040204020203" pitchFamily="34" charset="0"/>
                  </a:endParaRPr>
                </a:p>
              </p:txBody>
            </p:sp>
          </p:grpSp>
        </p:grpSp>
        <p:grpSp>
          <p:nvGrpSpPr>
            <p:cNvPr id="1021" name="Group 1020"/>
            <p:cNvGrpSpPr/>
            <p:nvPr/>
          </p:nvGrpSpPr>
          <p:grpSpPr>
            <a:xfrm>
              <a:off x="3875131" y="6563035"/>
              <a:ext cx="386552" cy="644638"/>
              <a:chOff x="11463338" y="-2849563"/>
              <a:chExt cx="530225" cy="884238"/>
            </a:xfrm>
          </p:grpSpPr>
          <p:sp>
            <p:nvSpPr>
              <p:cNvPr id="1024" name="Freeform 33"/>
              <p:cNvSpPr>
                <a:spLocks/>
              </p:cNvSpPr>
              <p:nvPr/>
            </p:nvSpPr>
            <p:spPr bwMode="auto">
              <a:xfrm>
                <a:off x="11463338" y="-2376488"/>
                <a:ext cx="530225" cy="411163"/>
              </a:xfrm>
              <a:custGeom>
                <a:avLst/>
                <a:gdLst>
                  <a:gd name="T0" fmla="*/ 334 w 334"/>
                  <a:gd name="T1" fmla="*/ 0 h 259"/>
                  <a:gd name="T2" fmla="*/ 0 w 334"/>
                  <a:gd name="T3" fmla="*/ 0 h 259"/>
                  <a:gd name="T4" fmla="*/ 334 w 334"/>
                  <a:gd name="T5" fmla="*/ 259 h 259"/>
                  <a:gd name="T6" fmla="*/ 334 w 334"/>
                  <a:gd name="T7" fmla="*/ 0 h 259"/>
                </a:gdLst>
                <a:ahLst/>
                <a:cxnLst>
                  <a:cxn ang="0">
                    <a:pos x="T0" y="T1"/>
                  </a:cxn>
                  <a:cxn ang="0">
                    <a:pos x="T2" y="T3"/>
                  </a:cxn>
                  <a:cxn ang="0">
                    <a:pos x="T4" y="T5"/>
                  </a:cxn>
                  <a:cxn ang="0">
                    <a:pos x="T6" y="T7"/>
                  </a:cxn>
                </a:cxnLst>
                <a:rect l="0" t="0" r="r" b="b"/>
                <a:pathLst>
                  <a:path w="334" h="259">
                    <a:moveTo>
                      <a:pt x="334" y="0"/>
                    </a:moveTo>
                    <a:lnTo>
                      <a:pt x="0" y="0"/>
                    </a:lnTo>
                    <a:lnTo>
                      <a:pt x="334" y="259"/>
                    </a:lnTo>
                    <a:lnTo>
                      <a:pt x="3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1026" name="Freeform 35"/>
              <p:cNvSpPr>
                <a:spLocks/>
              </p:cNvSpPr>
              <p:nvPr/>
            </p:nvSpPr>
            <p:spPr bwMode="auto">
              <a:xfrm>
                <a:off x="11463338" y="-2849563"/>
                <a:ext cx="530225" cy="473075"/>
              </a:xfrm>
              <a:custGeom>
                <a:avLst/>
                <a:gdLst>
                  <a:gd name="T0" fmla="*/ 0 w 334"/>
                  <a:gd name="T1" fmla="*/ 0 h 298"/>
                  <a:gd name="T2" fmla="*/ 0 w 334"/>
                  <a:gd name="T3" fmla="*/ 298 h 298"/>
                  <a:gd name="T4" fmla="*/ 334 w 334"/>
                  <a:gd name="T5" fmla="*/ 298 h 298"/>
                  <a:gd name="T6" fmla="*/ 0 w 334"/>
                  <a:gd name="T7" fmla="*/ 0 h 298"/>
                </a:gdLst>
                <a:ahLst/>
                <a:cxnLst>
                  <a:cxn ang="0">
                    <a:pos x="T0" y="T1"/>
                  </a:cxn>
                  <a:cxn ang="0">
                    <a:pos x="T2" y="T3"/>
                  </a:cxn>
                  <a:cxn ang="0">
                    <a:pos x="T4" y="T5"/>
                  </a:cxn>
                  <a:cxn ang="0">
                    <a:pos x="T6" y="T7"/>
                  </a:cxn>
                </a:cxnLst>
                <a:rect l="0" t="0" r="r" b="b"/>
                <a:pathLst>
                  <a:path w="334" h="298">
                    <a:moveTo>
                      <a:pt x="0" y="0"/>
                    </a:moveTo>
                    <a:lnTo>
                      <a:pt x="0" y="298"/>
                    </a:lnTo>
                    <a:lnTo>
                      <a:pt x="334" y="29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grpSp>
      </p:grpSp>
      <p:grpSp>
        <p:nvGrpSpPr>
          <p:cNvPr id="97" name="Group 96"/>
          <p:cNvGrpSpPr/>
          <p:nvPr/>
        </p:nvGrpSpPr>
        <p:grpSpPr>
          <a:xfrm>
            <a:off x="1822408" y="2980801"/>
            <a:ext cx="869665" cy="820030"/>
            <a:chOff x="5012784" y="5815046"/>
            <a:chExt cx="2319409" cy="2187032"/>
          </a:xfrm>
        </p:grpSpPr>
        <p:grpSp>
          <p:nvGrpSpPr>
            <p:cNvPr id="1036" name="Group 1035"/>
            <p:cNvGrpSpPr/>
            <p:nvPr/>
          </p:nvGrpSpPr>
          <p:grpSpPr>
            <a:xfrm>
              <a:off x="5012784" y="5815046"/>
              <a:ext cx="2319409" cy="2187032"/>
              <a:chOff x="2771801" y="1617713"/>
              <a:chExt cx="1436488" cy="1354502"/>
            </a:xfrm>
          </p:grpSpPr>
          <p:sp>
            <p:nvSpPr>
              <p:cNvPr id="1037" name="Rectangle 1036"/>
              <p:cNvSpPr/>
              <p:nvPr/>
            </p:nvSpPr>
            <p:spPr>
              <a:xfrm>
                <a:off x="2771801" y="1617713"/>
                <a:ext cx="1436488" cy="1354502"/>
              </a:xfrm>
              <a:prstGeom prst="rect">
                <a:avLst/>
              </a:prstGeom>
              <a:solidFill>
                <a:schemeClr val="bg1">
                  <a:lumMod val="95000"/>
                </a:schemeClr>
              </a:solidFill>
              <a:ln>
                <a:noFill/>
              </a:ln>
              <a:effectLst>
                <a:outerShdw blurRad="63500" sx="101000" sy="101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3993" tIns="53993" rIns="53993" bIns="53993" rtlCol="0" anchor="ctr"/>
              <a:lstStyle/>
              <a:p>
                <a:pPr algn="ctr" defTabSz="685834"/>
                <a:endParaRPr lang="en-GB" sz="525" dirty="0">
                  <a:solidFill>
                    <a:srgbClr val="FFFFFF"/>
                  </a:solidFill>
                </a:endParaRPr>
              </a:p>
            </p:txBody>
          </p:sp>
          <p:grpSp>
            <p:nvGrpSpPr>
              <p:cNvPr id="1038" name="Group 1037"/>
              <p:cNvGrpSpPr/>
              <p:nvPr/>
            </p:nvGrpSpPr>
            <p:grpSpPr>
              <a:xfrm flipH="1" flipV="1">
                <a:off x="3046301" y="1759954"/>
                <a:ext cx="887482" cy="1024317"/>
                <a:chOff x="6586537" y="342900"/>
                <a:chExt cx="1441452" cy="1663701"/>
              </a:xfrm>
            </p:grpSpPr>
            <p:sp>
              <p:nvSpPr>
                <p:cNvPr id="1039" name="Freeform 6"/>
                <p:cNvSpPr>
                  <a:spLocks/>
                </p:cNvSpPr>
                <p:nvPr/>
              </p:nvSpPr>
              <p:spPr bwMode="auto">
                <a:xfrm>
                  <a:off x="6586537" y="1173162"/>
                  <a:ext cx="719138" cy="833438"/>
                </a:xfrm>
                <a:custGeom>
                  <a:avLst/>
                  <a:gdLst>
                    <a:gd name="T0" fmla="*/ 453 w 453"/>
                    <a:gd name="T1" fmla="*/ 0 h 525"/>
                    <a:gd name="T2" fmla="*/ 0 w 453"/>
                    <a:gd name="T3" fmla="*/ 263 h 525"/>
                    <a:gd name="T4" fmla="*/ 0 w 453"/>
                    <a:gd name="T5" fmla="*/ 263 h 525"/>
                    <a:gd name="T6" fmla="*/ 453 w 453"/>
                    <a:gd name="T7" fmla="*/ 525 h 525"/>
                    <a:gd name="T8" fmla="*/ 453 w 453"/>
                    <a:gd name="T9" fmla="*/ 0 h 525"/>
                    <a:gd name="T10" fmla="*/ 453 w 453"/>
                    <a:gd name="T11" fmla="*/ 0 h 525"/>
                  </a:gdLst>
                  <a:ahLst/>
                  <a:cxnLst>
                    <a:cxn ang="0">
                      <a:pos x="T0" y="T1"/>
                    </a:cxn>
                    <a:cxn ang="0">
                      <a:pos x="T2" y="T3"/>
                    </a:cxn>
                    <a:cxn ang="0">
                      <a:pos x="T4" y="T5"/>
                    </a:cxn>
                    <a:cxn ang="0">
                      <a:pos x="T6" y="T7"/>
                    </a:cxn>
                    <a:cxn ang="0">
                      <a:pos x="T8" y="T9"/>
                    </a:cxn>
                    <a:cxn ang="0">
                      <a:pos x="T10" y="T11"/>
                    </a:cxn>
                  </a:cxnLst>
                  <a:rect l="0" t="0" r="r" b="b"/>
                  <a:pathLst>
                    <a:path w="453" h="525">
                      <a:moveTo>
                        <a:pt x="453" y="0"/>
                      </a:moveTo>
                      <a:lnTo>
                        <a:pt x="0" y="263"/>
                      </a:lnTo>
                      <a:lnTo>
                        <a:pt x="0" y="263"/>
                      </a:lnTo>
                      <a:lnTo>
                        <a:pt x="453" y="525"/>
                      </a:lnTo>
                      <a:lnTo>
                        <a:pt x="453" y="0"/>
                      </a:lnTo>
                      <a:lnTo>
                        <a:pt x="453" y="0"/>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040" name="Freeform 7"/>
                <p:cNvSpPr>
                  <a:spLocks/>
                </p:cNvSpPr>
                <p:nvPr/>
              </p:nvSpPr>
              <p:spPr bwMode="auto">
                <a:xfrm>
                  <a:off x="6586538" y="758825"/>
                  <a:ext cx="719138" cy="831850"/>
                </a:xfrm>
                <a:custGeom>
                  <a:avLst/>
                  <a:gdLst>
                    <a:gd name="T0" fmla="*/ 0 w 453"/>
                    <a:gd name="T1" fmla="*/ 0 h 524"/>
                    <a:gd name="T2" fmla="*/ 0 w 453"/>
                    <a:gd name="T3" fmla="*/ 0 h 524"/>
                    <a:gd name="T4" fmla="*/ 0 w 453"/>
                    <a:gd name="T5" fmla="*/ 524 h 524"/>
                    <a:gd name="T6" fmla="*/ 453 w 453"/>
                    <a:gd name="T7" fmla="*/ 261 h 524"/>
                    <a:gd name="T8" fmla="*/ 0 w 453"/>
                    <a:gd name="T9" fmla="*/ 0 h 524"/>
                  </a:gdLst>
                  <a:ahLst/>
                  <a:cxnLst>
                    <a:cxn ang="0">
                      <a:pos x="T0" y="T1"/>
                    </a:cxn>
                    <a:cxn ang="0">
                      <a:pos x="T2" y="T3"/>
                    </a:cxn>
                    <a:cxn ang="0">
                      <a:pos x="T4" y="T5"/>
                    </a:cxn>
                    <a:cxn ang="0">
                      <a:pos x="T6" y="T7"/>
                    </a:cxn>
                    <a:cxn ang="0">
                      <a:pos x="T8" y="T9"/>
                    </a:cxn>
                  </a:cxnLst>
                  <a:rect l="0" t="0" r="r" b="b"/>
                  <a:pathLst>
                    <a:path w="453" h="524">
                      <a:moveTo>
                        <a:pt x="0" y="0"/>
                      </a:moveTo>
                      <a:lnTo>
                        <a:pt x="0" y="0"/>
                      </a:lnTo>
                      <a:lnTo>
                        <a:pt x="0" y="524"/>
                      </a:lnTo>
                      <a:lnTo>
                        <a:pt x="453" y="261"/>
                      </a:lnTo>
                      <a:lnTo>
                        <a:pt x="0" y="0"/>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041" name="Freeform 8"/>
                <p:cNvSpPr>
                  <a:spLocks/>
                </p:cNvSpPr>
                <p:nvPr/>
              </p:nvSpPr>
              <p:spPr bwMode="auto">
                <a:xfrm>
                  <a:off x="6586538" y="342900"/>
                  <a:ext cx="719138" cy="830263"/>
                </a:xfrm>
                <a:custGeom>
                  <a:avLst/>
                  <a:gdLst>
                    <a:gd name="T0" fmla="*/ 453 w 453"/>
                    <a:gd name="T1" fmla="*/ 523 h 523"/>
                    <a:gd name="T2" fmla="*/ 453 w 453"/>
                    <a:gd name="T3" fmla="*/ 0 h 523"/>
                    <a:gd name="T4" fmla="*/ 0 w 453"/>
                    <a:gd name="T5" fmla="*/ 262 h 523"/>
                    <a:gd name="T6" fmla="*/ 453 w 453"/>
                    <a:gd name="T7" fmla="*/ 523 h 523"/>
                    <a:gd name="T8" fmla="*/ 453 w 453"/>
                    <a:gd name="T9" fmla="*/ 523 h 523"/>
                  </a:gdLst>
                  <a:ahLst/>
                  <a:cxnLst>
                    <a:cxn ang="0">
                      <a:pos x="T0" y="T1"/>
                    </a:cxn>
                    <a:cxn ang="0">
                      <a:pos x="T2" y="T3"/>
                    </a:cxn>
                    <a:cxn ang="0">
                      <a:pos x="T4" y="T5"/>
                    </a:cxn>
                    <a:cxn ang="0">
                      <a:pos x="T6" y="T7"/>
                    </a:cxn>
                    <a:cxn ang="0">
                      <a:pos x="T8" y="T9"/>
                    </a:cxn>
                  </a:cxnLst>
                  <a:rect l="0" t="0" r="r" b="b"/>
                  <a:pathLst>
                    <a:path w="453" h="523">
                      <a:moveTo>
                        <a:pt x="453" y="523"/>
                      </a:moveTo>
                      <a:lnTo>
                        <a:pt x="453" y="0"/>
                      </a:lnTo>
                      <a:lnTo>
                        <a:pt x="0" y="262"/>
                      </a:lnTo>
                      <a:lnTo>
                        <a:pt x="453" y="523"/>
                      </a:lnTo>
                      <a:lnTo>
                        <a:pt x="453" y="523"/>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042" name="Rectangle 9"/>
                <p:cNvSpPr>
                  <a:spLocks noChangeArrowheads="1"/>
                </p:cNvSpPr>
                <p:nvPr/>
              </p:nvSpPr>
              <p:spPr bwMode="auto">
                <a:xfrm>
                  <a:off x="7305676" y="1173163"/>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043" name="Freeform 10"/>
                <p:cNvSpPr>
                  <a:spLocks/>
                </p:cNvSpPr>
                <p:nvPr/>
              </p:nvSpPr>
              <p:spPr bwMode="auto">
                <a:xfrm>
                  <a:off x="7305676" y="1173163"/>
                  <a:ext cx="722313" cy="833438"/>
                </a:xfrm>
                <a:custGeom>
                  <a:avLst/>
                  <a:gdLst>
                    <a:gd name="T0" fmla="*/ 0 w 455"/>
                    <a:gd name="T1" fmla="*/ 525 h 525"/>
                    <a:gd name="T2" fmla="*/ 455 w 455"/>
                    <a:gd name="T3" fmla="*/ 263 h 525"/>
                    <a:gd name="T4" fmla="*/ 455 w 455"/>
                    <a:gd name="T5" fmla="*/ 263 h 525"/>
                    <a:gd name="T6" fmla="*/ 0 w 455"/>
                    <a:gd name="T7" fmla="*/ 0 h 525"/>
                    <a:gd name="T8" fmla="*/ 0 w 455"/>
                    <a:gd name="T9" fmla="*/ 525 h 525"/>
                  </a:gdLst>
                  <a:ahLst/>
                  <a:cxnLst>
                    <a:cxn ang="0">
                      <a:pos x="T0" y="T1"/>
                    </a:cxn>
                    <a:cxn ang="0">
                      <a:pos x="T2" y="T3"/>
                    </a:cxn>
                    <a:cxn ang="0">
                      <a:pos x="T4" y="T5"/>
                    </a:cxn>
                    <a:cxn ang="0">
                      <a:pos x="T6" y="T7"/>
                    </a:cxn>
                    <a:cxn ang="0">
                      <a:pos x="T8" y="T9"/>
                    </a:cxn>
                  </a:cxnLst>
                  <a:rect l="0" t="0" r="r" b="b"/>
                  <a:pathLst>
                    <a:path w="455" h="525">
                      <a:moveTo>
                        <a:pt x="0" y="525"/>
                      </a:moveTo>
                      <a:lnTo>
                        <a:pt x="455" y="263"/>
                      </a:lnTo>
                      <a:lnTo>
                        <a:pt x="455" y="263"/>
                      </a:lnTo>
                      <a:lnTo>
                        <a:pt x="0" y="0"/>
                      </a:lnTo>
                      <a:lnTo>
                        <a:pt x="0" y="525"/>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044" name="Freeform 11"/>
                <p:cNvSpPr>
                  <a:spLocks/>
                </p:cNvSpPr>
                <p:nvPr/>
              </p:nvSpPr>
              <p:spPr bwMode="auto">
                <a:xfrm>
                  <a:off x="7305676" y="342900"/>
                  <a:ext cx="719138" cy="830263"/>
                </a:xfrm>
                <a:custGeom>
                  <a:avLst/>
                  <a:gdLst>
                    <a:gd name="T0" fmla="*/ 0 w 453"/>
                    <a:gd name="T1" fmla="*/ 523 h 523"/>
                    <a:gd name="T2" fmla="*/ 453 w 453"/>
                    <a:gd name="T3" fmla="*/ 262 h 523"/>
                    <a:gd name="T4" fmla="*/ 0 w 453"/>
                    <a:gd name="T5" fmla="*/ 0 h 523"/>
                    <a:gd name="T6" fmla="*/ 0 w 453"/>
                    <a:gd name="T7" fmla="*/ 523 h 523"/>
                  </a:gdLst>
                  <a:ahLst/>
                  <a:cxnLst>
                    <a:cxn ang="0">
                      <a:pos x="T0" y="T1"/>
                    </a:cxn>
                    <a:cxn ang="0">
                      <a:pos x="T2" y="T3"/>
                    </a:cxn>
                    <a:cxn ang="0">
                      <a:pos x="T4" y="T5"/>
                    </a:cxn>
                    <a:cxn ang="0">
                      <a:pos x="T6" y="T7"/>
                    </a:cxn>
                  </a:cxnLst>
                  <a:rect l="0" t="0" r="r" b="b"/>
                  <a:pathLst>
                    <a:path w="453" h="523">
                      <a:moveTo>
                        <a:pt x="0" y="523"/>
                      </a:moveTo>
                      <a:lnTo>
                        <a:pt x="453" y="262"/>
                      </a:lnTo>
                      <a:lnTo>
                        <a:pt x="0" y="0"/>
                      </a:lnTo>
                      <a:lnTo>
                        <a:pt x="0" y="523"/>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045" name="Freeform 12"/>
                <p:cNvSpPr>
                  <a:spLocks/>
                </p:cNvSpPr>
                <p:nvPr/>
              </p:nvSpPr>
              <p:spPr bwMode="auto">
                <a:xfrm>
                  <a:off x="7305676" y="758825"/>
                  <a:ext cx="722313" cy="831850"/>
                </a:xfrm>
                <a:custGeom>
                  <a:avLst/>
                  <a:gdLst>
                    <a:gd name="T0" fmla="*/ 0 w 455"/>
                    <a:gd name="T1" fmla="*/ 261 h 524"/>
                    <a:gd name="T2" fmla="*/ 455 w 455"/>
                    <a:gd name="T3" fmla="*/ 524 h 524"/>
                    <a:gd name="T4" fmla="*/ 455 w 455"/>
                    <a:gd name="T5" fmla="*/ 0 h 524"/>
                    <a:gd name="T6" fmla="*/ 453 w 455"/>
                    <a:gd name="T7" fmla="*/ 0 h 524"/>
                    <a:gd name="T8" fmla="*/ 0 w 455"/>
                    <a:gd name="T9" fmla="*/ 261 h 524"/>
                    <a:gd name="T10" fmla="*/ 0 w 455"/>
                    <a:gd name="T11" fmla="*/ 261 h 524"/>
                  </a:gdLst>
                  <a:ahLst/>
                  <a:cxnLst>
                    <a:cxn ang="0">
                      <a:pos x="T0" y="T1"/>
                    </a:cxn>
                    <a:cxn ang="0">
                      <a:pos x="T2" y="T3"/>
                    </a:cxn>
                    <a:cxn ang="0">
                      <a:pos x="T4" y="T5"/>
                    </a:cxn>
                    <a:cxn ang="0">
                      <a:pos x="T6" y="T7"/>
                    </a:cxn>
                    <a:cxn ang="0">
                      <a:pos x="T8" y="T9"/>
                    </a:cxn>
                    <a:cxn ang="0">
                      <a:pos x="T10" y="T11"/>
                    </a:cxn>
                  </a:cxnLst>
                  <a:rect l="0" t="0" r="r" b="b"/>
                  <a:pathLst>
                    <a:path w="455" h="524">
                      <a:moveTo>
                        <a:pt x="0" y="261"/>
                      </a:moveTo>
                      <a:lnTo>
                        <a:pt x="455" y="524"/>
                      </a:lnTo>
                      <a:lnTo>
                        <a:pt x="455" y="0"/>
                      </a:lnTo>
                      <a:lnTo>
                        <a:pt x="453" y="0"/>
                      </a:lnTo>
                      <a:lnTo>
                        <a:pt x="0" y="261"/>
                      </a:lnTo>
                      <a:lnTo>
                        <a:pt x="0" y="261"/>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grpSp>
        </p:grpSp>
        <p:grpSp>
          <p:nvGrpSpPr>
            <p:cNvPr id="1046" name="Group 1045"/>
            <p:cNvGrpSpPr/>
            <p:nvPr/>
          </p:nvGrpSpPr>
          <p:grpSpPr>
            <a:xfrm>
              <a:off x="5178543" y="5991823"/>
              <a:ext cx="1833488" cy="1833478"/>
              <a:chOff x="5472369" y="6407844"/>
              <a:chExt cx="1833488" cy="1833478"/>
            </a:xfrm>
          </p:grpSpPr>
          <p:sp>
            <p:nvSpPr>
              <p:cNvPr id="1047" name="Rectangle 28"/>
              <p:cNvSpPr/>
              <p:nvPr/>
            </p:nvSpPr>
            <p:spPr>
              <a:xfrm>
                <a:off x="5472369" y="6407844"/>
                <a:ext cx="1833488" cy="1833478"/>
              </a:xfrm>
              <a:prstGeom prst="ellipse">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3" tIns="53993" rIns="53993" bIns="53993" numCol="1" spcCol="0" rtlCol="0" fromWordArt="0" anchor="ctr" anchorCtr="0" forceAA="0" compatLnSpc="1">
                <a:prstTxWarp prst="textNoShape">
                  <a:avLst/>
                </a:prstTxWarp>
                <a:noAutofit/>
              </a:bodyPr>
              <a:lstStyle/>
              <a:p>
                <a:pPr algn="ctr" defTabSz="685834">
                  <a:lnSpc>
                    <a:spcPct val="90000"/>
                  </a:lnSpc>
                </a:pPr>
                <a:endParaRPr lang="en-GB" sz="2700" dirty="0">
                  <a:solidFill>
                    <a:srgbClr val="FFFFFF"/>
                  </a:solidFill>
                </a:endParaRPr>
              </a:p>
            </p:txBody>
          </p:sp>
          <p:sp>
            <p:nvSpPr>
              <p:cNvPr id="1048" name="Freeform 18"/>
              <p:cNvSpPr>
                <a:spLocks noEditPoints="1"/>
              </p:cNvSpPr>
              <p:nvPr/>
            </p:nvSpPr>
            <p:spPr bwMode="auto">
              <a:xfrm>
                <a:off x="6014169" y="6687883"/>
                <a:ext cx="749888" cy="1273401"/>
              </a:xfrm>
              <a:custGeom>
                <a:avLst/>
                <a:gdLst>
                  <a:gd name="T0" fmla="*/ 763 w 810"/>
                  <a:gd name="T1" fmla="*/ 1202 h 1448"/>
                  <a:gd name="T2" fmla="*/ 723 w 810"/>
                  <a:gd name="T3" fmla="*/ 1078 h 1448"/>
                  <a:gd name="T4" fmla="*/ 723 w 810"/>
                  <a:gd name="T5" fmla="*/ 989 h 1448"/>
                  <a:gd name="T6" fmla="*/ 605 w 810"/>
                  <a:gd name="T7" fmla="*/ 731 h 1448"/>
                  <a:gd name="T8" fmla="*/ 670 w 810"/>
                  <a:gd name="T9" fmla="*/ 612 h 1448"/>
                  <a:gd name="T10" fmla="*/ 516 w 810"/>
                  <a:gd name="T11" fmla="*/ 466 h 1448"/>
                  <a:gd name="T12" fmla="*/ 406 w 810"/>
                  <a:gd name="T13" fmla="*/ 92 h 1448"/>
                  <a:gd name="T14" fmla="*/ 379 w 810"/>
                  <a:gd name="T15" fmla="*/ 0 h 1448"/>
                  <a:gd name="T16" fmla="*/ 351 w 810"/>
                  <a:gd name="T17" fmla="*/ 93 h 1448"/>
                  <a:gd name="T18" fmla="*/ 258 w 810"/>
                  <a:gd name="T19" fmla="*/ 476 h 1448"/>
                  <a:gd name="T20" fmla="*/ 94 w 810"/>
                  <a:gd name="T21" fmla="*/ 612 h 1448"/>
                  <a:gd name="T22" fmla="*/ 186 w 810"/>
                  <a:gd name="T23" fmla="*/ 731 h 1448"/>
                  <a:gd name="T24" fmla="*/ 25 w 810"/>
                  <a:gd name="T25" fmla="*/ 1211 h 1448"/>
                  <a:gd name="T26" fmla="*/ 34 w 810"/>
                  <a:gd name="T27" fmla="*/ 1325 h 1448"/>
                  <a:gd name="T28" fmla="*/ 60 w 810"/>
                  <a:gd name="T29" fmla="*/ 1333 h 1448"/>
                  <a:gd name="T30" fmla="*/ 120 w 810"/>
                  <a:gd name="T31" fmla="*/ 1333 h 1448"/>
                  <a:gd name="T32" fmla="*/ 147 w 810"/>
                  <a:gd name="T33" fmla="*/ 1325 h 1448"/>
                  <a:gd name="T34" fmla="*/ 159 w 810"/>
                  <a:gd name="T35" fmla="*/ 1241 h 1448"/>
                  <a:gd name="T36" fmla="*/ 365 w 810"/>
                  <a:gd name="T37" fmla="*/ 731 h 1448"/>
                  <a:gd name="T38" fmla="*/ 405 w 810"/>
                  <a:gd name="T39" fmla="*/ 768 h 1448"/>
                  <a:gd name="T40" fmla="*/ 482 w 810"/>
                  <a:gd name="T41" fmla="*/ 731 h 1448"/>
                  <a:gd name="T42" fmla="*/ 627 w 810"/>
                  <a:gd name="T43" fmla="*/ 1315 h 1448"/>
                  <a:gd name="T44" fmla="*/ 661 w 810"/>
                  <a:gd name="T45" fmla="*/ 1323 h 1448"/>
                  <a:gd name="T46" fmla="*/ 721 w 810"/>
                  <a:gd name="T47" fmla="*/ 1437 h 1448"/>
                  <a:gd name="T48" fmla="*/ 774 w 810"/>
                  <a:gd name="T49" fmla="*/ 1323 h 1448"/>
                  <a:gd name="T50" fmla="*/ 810 w 810"/>
                  <a:gd name="T51" fmla="*/ 1315 h 1448"/>
                  <a:gd name="T52" fmla="*/ 405 w 810"/>
                  <a:gd name="T53" fmla="*/ 612 h 1448"/>
                  <a:gd name="T54" fmla="*/ 365 w 810"/>
                  <a:gd name="T55" fmla="*/ 592 h 1448"/>
                  <a:gd name="T56" fmla="*/ 338 w 810"/>
                  <a:gd name="T57" fmla="*/ 612 h 1448"/>
                  <a:gd name="T58" fmla="*/ 380 w 810"/>
                  <a:gd name="T59" fmla="*/ 515 h 1448"/>
                  <a:gd name="T60" fmla="*/ 442 w 810"/>
                  <a:gd name="T61" fmla="*/ 612 h 1448"/>
                  <a:gd name="T62" fmla="*/ 383 w 810"/>
                  <a:gd name="T63" fmla="*/ 415 h 1448"/>
                  <a:gd name="T64" fmla="*/ 383 w 810"/>
                  <a:gd name="T65" fmla="*/ 188 h 1448"/>
                  <a:gd name="T66" fmla="*/ 383 w 810"/>
                  <a:gd name="T67" fmla="*/ 415 h 1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0" h="1448">
                    <a:moveTo>
                      <a:pt x="778" y="1202"/>
                    </a:moveTo>
                    <a:cubicBezTo>
                      <a:pt x="763" y="1202"/>
                      <a:pt x="763" y="1202"/>
                      <a:pt x="763" y="1202"/>
                    </a:cubicBezTo>
                    <a:cubicBezTo>
                      <a:pt x="721" y="1078"/>
                      <a:pt x="721" y="1078"/>
                      <a:pt x="721" y="1078"/>
                    </a:cubicBezTo>
                    <a:cubicBezTo>
                      <a:pt x="723" y="1078"/>
                      <a:pt x="723" y="1078"/>
                      <a:pt x="723" y="1078"/>
                    </a:cubicBezTo>
                    <a:cubicBezTo>
                      <a:pt x="745" y="1078"/>
                      <a:pt x="761" y="1058"/>
                      <a:pt x="761" y="1033"/>
                    </a:cubicBezTo>
                    <a:cubicBezTo>
                      <a:pt x="761" y="1009"/>
                      <a:pt x="745" y="989"/>
                      <a:pt x="723" y="989"/>
                    </a:cubicBezTo>
                    <a:cubicBezTo>
                      <a:pt x="692" y="989"/>
                      <a:pt x="692" y="989"/>
                      <a:pt x="692" y="989"/>
                    </a:cubicBezTo>
                    <a:cubicBezTo>
                      <a:pt x="605" y="731"/>
                      <a:pt x="605" y="731"/>
                      <a:pt x="605" y="731"/>
                    </a:cubicBezTo>
                    <a:cubicBezTo>
                      <a:pt x="670" y="731"/>
                      <a:pt x="670" y="731"/>
                      <a:pt x="670" y="731"/>
                    </a:cubicBezTo>
                    <a:cubicBezTo>
                      <a:pt x="670" y="612"/>
                      <a:pt x="670" y="612"/>
                      <a:pt x="670" y="612"/>
                    </a:cubicBezTo>
                    <a:cubicBezTo>
                      <a:pt x="565" y="612"/>
                      <a:pt x="565" y="612"/>
                      <a:pt x="565" y="612"/>
                    </a:cubicBezTo>
                    <a:cubicBezTo>
                      <a:pt x="516" y="466"/>
                      <a:pt x="516" y="466"/>
                      <a:pt x="516" y="466"/>
                    </a:cubicBezTo>
                    <a:cubicBezTo>
                      <a:pt x="563" y="427"/>
                      <a:pt x="593" y="368"/>
                      <a:pt x="593" y="303"/>
                    </a:cubicBezTo>
                    <a:cubicBezTo>
                      <a:pt x="593" y="195"/>
                      <a:pt x="511" y="105"/>
                      <a:pt x="406" y="92"/>
                    </a:cubicBezTo>
                    <a:cubicBezTo>
                      <a:pt x="406" y="65"/>
                      <a:pt x="406" y="65"/>
                      <a:pt x="406" y="65"/>
                    </a:cubicBezTo>
                    <a:cubicBezTo>
                      <a:pt x="406" y="54"/>
                      <a:pt x="394" y="0"/>
                      <a:pt x="379" y="0"/>
                    </a:cubicBezTo>
                    <a:cubicBezTo>
                      <a:pt x="363" y="0"/>
                      <a:pt x="351" y="54"/>
                      <a:pt x="351" y="65"/>
                    </a:cubicBezTo>
                    <a:cubicBezTo>
                      <a:pt x="351" y="93"/>
                      <a:pt x="351" y="93"/>
                      <a:pt x="351" y="93"/>
                    </a:cubicBezTo>
                    <a:cubicBezTo>
                      <a:pt x="248" y="107"/>
                      <a:pt x="168" y="196"/>
                      <a:pt x="168" y="303"/>
                    </a:cubicBezTo>
                    <a:cubicBezTo>
                      <a:pt x="168" y="375"/>
                      <a:pt x="204" y="438"/>
                      <a:pt x="258" y="476"/>
                    </a:cubicBezTo>
                    <a:cubicBezTo>
                      <a:pt x="220" y="612"/>
                      <a:pt x="220" y="612"/>
                      <a:pt x="220" y="612"/>
                    </a:cubicBezTo>
                    <a:cubicBezTo>
                      <a:pt x="94" y="612"/>
                      <a:pt x="94" y="612"/>
                      <a:pt x="94" y="612"/>
                    </a:cubicBezTo>
                    <a:cubicBezTo>
                      <a:pt x="94" y="731"/>
                      <a:pt x="94" y="731"/>
                      <a:pt x="94" y="731"/>
                    </a:cubicBezTo>
                    <a:cubicBezTo>
                      <a:pt x="186" y="731"/>
                      <a:pt x="186" y="731"/>
                      <a:pt x="186" y="731"/>
                    </a:cubicBezTo>
                    <a:cubicBezTo>
                      <a:pt x="48" y="1211"/>
                      <a:pt x="48" y="1211"/>
                      <a:pt x="48" y="1211"/>
                    </a:cubicBezTo>
                    <a:cubicBezTo>
                      <a:pt x="25" y="1211"/>
                      <a:pt x="25" y="1211"/>
                      <a:pt x="25" y="1211"/>
                    </a:cubicBezTo>
                    <a:cubicBezTo>
                      <a:pt x="0" y="1325"/>
                      <a:pt x="0" y="1325"/>
                      <a:pt x="0" y="1325"/>
                    </a:cubicBezTo>
                    <a:cubicBezTo>
                      <a:pt x="34" y="1325"/>
                      <a:pt x="34" y="1325"/>
                      <a:pt x="34" y="1325"/>
                    </a:cubicBezTo>
                    <a:cubicBezTo>
                      <a:pt x="34" y="1333"/>
                      <a:pt x="34" y="1333"/>
                      <a:pt x="34" y="1333"/>
                    </a:cubicBezTo>
                    <a:cubicBezTo>
                      <a:pt x="60" y="1333"/>
                      <a:pt x="60" y="1333"/>
                      <a:pt x="60" y="1333"/>
                    </a:cubicBezTo>
                    <a:cubicBezTo>
                      <a:pt x="89" y="1448"/>
                      <a:pt x="89" y="1448"/>
                      <a:pt x="89" y="1448"/>
                    </a:cubicBezTo>
                    <a:cubicBezTo>
                      <a:pt x="120" y="1333"/>
                      <a:pt x="120" y="1333"/>
                      <a:pt x="120" y="1333"/>
                    </a:cubicBezTo>
                    <a:cubicBezTo>
                      <a:pt x="147" y="1333"/>
                      <a:pt x="147" y="1333"/>
                      <a:pt x="147" y="1333"/>
                    </a:cubicBezTo>
                    <a:cubicBezTo>
                      <a:pt x="147" y="1325"/>
                      <a:pt x="147" y="1325"/>
                      <a:pt x="147" y="1325"/>
                    </a:cubicBezTo>
                    <a:cubicBezTo>
                      <a:pt x="183" y="1325"/>
                      <a:pt x="183" y="1325"/>
                      <a:pt x="183" y="1325"/>
                    </a:cubicBezTo>
                    <a:cubicBezTo>
                      <a:pt x="159" y="1241"/>
                      <a:pt x="159" y="1241"/>
                      <a:pt x="159" y="1241"/>
                    </a:cubicBezTo>
                    <a:cubicBezTo>
                      <a:pt x="304" y="731"/>
                      <a:pt x="304" y="731"/>
                      <a:pt x="304" y="731"/>
                    </a:cubicBezTo>
                    <a:cubicBezTo>
                      <a:pt x="365" y="731"/>
                      <a:pt x="365" y="731"/>
                      <a:pt x="365" y="731"/>
                    </a:cubicBezTo>
                    <a:cubicBezTo>
                      <a:pt x="365" y="768"/>
                      <a:pt x="365" y="768"/>
                      <a:pt x="365" y="768"/>
                    </a:cubicBezTo>
                    <a:cubicBezTo>
                      <a:pt x="405" y="768"/>
                      <a:pt x="405" y="768"/>
                      <a:pt x="405" y="768"/>
                    </a:cubicBezTo>
                    <a:cubicBezTo>
                      <a:pt x="405" y="731"/>
                      <a:pt x="405" y="731"/>
                      <a:pt x="405" y="731"/>
                    </a:cubicBezTo>
                    <a:cubicBezTo>
                      <a:pt x="482" y="731"/>
                      <a:pt x="482" y="731"/>
                      <a:pt x="482" y="731"/>
                    </a:cubicBezTo>
                    <a:cubicBezTo>
                      <a:pt x="648" y="1222"/>
                      <a:pt x="648" y="1222"/>
                      <a:pt x="648" y="1222"/>
                    </a:cubicBezTo>
                    <a:cubicBezTo>
                      <a:pt x="627" y="1315"/>
                      <a:pt x="627" y="1315"/>
                      <a:pt x="627" y="1315"/>
                    </a:cubicBezTo>
                    <a:cubicBezTo>
                      <a:pt x="661" y="1315"/>
                      <a:pt x="661" y="1315"/>
                      <a:pt x="661" y="1315"/>
                    </a:cubicBezTo>
                    <a:cubicBezTo>
                      <a:pt x="661" y="1323"/>
                      <a:pt x="661" y="1323"/>
                      <a:pt x="661" y="1323"/>
                    </a:cubicBezTo>
                    <a:cubicBezTo>
                      <a:pt x="692" y="1323"/>
                      <a:pt x="692" y="1323"/>
                      <a:pt x="692" y="1323"/>
                    </a:cubicBezTo>
                    <a:cubicBezTo>
                      <a:pt x="721" y="1437"/>
                      <a:pt x="721" y="1437"/>
                      <a:pt x="721" y="1437"/>
                    </a:cubicBezTo>
                    <a:cubicBezTo>
                      <a:pt x="746" y="1323"/>
                      <a:pt x="746" y="1323"/>
                      <a:pt x="746" y="1323"/>
                    </a:cubicBezTo>
                    <a:cubicBezTo>
                      <a:pt x="774" y="1323"/>
                      <a:pt x="774" y="1323"/>
                      <a:pt x="774" y="1323"/>
                    </a:cubicBezTo>
                    <a:cubicBezTo>
                      <a:pt x="774" y="1315"/>
                      <a:pt x="774" y="1315"/>
                      <a:pt x="774" y="1315"/>
                    </a:cubicBezTo>
                    <a:cubicBezTo>
                      <a:pt x="810" y="1315"/>
                      <a:pt x="810" y="1315"/>
                      <a:pt x="810" y="1315"/>
                    </a:cubicBezTo>
                    <a:lnTo>
                      <a:pt x="778" y="1202"/>
                    </a:lnTo>
                    <a:close/>
                    <a:moveTo>
                      <a:pt x="405" y="612"/>
                    </a:moveTo>
                    <a:cubicBezTo>
                      <a:pt x="405" y="592"/>
                      <a:pt x="405" y="592"/>
                      <a:pt x="405" y="592"/>
                    </a:cubicBezTo>
                    <a:cubicBezTo>
                      <a:pt x="365" y="592"/>
                      <a:pt x="365" y="592"/>
                      <a:pt x="365" y="592"/>
                    </a:cubicBezTo>
                    <a:cubicBezTo>
                      <a:pt x="365" y="612"/>
                      <a:pt x="365" y="612"/>
                      <a:pt x="365" y="612"/>
                    </a:cubicBezTo>
                    <a:cubicBezTo>
                      <a:pt x="338" y="612"/>
                      <a:pt x="338" y="612"/>
                      <a:pt x="338" y="612"/>
                    </a:cubicBezTo>
                    <a:cubicBezTo>
                      <a:pt x="366" y="514"/>
                      <a:pt x="366" y="514"/>
                      <a:pt x="366" y="514"/>
                    </a:cubicBezTo>
                    <a:cubicBezTo>
                      <a:pt x="371" y="515"/>
                      <a:pt x="375" y="515"/>
                      <a:pt x="380" y="515"/>
                    </a:cubicBezTo>
                    <a:cubicBezTo>
                      <a:pt x="390" y="515"/>
                      <a:pt x="399" y="514"/>
                      <a:pt x="408" y="513"/>
                    </a:cubicBezTo>
                    <a:cubicBezTo>
                      <a:pt x="442" y="612"/>
                      <a:pt x="442" y="612"/>
                      <a:pt x="442" y="612"/>
                    </a:cubicBezTo>
                    <a:lnTo>
                      <a:pt x="405" y="612"/>
                    </a:lnTo>
                    <a:close/>
                    <a:moveTo>
                      <a:pt x="383" y="415"/>
                    </a:moveTo>
                    <a:cubicBezTo>
                      <a:pt x="321" y="415"/>
                      <a:pt x="270" y="364"/>
                      <a:pt x="270" y="301"/>
                    </a:cubicBezTo>
                    <a:cubicBezTo>
                      <a:pt x="270" y="239"/>
                      <a:pt x="321" y="188"/>
                      <a:pt x="383" y="188"/>
                    </a:cubicBezTo>
                    <a:cubicBezTo>
                      <a:pt x="446" y="188"/>
                      <a:pt x="497" y="239"/>
                      <a:pt x="497" y="301"/>
                    </a:cubicBezTo>
                    <a:cubicBezTo>
                      <a:pt x="497" y="364"/>
                      <a:pt x="446" y="415"/>
                      <a:pt x="383" y="415"/>
                    </a:cubicBezTo>
                    <a:close/>
                  </a:path>
                </a:pathLst>
              </a:custGeom>
              <a:solidFill>
                <a:schemeClr val="bg1"/>
              </a:solidFill>
              <a:ln w="19050">
                <a:noFill/>
              </a:ln>
            </p:spPr>
            <p:txBody>
              <a:bodyPr vert="horz" wrap="square" lIns="34286" tIns="17143" rIns="34286" bIns="17143" numCol="1" anchor="t" anchorCtr="0" compatLnSpc="1">
                <a:prstTxWarp prst="textNoShape">
                  <a:avLst/>
                </a:prstTxWarp>
              </a:bodyPr>
              <a:lstStyle/>
              <a:p>
                <a:pPr defTabSz="685834"/>
                <a:endParaRPr lang="en-GB">
                  <a:solidFill>
                    <a:srgbClr val="000000"/>
                  </a:solidFill>
                  <a:cs typeface="Arial" charset="0"/>
                </a:endParaRPr>
              </a:p>
            </p:txBody>
          </p:sp>
        </p:grpSp>
        <p:sp>
          <p:nvSpPr>
            <p:cNvPr id="1052" name="Freeform 47"/>
            <p:cNvSpPr>
              <a:spLocks/>
            </p:cNvSpPr>
            <p:nvPr/>
          </p:nvSpPr>
          <p:spPr bwMode="auto">
            <a:xfrm>
              <a:off x="6287056" y="6626170"/>
              <a:ext cx="385396" cy="299751"/>
            </a:xfrm>
            <a:custGeom>
              <a:avLst/>
              <a:gdLst>
                <a:gd name="T0" fmla="*/ 333 w 333"/>
                <a:gd name="T1" fmla="*/ 0 h 259"/>
                <a:gd name="T2" fmla="*/ 0 w 333"/>
                <a:gd name="T3" fmla="*/ 0 h 259"/>
                <a:gd name="T4" fmla="*/ 333 w 333"/>
                <a:gd name="T5" fmla="*/ 259 h 259"/>
                <a:gd name="T6" fmla="*/ 333 w 333"/>
                <a:gd name="T7" fmla="*/ 0 h 259"/>
              </a:gdLst>
              <a:ahLst/>
              <a:cxnLst>
                <a:cxn ang="0">
                  <a:pos x="T0" y="T1"/>
                </a:cxn>
                <a:cxn ang="0">
                  <a:pos x="T2" y="T3"/>
                </a:cxn>
                <a:cxn ang="0">
                  <a:pos x="T4" y="T5"/>
                </a:cxn>
                <a:cxn ang="0">
                  <a:pos x="T6" y="T7"/>
                </a:cxn>
              </a:cxnLst>
              <a:rect l="0" t="0" r="r" b="b"/>
              <a:pathLst>
                <a:path w="333" h="259">
                  <a:moveTo>
                    <a:pt x="333" y="0"/>
                  </a:moveTo>
                  <a:lnTo>
                    <a:pt x="0" y="0"/>
                  </a:lnTo>
                  <a:lnTo>
                    <a:pt x="333" y="259"/>
                  </a:lnTo>
                  <a:lnTo>
                    <a:pt x="3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grpSp>
      <p:grpSp>
        <p:nvGrpSpPr>
          <p:cNvPr id="98" name="Group 97"/>
          <p:cNvGrpSpPr/>
          <p:nvPr/>
        </p:nvGrpSpPr>
        <p:grpSpPr>
          <a:xfrm>
            <a:off x="6978576" y="1666803"/>
            <a:ext cx="869665" cy="820030"/>
            <a:chOff x="18764355" y="2310597"/>
            <a:chExt cx="2319409" cy="2187032"/>
          </a:xfrm>
        </p:grpSpPr>
        <p:grpSp>
          <p:nvGrpSpPr>
            <p:cNvPr id="1092" name="Group 1091"/>
            <p:cNvGrpSpPr/>
            <p:nvPr/>
          </p:nvGrpSpPr>
          <p:grpSpPr>
            <a:xfrm>
              <a:off x="18764355" y="2310597"/>
              <a:ext cx="2319409" cy="2187032"/>
              <a:chOff x="2771801" y="1617713"/>
              <a:chExt cx="1436488" cy="1354502"/>
            </a:xfrm>
          </p:grpSpPr>
          <p:sp>
            <p:nvSpPr>
              <p:cNvPr id="1093" name="Rectangle 1092"/>
              <p:cNvSpPr/>
              <p:nvPr/>
            </p:nvSpPr>
            <p:spPr>
              <a:xfrm>
                <a:off x="2771801" y="1617713"/>
                <a:ext cx="1436488" cy="1354502"/>
              </a:xfrm>
              <a:prstGeom prst="rect">
                <a:avLst/>
              </a:prstGeom>
              <a:solidFill>
                <a:schemeClr val="bg1">
                  <a:lumMod val="95000"/>
                </a:schemeClr>
              </a:solidFill>
              <a:ln>
                <a:noFill/>
              </a:ln>
              <a:effectLst>
                <a:outerShdw blurRad="63500" sx="101000" sy="101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3993" tIns="53993" rIns="53993" bIns="53993" rtlCol="0" anchor="ctr"/>
              <a:lstStyle/>
              <a:p>
                <a:pPr algn="ctr" defTabSz="685834"/>
                <a:endParaRPr lang="en-GB" sz="525" dirty="0">
                  <a:solidFill>
                    <a:srgbClr val="FFFFFF"/>
                  </a:solidFill>
                </a:endParaRPr>
              </a:p>
            </p:txBody>
          </p:sp>
          <p:grpSp>
            <p:nvGrpSpPr>
              <p:cNvPr id="1094" name="Group 1093"/>
              <p:cNvGrpSpPr/>
              <p:nvPr/>
            </p:nvGrpSpPr>
            <p:grpSpPr>
              <a:xfrm flipH="1" flipV="1">
                <a:off x="3046301" y="1759954"/>
                <a:ext cx="887482" cy="1024317"/>
                <a:chOff x="6586537" y="342900"/>
                <a:chExt cx="1441452" cy="1663701"/>
              </a:xfrm>
            </p:grpSpPr>
            <p:sp>
              <p:nvSpPr>
                <p:cNvPr id="1095" name="Freeform 6"/>
                <p:cNvSpPr>
                  <a:spLocks/>
                </p:cNvSpPr>
                <p:nvPr/>
              </p:nvSpPr>
              <p:spPr bwMode="auto">
                <a:xfrm>
                  <a:off x="6586537" y="1173162"/>
                  <a:ext cx="719138" cy="833438"/>
                </a:xfrm>
                <a:custGeom>
                  <a:avLst/>
                  <a:gdLst>
                    <a:gd name="T0" fmla="*/ 453 w 453"/>
                    <a:gd name="T1" fmla="*/ 0 h 525"/>
                    <a:gd name="T2" fmla="*/ 0 w 453"/>
                    <a:gd name="T3" fmla="*/ 263 h 525"/>
                    <a:gd name="T4" fmla="*/ 0 w 453"/>
                    <a:gd name="T5" fmla="*/ 263 h 525"/>
                    <a:gd name="T6" fmla="*/ 453 w 453"/>
                    <a:gd name="T7" fmla="*/ 525 h 525"/>
                    <a:gd name="T8" fmla="*/ 453 w 453"/>
                    <a:gd name="T9" fmla="*/ 0 h 525"/>
                    <a:gd name="T10" fmla="*/ 453 w 453"/>
                    <a:gd name="T11" fmla="*/ 0 h 525"/>
                  </a:gdLst>
                  <a:ahLst/>
                  <a:cxnLst>
                    <a:cxn ang="0">
                      <a:pos x="T0" y="T1"/>
                    </a:cxn>
                    <a:cxn ang="0">
                      <a:pos x="T2" y="T3"/>
                    </a:cxn>
                    <a:cxn ang="0">
                      <a:pos x="T4" y="T5"/>
                    </a:cxn>
                    <a:cxn ang="0">
                      <a:pos x="T6" y="T7"/>
                    </a:cxn>
                    <a:cxn ang="0">
                      <a:pos x="T8" y="T9"/>
                    </a:cxn>
                    <a:cxn ang="0">
                      <a:pos x="T10" y="T11"/>
                    </a:cxn>
                  </a:cxnLst>
                  <a:rect l="0" t="0" r="r" b="b"/>
                  <a:pathLst>
                    <a:path w="453" h="525">
                      <a:moveTo>
                        <a:pt x="453" y="0"/>
                      </a:moveTo>
                      <a:lnTo>
                        <a:pt x="0" y="263"/>
                      </a:lnTo>
                      <a:lnTo>
                        <a:pt x="0" y="263"/>
                      </a:lnTo>
                      <a:lnTo>
                        <a:pt x="453" y="525"/>
                      </a:lnTo>
                      <a:lnTo>
                        <a:pt x="453" y="0"/>
                      </a:lnTo>
                      <a:lnTo>
                        <a:pt x="453" y="0"/>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096" name="Freeform 7"/>
                <p:cNvSpPr>
                  <a:spLocks/>
                </p:cNvSpPr>
                <p:nvPr/>
              </p:nvSpPr>
              <p:spPr bwMode="auto">
                <a:xfrm>
                  <a:off x="6586538" y="758825"/>
                  <a:ext cx="719138" cy="831850"/>
                </a:xfrm>
                <a:custGeom>
                  <a:avLst/>
                  <a:gdLst>
                    <a:gd name="T0" fmla="*/ 0 w 453"/>
                    <a:gd name="T1" fmla="*/ 0 h 524"/>
                    <a:gd name="T2" fmla="*/ 0 w 453"/>
                    <a:gd name="T3" fmla="*/ 0 h 524"/>
                    <a:gd name="T4" fmla="*/ 0 w 453"/>
                    <a:gd name="T5" fmla="*/ 524 h 524"/>
                    <a:gd name="T6" fmla="*/ 453 w 453"/>
                    <a:gd name="T7" fmla="*/ 261 h 524"/>
                    <a:gd name="T8" fmla="*/ 0 w 453"/>
                    <a:gd name="T9" fmla="*/ 0 h 524"/>
                  </a:gdLst>
                  <a:ahLst/>
                  <a:cxnLst>
                    <a:cxn ang="0">
                      <a:pos x="T0" y="T1"/>
                    </a:cxn>
                    <a:cxn ang="0">
                      <a:pos x="T2" y="T3"/>
                    </a:cxn>
                    <a:cxn ang="0">
                      <a:pos x="T4" y="T5"/>
                    </a:cxn>
                    <a:cxn ang="0">
                      <a:pos x="T6" y="T7"/>
                    </a:cxn>
                    <a:cxn ang="0">
                      <a:pos x="T8" y="T9"/>
                    </a:cxn>
                  </a:cxnLst>
                  <a:rect l="0" t="0" r="r" b="b"/>
                  <a:pathLst>
                    <a:path w="453" h="524">
                      <a:moveTo>
                        <a:pt x="0" y="0"/>
                      </a:moveTo>
                      <a:lnTo>
                        <a:pt x="0" y="0"/>
                      </a:lnTo>
                      <a:lnTo>
                        <a:pt x="0" y="524"/>
                      </a:lnTo>
                      <a:lnTo>
                        <a:pt x="453" y="261"/>
                      </a:lnTo>
                      <a:lnTo>
                        <a:pt x="0" y="0"/>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097" name="Freeform 8"/>
                <p:cNvSpPr>
                  <a:spLocks/>
                </p:cNvSpPr>
                <p:nvPr/>
              </p:nvSpPr>
              <p:spPr bwMode="auto">
                <a:xfrm>
                  <a:off x="6586538" y="342900"/>
                  <a:ext cx="719138" cy="830263"/>
                </a:xfrm>
                <a:custGeom>
                  <a:avLst/>
                  <a:gdLst>
                    <a:gd name="T0" fmla="*/ 453 w 453"/>
                    <a:gd name="T1" fmla="*/ 523 h 523"/>
                    <a:gd name="T2" fmla="*/ 453 w 453"/>
                    <a:gd name="T3" fmla="*/ 0 h 523"/>
                    <a:gd name="T4" fmla="*/ 0 w 453"/>
                    <a:gd name="T5" fmla="*/ 262 h 523"/>
                    <a:gd name="T6" fmla="*/ 453 w 453"/>
                    <a:gd name="T7" fmla="*/ 523 h 523"/>
                    <a:gd name="T8" fmla="*/ 453 w 453"/>
                    <a:gd name="T9" fmla="*/ 523 h 523"/>
                  </a:gdLst>
                  <a:ahLst/>
                  <a:cxnLst>
                    <a:cxn ang="0">
                      <a:pos x="T0" y="T1"/>
                    </a:cxn>
                    <a:cxn ang="0">
                      <a:pos x="T2" y="T3"/>
                    </a:cxn>
                    <a:cxn ang="0">
                      <a:pos x="T4" y="T5"/>
                    </a:cxn>
                    <a:cxn ang="0">
                      <a:pos x="T6" y="T7"/>
                    </a:cxn>
                    <a:cxn ang="0">
                      <a:pos x="T8" y="T9"/>
                    </a:cxn>
                  </a:cxnLst>
                  <a:rect l="0" t="0" r="r" b="b"/>
                  <a:pathLst>
                    <a:path w="453" h="523">
                      <a:moveTo>
                        <a:pt x="453" y="523"/>
                      </a:moveTo>
                      <a:lnTo>
                        <a:pt x="453" y="0"/>
                      </a:lnTo>
                      <a:lnTo>
                        <a:pt x="0" y="262"/>
                      </a:lnTo>
                      <a:lnTo>
                        <a:pt x="453" y="523"/>
                      </a:lnTo>
                      <a:lnTo>
                        <a:pt x="453" y="523"/>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098" name="Rectangle 9"/>
                <p:cNvSpPr>
                  <a:spLocks noChangeArrowheads="1"/>
                </p:cNvSpPr>
                <p:nvPr/>
              </p:nvSpPr>
              <p:spPr bwMode="auto">
                <a:xfrm>
                  <a:off x="7305676" y="1173163"/>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099" name="Freeform 10"/>
                <p:cNvSpPr>
                  <a:spLocks/>
                </p:cNvSpPr>
                <p:nvPr/>
              </p:nvSpPr>
              <p:spPr bwMode="auto">
                <a:xfrm>
                  <a:off x="7305676" y="1173163"/>
                  <a:ext cx="722313" cy="833438"/>
                </a:xfrm>
                <a:custGeom>
                  <a:avLst/>
                  <a:gdLst>
                    <a:gd name="T0" fmla="*/ 0 w 455"/>
                    <a:gd name="T1" fmla="*/ 525 h 525"/>
                    <a:gd name="T2" fmla="*/ 455 w 455"/>
                    <a:gd name="T3" fmla="*/ 263 h 525"/>
                    <a:gd name="T4" fmla="*/ 455 w 455"/>
                    <a:gd name="T5" fmla="*/ 263 h 525"/>
                    <a:gd name="T6" fmla="*/ 0 w 455"/>
                    <a:gd name="T7" fmla="*/ 0 h 525"/>
                    <a:gd name="T8" fmla="*/ 0 w 455"/>
                    <a:gd name="T9" fmla="*/ 525 h 525"/>
                  </a:gdLst>
                  <a:ahLst/>
                  <a:cxnLst>
                    <a:cxn ang="0">
                      <a:pos x="T0" y="T1"/>
                    </a:cxn>
                    <a:cxn ang="0">
                      <a:pos x="T2" y="T3"/>
                    </a:cxn>
                    <a:cxn ang="0">
                      <a:pos x="T4" y="T5"/>
                    </a:cxn>
                    <a:cxn ang="0">
                      <a:pos x="T6" y="T7"/>
                    </a:cxn>
                    <a:cxn ang="0">
                      <a:pos x="T8" y="T9"/>
                    </a:cxn>
                  </a:cxnLst>
                  <a:rect l="0" t="0" r="r" b="b"/>
                  <a:pathLst>
                    <a:path w="455" h="525">
                      <a:moveTo>
                        <a:pt x="0" y="525"/>
                      </a:moveTo>
                      <a:lnTo>
                        <a:pt x="455" y="263"/>
                      </a:lnTo>
                      <a:lnTo>
                        <a:pt x="455" y="263"/>
                      </a:lnTo>
                      <a:lnTo>
                        <a:pt x="0" y="0"/>
                      </a:lnTo>
                      <a:lnTo>
                        <a:pt x="0" y="525"/>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100" name="Freeform 11"/>
                <p:cNvSpPr>
                  <a:spLocks/>
                </p:cNvSpPr>
                <p:nvPr/>
              </p:nvSpPr>
              <p:spPr bwMode="auto">
                <a:xfrm>
                  <a:off x="7305676" y="342900"/>
                  <a:ext cx="719138" cy="830263"/>
                </a:xfrm>
                <a:custGeom>
                  <a:avLst/>
                  <a:gdLst>
                    <a:gd name="T0" fmla="*/ 0 w 453"/>
                    <a:gd name="T1" fmla="*/ 523 h 523"/>
                    <a:gd name="T2" fmla="*/ 453 w 453"/>
                    <a:gd name="T3" fmla="*/ 262 h 523"/>
                    <a:gd name="T4" fmla="*/ 0 w 453"/>
                    <a:gd name="T5" fmla="*/ 0 h 523"/>
                    <a:gd name="T6" fmla="*/ 0 w 453"/>
                    <a:gd name="T7" fmla="*/ 523 h 523"/>
                  </a:gdLst>
                  <a:ahLst/>
                  <a:cxnLst>
                    <a:cxn ang="0">
                      <a:pos x="T0" y="T1"/>
                    </a:cxn>
                    <a:cxn ang="0">
                      <a:pos x="T2" y="T3"/>
                    </a:cxn>
                    <a:cxn ang="0">
                      <a:pos x="T4" y="T5"/>
                    </a:cxn>
                    <a:cxn ang="0">
                      <a:pos x="T6" y="T7"/>
                    </a:cxn>
                  </a:cxnLst>
                  <a:rect l="0" t="0" r="r" b="b"/>
                  <a:pathLst>
                    <a:path w="453" h="523">
                      <a:moveTo>
                        <a:pt x="0" y="523"/>
                      </a:moveTo>
                      <a:lnTo>
                        <a:pt x="453" y="262"/>
                      </a:lnTo>
                      <a:lnTo>
                        <a:pt x="0" y="0"/>
                      </a:lnTo>
                      <a:lnTo>
                        <a:pt x="0" y="523"/>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101" name="Freeform 12"/>
                <p:cNvSpPr>
                  <a:spLocks/>
                </p:cNvSpPr>
                <p:nvPr/>
              </p:nvSpPr>
              <p:spPr bwMode="auto">
                <a:xfrm>
                  <a:off x="7305676" y="758825"/>
                  <a:ext cx="722313" cy="831850"/>
                </a:xfrm>
                <a:custGeom>
                  <a:avLst/>
                  <a:gdLst>
                    <a:gd name="T0" fmla="*/ 0 w 455"/>
                    <a:gd name="T1" fmla="*/ 261 h 524"/>
                    <a:gd name="T2" fmla="*/ 455 w 455"/>
                    <a:gd name="T3" fmla="*/ 524 h 524"/>
                    <a:gd name="T4" fmla="*/ 455 w 455"/>
                    <a:gd name="T5" fmla="*/ 0 h 524"/>
                    <a:gd name="T6" fmla="*/ 453 w 455"/>
                    <a:gd name="T7" fmla="*/ 0 h 524"/>
                    <a:gd name="T8" fmla="*/ 0 w 455"/>
                    <a:gd name="T9" fmla="*/ 261 h 524"/>
                    <a:gd name="T10" fmla="*/ 0 w 455"/>
                    <a:gd name="T11" fmla="*/ 261 h 524"/>
                  </a:gdLst>
                  <a:ahLst/>
                  <a:cxnLst>
                    <a:cxn ang="0">
                      <a:pos x="T0" y="T1"/>
                    </a:cxn>
                    <a:cxn ang="0">
                      <a:pos x="T2" y="T3"/>
                    </a:cxn>
                    <a:cxn ang="0">
                      <a:pos x="T4" y="T5"/>
                    </a:cxn>
                    <a:cxn ang="0">
                      <a:pos x="T6" y="T7"/>
                    </a:cxn>
                    <a:cxn ang="0">
                      <a:pos x="T8" y="T9"/>
                    </a:cxn>
                    <a:cxn ang="0">
                      <a:pos x="T10" y="T11"/>
                    </a:cxn>
                  </a:cxnLst>
                  <a:rect l="0" t="0" r="r" b="b"/>
                  <a:pathLst>
                    <a:path w="455" h="524">
                      <a:moveTo>
                        <a:pt x="0" y="261"/>
                      </a:moveTo>
                      <a:lnTo>
                        <a:pt x="455" y="524"/>
                      </a:lnTo>
                      <a:lnTo>
                        <a:pt x="455" y="0"/>
                      </a:lnTo>
                      <a:lnTo>
                        <a:pt x="453" y="0"/>
                      </a:lnTo>
                      <a:lnTo>
                        <a:pt x="0" y="261"/>
                      </a:lnTo>
                      <a:lnTo>
                        <a:pt x="0" y="261"/>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grpSp>
        </p:grpSp>
        <p:grpSp>
          <p:nvGrpSpPr>
            <p:cNvPr id="1102" name="Group 1101"/>
            <p:cNvGrpSpPr/>
            <p:nvPr/>
          </p:nvGrpSpPr>
          <p:grpSpPr>
            <a:xfrm>
              <a:off x="19007315" y="2487374"/>
              <a:ext cx="1833488" cy="1833478"/>
              <a:chOff x="18854917" y="2507853"/>
              <a:chExt cx="1833488" cy="1833478"/>
            </a:xfrm>
          </p:grpSpPr>
          <p:sp>
            <p:nvSpPr>
              <p:cNvPr id="1103" name="Rectangle 28"/>
              <p:cNvSpPr/>
              <p:nvPr/>
            </p:nvSpPr>
            <p:spPr>
              <a:xfrm>
                <a:off x="18854917" y="2507853"/>
                <a:ext cx="1833488" cy="1833478"/>
              </a:xfrm>
              <a:prstGeom prst="ellipse">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3" tIns="53993" rIns="53993" bIns="53993" numCol="1" spcCol="0" rtlCol="0" fromWordArt="0" anchor="ctr" anchorCtr="0" forceAA="0" compatLnSpc="1">
                <a:prstTxWarp prst="textNoShape">
                  <a:avLst/>
                </a:prstTxWarp>
                <a:noAutofit/>
              </a:bodyPr>
              <a:lstStyle/>
              <a:p>
                <a:pPr algn="ctr" defTabSz="685834">
                  <a:lnSpc>
                    <a:spcPct val="90000"/>
                  </a:lnSpc>
                </a:pPr>
                <a:endParaRPr lang="en-GB" sz="2700" dirty="0">
                  <a:solidFill>
                    <a:srgbClr val="FFFFFF"/>
                  </a:solidFill>
                </a:endParaRPr>
              </a:p>
            </p:txBody>
          </p:sp>
          <p:grpSp>
            <p:nvGrpSpPr>
              <p:cNvPr id="1104" name="Group 49"/>
              <p:cNvGrpSpPr>
                <a:grpSpLocks noChangeAspect="1"/>
              </p:cNvGrpSpPr>
              <p:nvPr/>
            </p:nvGrpSpPr>
            <p:grpSpPr bwMode="auto">
              <a:xfrm>
                <a:off x="19311517" y="2910557"/>
                <a:ext cx="920288" cy="1028070"/>
                <a:chOff x="2738" y="1997"/>
                <a:chExt cx="680" cy="797"/>
              </a:xfrm>
              <a:solidFill>
                <a:schemeClr val="bg1"/>
              </a:solidFill>
            </p:grpSpPr>
            <p:sp>
              <p:nvSpPr>
                <p:cNvPr id="1105" name="Freeform 50"/>
                <p:cNvSpPr>
                  <a:spLocks noEditPoints="1"/>
                </p:cNvSpPr>
                <p:nvPr/>
              </p:nvSpPr>
              <p:spPr bwMode="auto">
                <a:xfrm>
                  <a:off x="2738" y="1997"/>
                  <a:ext cx="680" cy="797"/>
                </a:xfrm>
                <a:custGeom>
                  <a:avLst/>
                  <a:gdLst>
                    <a:gd name="T0" fmla="*/ 115 w 119"/>
                    <a:gd name="T1" fmla="*/ 0 h 139"/>
                    <a:gd name="T2" fmla="*/ 30 w 119"/>
                    <a:gd name="T3" fmla="*/ 0 h 139"/>
                    <a:gd name="T4" fmla="*/ 26 w 119"/>
                    <a:gd name="T5" fmla="*/ 3 h 139"/>
                    <a:gd name="T6" fmla="*/ 26 w 119"/>
                    <a:gd name="T7" fmla="*/ 13 h 139"/>
                    <a:gd name="T8" fmla="*/ 16 w 119"/>
                    <a:gd name="T9" fmla="*/ 13 h 139"/>
                    <a:gd name="T10" fmla="*/ 13 w 119"/>
                    <a:gd name="T11" fmla="*/ 17 h 139"/>
                    <a:gd name="T12" fmla="*/ 13 w 119"/>
                    <a:gd name="T13" fmla="*/ 26 h 139"/>
                    <a:gd name="T14" fmla="*/ 3 w 119"/>
                    <a:gd name="T15" fmla="*/ 26 h 139"/>
                    <a:gd name="T16" fmla="*/ 0 w 119"/>
                    <a:gd name="T17" fmla="*/ 30 h 139"/>
                    <a:gd name="T18" fmla="*/ 0 w 119"/>
                    <a:gd name="T19" fmla="*/ 136 h 139"/>
                    <a:gd name="T20" fmla="*/ 3 w 119"/>
                    <a:gd name="T21" fmla="*/ 139 h 139"/>
                    <a:gd name="T22" fmla="*/ 89 w 119"/>
                    <a:gd name="T23" fmla="*/ 139 h 139"/>
                    <a:gd name="T24" fmla="*/ 92 w 119"/>
                    <a:gd name="T25" fmla="*/ 136 h 139"/>
                    <a:gd name="T26" fmla="*/ 92 w 119"/>
                    <a:gd name="T27" fmla="*/ 126 h 139"/>
                    <a:gd name="T28" fmla="*/ 102 w 119"/>
                    <a:gd name="T29" fmla="*/ 126 h 139"/>
                    <a:gd name="T30" fmla="*/ 106 w 119"/>
                    <a:gd name="T31" fmla="*/ 122 h 139"/>
                    <a:gd name="T32" fmla="*/ 106 w 119"/>
                    <a:gd name="T33" fmla="*/ 113 h 139"/>
                    <a:gd name="T34" fmla="*/ 115 w 119"/>
                    <a:gd name="T35" fmla="*/ 113 h 139"/>
                    <a:gd name="T36" fmla="*/ 119 w 119"/>
                    <a:gd name="T37" fmla="*/ 109 h 139"/>
                    <a:gd name="T38" fmla="*/ 119 w 119"/>
                    <a:gd name="T39" fmla="*/ 3 h 139"/>
                    <a:gd name="T40" fmla="*/ 115 w 119"/>
                    <a:gd name="T41" fmla="*/ 0 h 139"/>
                    <a:gd name="T42" fmla="*/ 85 w 119"/>
                    <a:gd name="T43" fmla="*/ 132 h 139"/>
                    <a:gd name="T44" fmla="*/ 7 w 119"/>
                    <a:gd name="T45" fmla="*/ 132 h 139"/>
                    <a:gd name="T46" fmla="*/ 7 w 119"/>
                    <a:gd name="T47" fmla="*/ 33 h 139"/>
                    <a:gd name="T48" fmla="*/ 85 w 119"/>
                    <a:gd name="T49" fmla="*/ 33 h 139"/>
                    <a:gd name="T50" fmla="*/ 85 w 119"/>
                    <a:gd name="T51" fmla="*/ 132 h 139"/>
                    <a:gd name="T52" fmla="*/ 98 w 119"/>
                    <a:gd name="T53" fmla="*/ 119 h 139"/>
                    <a:gd name="T54" fmla="*/ 92 w 119"/>
                    <a:gd name="T55" fmla="*/ 119 h 139"/>
                    <a:gd name="T56" fmla="*/ 92 w 119"/>
                    <a:gd name="T57" fmla="*/ 30 h 139"/>
                    <a:gd name="T58" fmla="*/ 89 w 119"/>
                    <a:gd name="T59" fmla="*/ 26 h 139"/>
                    <a:gd name="T60" fmla="*/ 20 w 119"/>
                    <a:gd name="T61" fmla="*/ 26 h 139"/>
                    <a:gd name="T62" fmla="*/ 20 w 119"/>
                    <a:gd name="T63" fmla="*/ 20 h 139"/>
                    <a:gd name="T64" fmla="*/ 98 w 119"/>
                    <a:gd name="T65" fmla="*/ 20 h 139"/>
                    <a:gd name="T66" fmla="*/ 98 w 119"/>
                    <a:gd name="T67" fmla="*/ 119 h 139"/>
                    <a:gd name="T68" fmla="*/ 111 w 119"/>
                    <a:gd name="T69" fmla="*/ 106 h 139"/>
                    <a:gd name="T70" fmla="*/ 106 w 119"/>
                    <a:gd name="T71" fmla="*/ 106 h 139"/>
                    <a:gd name="T72" fmla="*/ 106 w 119"/>
                    <a:gd name="T73" fmla="*/ 17 h 139"/>
                    <a:gd name="T74" fmla="*/ 102 w 119"/>
                    <a:gd name="T75" fmla="*/ 13 h 139"/>
                    <a:gd name="T76" fmla="*/ 33 w 119"/>
                    <a:gd name="T77" fmla="*/ 13 h 139"/>
                    <a:gd name="T78" fmla="*/ 33 w 119"/>
                    <a:gd name="T79" fmla="*/ 7 h 139"/>
                    <a:gd name="T80" fmla="*/ 111 w 119"/>
                    <a:gd name="T81" fmla="*/ 7 h 139"/>
                    <a:gd name="T82" fmla="*/ 111 w 119"/>
                    <a:gd name="T83" fmla="*/ 10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9" h="139">
                      <a:moveTo>
                        <a:pt x="115" y="0"/>
                      </a:moveTo>
                      <a:cubicBezTo>
                        <a:pt x="30" y="0"/>
                        <a:pt x="30" y="0"/>
                        <a:pt x="30" y="0"/>
                      </a:cubicBezTo>
                      <a:cubicBezTo>
                        <a:pt x="28" y="0"/>
                        <a:pt x="26" y="1"/>
                        <a:pt x="26" y="3"/>
                      </a:cubicBezTo>
                      <a:cubicBezTo>
                        <a:pt x="26" y="13"/>
                        <a:pt x="26" y="13"/>
                        <a:pt x="26" y="13"/>
                      </a:cubicBezTo>
                      <a:cubicBezTo>
                        <a:pt x="16" y="13"/>
                        <a:pt x="16" y="13"/>
                        <a:pt x="16" y="13"/>
                      </a:cubicBezTo>
                      <a:cubicBezTo>
                        <a:pt x="14" y="13"/>
                        <a:pt x="13" y="14"/>
                        <a:pt x="13" y="17"/>
                      </a:cubicBezTo>
                      <a:cubicBezTo>
                        <a:pt x="13" y="26"/>
                        <a:pt x="13" y="26"/>
                        <a:pt x="13" y="26"/>
                      </a:cubicBezTo>
                      <a:cubicBezTo>
                        <a:pt x="3" y="26"/>
                        <a:pt x="3" y="26"/>
                        <a:pt x="3" y="26"/>
                      </a:cubicBezTo>
                      <a:cubicBezTo>
                        <a:pt x="1" y="26"/>
                        <a:pt x="0" y="28"/>
                        <a:pt x="0" y="30"/>
                      </a:cubicBezTo>
                      <a:cubicBezTo>
                        <a:pt x="0" y="136"/>
                        <a:pt x="0" y="136"/>
                        <a:pt x="0" y="136"/>
                      </a:cubicBezTo>
                      <a:cubicBezTo>
                        <a:pt x="0" y="138"/>
                        <a:pt x="1" y="139"/>
                        <a:pt x="3" y="139"/>
                      </a:cubicBezTo>
                      <a:cubicBezTo>
                        <a:pt x="89" y="139"/>
                        <a:pt x="89" y="139"/>
                        <a:pt x="89" y="139"/>
                      </a:cubicBezTo>
                      <a:cubicBezTo>
                        <a:pt x="91" y="139"/>
                        <a:pt x="92" y="138"/>
                        <a:pt x="92" y="136"/>
                      </a:cubicBezTo>
                      <a:cubicBezTo>
                        <a:pt x="92" y="126"/>
                        <a:pt x="92" y="126"/>
                        <a:pt x="92" y="126"/>
                      </a:cubicBezTo>
                      <a:cubicBezTo>
                        <a:pt x="102" y="126"/>
                        <a:pt x="102" y="126"/>
                        <a:pt x="102" y="126"/>
                      </a:cubicBezTo>
                      <a:cubicBezTo>
                        <a:pt x="104" y="126"/>
                        <a:pt x="106" y="125"/>
                        <a:pt x="106" y="122"/>
                      </a:cubicBezTo>
                      <a:cubicBezTo>
                        <a:pt x="106" y="113"/>
                        <a:pt x="106" y="113"/>
                        <a:pt x="106" y="113"/>
                      </a:cubicBezTo>
                      <a:cubicBezTo>
                        <a:pt x="115" y="113"/>
                        <a:pt x="115" y="113"/>
                        <a:pt x="115" y="113"/>
                      </a:cubicBezTo>
                      <a:cubicBezTo>
                        <a:pt x="117" y="113"/>
                        <a:pt x="119" y="111"/>
                        <a:pt x="119" y="109"/>
                      </a:cubicBezTo>
                      <a:cubicBezTo>
                        <a:pt x="119" y="3"/>
                        <a:pt x="119" y="3"/>
                        <a:pt x="119" y="3"/>
                      </a:cubicBezTo>
                      <a:cubicBezTo>
                        <a:pt x="119" y="1"/>
                        <a:pt x="117" y="0"/>
                        <a:pt x="115" y="0"/>
                      </a:cubicBezTo>
                      <a:close/>
                      <a:moveTo>
                        <a:pt x="85" y="132"/>
                      </a:moveTo>
                      <a:cubicBezTo>
                        <a:pt x="7" y="132"/>
                        <a:pt x="7" y="132"/>
                        <a:pt x="7" y="132"/>
                      </a:cubicBezTo>
                      <a:cubicBezTo>
                        <a:pt x="7" y="33"/>
                        <a:pt x="7" y="33"/>
                        <a:pt x="7" y="33"/>
                      </a:cubicBezTo>
                      <a:cubicBezTo>
                        <a:pt x="85" y="33"/>
                        <a:pt x="85" y="33"/>
                        <a:pt x="85" y="33"/>
                      </a:cubicBezTo>
                      <a:lnTo>
                        <a:pt x="85" y="132"/>
                      </a:lnTo>
                      <a:close/>
                      <a:moveTo>
                        <a:pt x="98" y="119"/>
                      </a:moveTo>
                      <a:cubicBezTo>
                        <a:pt x="92" y="119"/>
                        <a:pt x="92" y="119"/>
                        <a:pt x="92" y="119"/>
                      </a:cubicBezTo>
                      <a:cubicBezTo>
                        <a:pt x="92" y="30"/>
                        <a:pt x="92" y="30"/>
                        <a:pt x="92" y="30"/>
                      </a:cubicBezTo>
                      <a:cubicBezTo>
                        <a:pt x="92" y="28"/>
                        <a:pt x="91" y="26"/>
                        <a:pt x="89" y="26"/>
                      </a:cubicBezTo>
                      <a:cubicBezTo>
                        <a:pt x="20" y="26"/>
                        <a:pt x="20" y="26"/>
                        <a:pt x="20" y="26"/>
                      </a:cubicBezTo>
                      <a:cubicBezTo>
                        <a:pt x="20" y="20"/>
                        <a:pt x="20" y="20"/>
                        <a:pt x="20" y="20"/>
                      </a:cubicBezTo>
                      <a:cubicBezTo>
                        <a:pt x="98" y="20"/>
                        <a:pt x="98" y="20"/>
                        <a:pt x="98" y="20"/>
                      </a:cubicBezTo>
                      <a:lnTo>
                        <a:pt x="98" y="119"/>
                      </a:lnTo>
                      <a:close/>
                      <a:moveTo>
                        <a:pt x="111" y="106"/>
                      </a:moveTo>
                      <a:cubicBezTo>
                        <a:pt x="106" y="106"/>
                        <a:pt x="106" y="106"/>
                        <a:pt x="106" y="106"/>
                      </a:cubicBezTo>
                      <a:cubicBezTo>
                        <a:pt x="106" y="17"/>
                        <a:pt x="106" y="17"/>
                        <a:pt x="106" y="17"/>
                      </a:cubicBezTo>
                      <a:cubicBezTo>
                        <a:pt x="106" y="14"/>
                        <a:pt x="104" y="13"/>
                        <a:pt x="102" y="13"/>
                      </a:cubicBezTo>
                      <a:cubicBezTo>
                        <a:pt x="33" y="13"/>
                        <a:pt x="33" y="13"/>
                        <a:pt x="33" y="13"/>
                      </a:cubicBezTo>
                      <a:cubicBezTo>
                        <a:pt x="33" y="7"/>
                        <a:pt x="33" y="7"/>
                        <a:pt x="33" y="7"/>
                      </a:cubicBezTo>
                      <a:cubicBezTo>
                        <a:pt x="111" y="7"/>
                        <a:pt x="111" y="7"/>
                        <a:pt x="111" y="7"/>
                      </a:cubicBezTo>
                      <a:lnTo>
                        <a:pt x="111" y="106"/>
                      </a:lnTo>
                      <a:close/>
                    </a:path>
                  </a:pathLst>
                </a:custGeom>
                <a:grpFill/>
                <a:ln w="9525">
                  <a:noFill/>
                  <a:round/>
                  <a:headEnd/>
                  <a:tailEnd/>
                </a:ln>
                <a:extLst/>
              </p:spPr>
              <p:txBody>
                <a:bodyPr/>
                <a:lstStyle/>
                <a:p>
                  <a:pPr defTabSz="685834">
                    <a:defRPr/>
                  </a:pPr>
                  <a:endParaRPr lang="en-GB" dirty="0">
                    <a:solidFill>
                      <a:prstClr val="black"/>
                    </a:solidFill>
                    <a:latin typeface="Segoe UI" panose="020B0502040204020203" pitchFamily="34" charset="0"/>
                    <a:cs typeface="Arial" charset="0"/>
                  </a:endParaRPr>
                </a:p>
              </p:txBody>
            </p:sp>
            <p:sp>
              <p:nvSpPr>
                <p:cNvPr id="1106" name="Freeform 51"/>
                <p:cNvSpPr>
                  <a:spLocks/>
                </p:cNvSpPr>
                <p:nvPr/>
              </p:nvSpPr>
              <p:spPr bwMode="auto">
                <a:xfrm>
                  <a:off x="2823" y="2375"/>
                  <a:ext cx="349" cy="23"/>
                </a:xfrm>
                <a:custGeom>
                  <a:avLst/>
                  <a:gdLst>
                    <a:gd name="T0" fmla="*/ 2 w 61"/>
                    <a:gd name="T1" fmla="*/ 4 h 4"/>
                    <a:gd name="T2" fmla="*/ 60 w 61"/>
                    <a:gd name="T3" fmla="*/ 4 h 4"/>
                    <a:gd name="T4" fmla="*/ 61 w 61"/>
                    <a:gd name="T5" fmla="*/ 2 h 4"/>
                    <a:gd name="T6" fmla="*/ 60 w 61"/>
                    <a:gd name="T7" fmla="*/ 0 h 4"/>
                    <a:gd name="T8" fmla="*/ 2 w 61"/>
                    <a:gd name="T9" fmla="*/ 0 h 4"/>
                    <a:gd name="T10" fmla="*/ 0 w 61"/>
                    <a:gd name="T11" fmla="*/ 2 h 4"/>
                    <a:gd name="T12" fmla="*/ 2 w 6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1" h="4">
                      <a:moveTo>
                        <a:pt x="2" y="4"/>
                      </a:moveTo>
                      <a:cubicBezTo>
                        <a:pt x="60" y="4"/>
                        <a:pt x="60" y="4"/>
                        <a:pt x="60" y="4"/>
                      </a:cubicBezTo>
                      <a:cubicBezTo>
                        <a:pt x="61" y="4"/>
                        <a:pt x="61" y="3"/>
                        <a:pt x="61" y="2"/>
                      </a:cubicBezTo>
                      <a:cubicBezTo>
                        <a:pt x="61" y="1"/>
                        <a:pt x="61" y="0"/>
                        <a:pt x="60" y="0"/>
                      </a:cubicBezTo>
                      <a:cubicBezTo>
                        <a:pt x="2" y="0"/>
                        <a:pt x="2" y="0"/>
                        <a:pt x="2" y="0"/>
                      </a:cubicBezTo>
                      <a:cubicBezTo>
                        <a:pt x="1" y="0"/>
                        <a:pt x="0" y="1"/>
                        <a:pt x="0" y="2"/>
                      </a:cubicBezTo>
                      <a:cubicBezTo>
                        <a:pt x="0" y="3"/>
                        <a:pt x="1" y="4"/>
                        <a:pt x="2" y="4"/>
                      </a:cubicBezTo>
                      <a:close/>
                    </a:path>
                  </a:pathLst>
                </a:custGeom>
                <a:grpFill/>
                <a:ln w="9525">
                  <a:noFill/>
                  <a:round/>
                  <a:headEnd/>
                  <a:tailEnd/>
                </a:ln>
                <a:extLst/>
              </p:spPr>
              <p:txBody>
                <a:bodyPr/>
                <a:lstStyle/>
                <a:p>
                  <a:pPr defTabSz="685834">
                    <a:defRPr/>
                  </a:pPr>
                  <a:endParaRPr lang="en-GB" dirty="0">
                    <a:solidFill>
                      <a:prstClr val="black"/>
                    </a:solidFill>
                    <a:latin typeface="Segoe UI" panose="020B0502040204020203" pitchFamily="34" charset="0"/>
                    <a:cs typeface="Arial" charset="0"/>
                  </a:endParaRPr>
                </a:p>
              </p:txBody>
            </p:sp>
            <p:sp>
              <p:nvSpPr>
                <p:cNvPr id="1107" name="Freeform 52"/>
                <p:cNvSpPr>
                  <a:spLocks/>
                </p:cNvSpPr>
                <p:nvPr/>
              </p:nvSpPr>
              <p:spPr bwMode="auto">
                <a:xfrm>
                  <a:off x="2823" y="2433"/>
                  <a:ext cx="349" cy="23"/>
                </a:xfrm>
                <a:custGeom>
                  <a:avLst/>
                  <a:gdLst>
                    <a:gd name="T0" fmla="*/ 2 w 61"/>
                    <a:gd name="T1" fmla="*/ 4 h 4"/>
                    <a:gd name="T2" fmla="*/ 60 w 61"/>
                    <a:gd name="T3" fmla="*/ 4 h 4"/>
                    <a:gd name="T4" fmla="*/ 61 w 61"/>
                    <a:gd name="T5" fmla="*/ 2 h 4"/>
                    <a:gd name="T6" fmla="*/ 60 w 61"/>
                    <a:gd name="T7" fmla="*/ 0 h 4"/>
                    <a:gd name="T8" fmla="*/ 2 w 61"/>
                    <a:gd name="T9" fmla="*/ 0 h 4"/>
                    <a:gd name="T10" fmla="*/ 0 w 61"/>
                    <a:gd name="T11" fmla="*/ 2 h 4"/>
                    <a:gd name="T12" fmla="*/ 2 w 6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1" h="4">
                      <a:moveTo>
                        <a:pt x="2" y="4"/>
                      </a:moveTo>
                      <a:cubicBezTo>
                        <a:pt x="60" y="4"/>
                        <a:pt x="60" y="4"/>
                        <a:pt x="60" y="4"/>
                      </a:cubicBezTo>
                      <a:cubicBezTo>
                        <a:pt x="61" y="4"/>
                        <a:pt x="61" y="3"/>
                        <a:pt x="61" y="2"/>
                      </a:cubicBezTo>
                      <a:cubicBezTo>
                        <a:pt x="61" y="1"/>
                        <a:pt x="61" y="0"/>
                        <a:pt x="60" y="0"/>
                      </a:cubicBezTo>
                      <a:cubicBezTo>
                        <a:pt x="2" y="0"/>
                        <a:pt x="2" y="0"/>
                        <a:pt x="2" y="0"/>
                      </a:cubicBezTo>
                      <a:cubicBezTo>
                        <a:pt x="1" y="0"/>
                        <a:pt x="0" y="1"/>
                        <a:pt x="0" y="2"/>
                      </a:cubicBezTo>
                      <a:cubicBezTo>
                        <a:pt x="0" y="3"/>
                        <a:pt x="1" y="4"/>
                        <a:pt x="2" y="4"/>
                      </a:cubicBezTo>
                      <a:close/>
                    </a:path>
                  </a:pathLst>
                </a:custGeom>
                <a:grpFill/>
                <a:ln w="9525">
                  <a:noFill/>
                  <a:round/>
                  <a:headEnd/>
                  <a:tailEnd/>
                </a:ln>
                <a:extLst/>
              </p:spPr>
              <p:txBody>
                <a:bodyPr/>
                <a:lstStyle/>
                <a:p>
                  <a:pPr defTabSz="685834">
                    <a:defRPr/>
                  </a:pPr>
                  <a:endParaRPr lang="en-GB" dirty="0">
                    <a:solidFill>
                      <a:prstClr val="black"/>
                    </a:solidFill>
                    <a:latin typeface="Segoe UI" panose="020B0502040204020203" pitchFamily="34" charset="0"/>
                    <a:cs typeface="Arial" charset="0"/>
                  </a:endParaRPr>
                </a:p>
              </p:txBody>
            </p:sp>
            <p:sp>
              <p:nvSpPr>
                <p:cNvPr id="1108" name="Freeform 53"/>
                <p:cNvSpPr>
                  <a:spLocks/>
                </p:cNvSpPr>
                <p:nvPr/>
              </p:nvSpPr>
              <p:spPr bwMode="auto">
                <a:xfrm>
                  <a:off x="2823" y="2490"/>
                  <a:ext cx="349" cy="17"/>
                </a:xfrm>
                <a:custGeom>
                  <a:avLst/>
                  <a:gdLst>
                    <a:gd name="T0" fmla="*/ 2 w 61"/>
                    <a:gd name="T1" fmla="*/ 3 h 3"/>
                    <a:gd name="T2" fmla="*/ 60 w 61"/>
                    <a:gd name="T3" fmla="*/ 3 h 3"/>
                    <a:gd name="T4" fmla="*/ 61 w 61"/>
                    <a:gd name="T5" fmla="*/ 2 h 3"/>
                    <a:gd name="T6" fmla="*/ 60 w 61"/>
                    <a:gd name="T7" fmla="*/ 0 h 3"/>
                    <a:gd name="T8" fmla="*/ 2 w 61"/>
                    <a:gd name="T9" fmla="*/ 0 h 3"/>
                    <a:gd name="T10" fmla="*/ 0 w 61"/>
                    <a:gd name="T11" fmla="*/ 2 h 3"/>
                    <a:gd name="T12" fmla="*/ 2 w 6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61" h="3">
                      <a:moveTo>
                        <a:pt x="2" y="3"/>
                      </a:moveTo>
                      <a:cubicBezTo>
                        <a:pt x="60" y="3"/>
                        <a:pt x="60" y="3"/>
                        <a:pt x="60" y="3"/>
                      </a:cubicBezTo>
                      <a:cubicBezTo>
                        <a:pt x="61" y="3"/>
                        <a:pt x="61" y="3"/>
                        <a:pt x="61" y="2"/>
                      </a:cubicBezTo>
                      <a:cubicBezTo>
                        <a:pt x="61" y="1"/>
                        <a:pt x="61" y="0"/>
                        <a:pt x="60" y="0"/>
                      </a:cubicBezTo>
                      <a:cubicBezTo>
                        <a:pt x="2" y="0"/>
                        <a:pt x="2" y="0"/>
                        <a:pt x="2" y="0"/>
                      </a:cubicBezTo>
                      <a:cubicBezTo>
                        <a:pt x="1" y="0"/>
                        <a:pt x="0" y="1"/>
                        <a:pt x="0" y="2"/>
                      </a:cubicBezTo>
                      <a:cubicBezTo>
                        <a:pt x="0" y="3"/>
                        <a:pt x="1" y="3"/>
                        <a:pt x="2" y="3"/>
                      </a:cubicBezTo>
                      <a:close/>
                    </a:path>
                  </a:pathLst>
                </a:custGeom>
                <a:grpFill/>
                <a:ln w="9525">
                  <a:noFill/>
                  <a:round/>
                  <a:headEnd/>
                  <a:tailEnd/>
                </a:ln>
                <a:extLst/>
              </p:spPr>
              <p:txBody>
                <a:bodyPr/>
                <a:lstStyle/>
                <a:p>
                  <a:pPr defTabSz="685834">
                    <a:defRPr/>
                  </a:pPr>
                  <a:endParaRPr lang="en-GB" dirty="0">
                    <a:solidFill>
                      <a:prstClr val="black"/>
                    </a:solidFill>
                    <a:latin typeface="Segoe UI" panose="020B0502040204020203" pitchFamily="34" charset="0"/>
                    <a:cs typeface="Arial" charset="0"/>
                  </a:endParaRPr>
                </a:p>
              </p:txBody>
            </p:sp>
            <p:sp>
              <p:nvSpPr>
                <p:cNvPr id="1109" name="Freeform 54"/>
                <p:cNvSpPr>
                  <a:spLocks/>
                </p:cNvSpPr>
                <p:nvPr/>
              </p:nvSpPr>
              <p:spPr bwMode="auto">
                <a:xfrm>
                  <a:off x="2823" y="2542"/>
                  <a:ext cx="349" cy="23"/>
                </a:xfrm>
                <a:custGeom>
                  <a:avLst/>
                  <a:gdLst>
                    <a:gd name="T0" fmla="*/ 2 w 61"/>
                    <a:gd name="T1" fmla="*/ 4 h 4"/>
                    <a:gd name="T2" fmla="*/ 60 w 61"/>
                    <a:gd name="T3" fmla="*/ 4 h 4"/>
                    <a:gd name="T4" fmla="*/ 61 w 61"/>
                    <a:gd name="T5" fmla="*/ 2 h 4"/>
                    <a:gd name="T6" fmla="*/ 60 w 61"/>
                    <a:gd name="T7" fmla="*/ 0 h 4"/>
                    <a:gd name="T8" fmla="*/ 2 w 61"/>
                    <a:gd name="T9" fmla="*/ 0 h 4"/>
                    <a:gd name="T10" fmla="*/ 0 w 61"/>
                    <a:gd name="T11" fmla="*/ 2 h 4"/>
                    <a:gd name="T12" fmla="*/ 2 w 6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1" h="4">
                      <a:moveTo>
                        <a:pt x="2" y="4"/>
                      </a:moveTo>
                      <a:cubicBezTo>
                        <a:pt x="60" y="4"/>
                        <a:pt x="60" y="4"/>
                        <a:pt x="60" y="4"/>
                      </a:cubicBezTo>
                      <a:cubicBezTo>
                        <a:pt x="61" y="4"/>
                        <a:pt x="61" y="3"/>
                        <a:pt x="61" y="2"/>
                      </a:cubicBezTo>
                      <a:cubicBezTo>
                        <a:pt x="61" y="1"/>
                        <a:pt x="61" y="0"/>
                        <a:pt x="60" y="0"/>
                      </a:cubicBezTo>
                      <a:cubicBezTo>
                        <a:pt x="2" y="0"/>
                        <a:pt x="2" y="0"/>
                        <a:pt x="2" y="0"/>
                      </a:cubicBezTo>
                      <a:cubicBezTo>
                        <a:pt x="1" y="0"/>
                        <a:pt x="0" y="1"/>
                        <a:pt x="0" y="2"/>
                      </a:cubicBezTo>
                      <a:cubicBezTo>
                        <a:pt x="0" y="3"/>
                        <a:pt x="1" y="4"/>
                        <a:pt x="2" y="4"/>
                      </a:cubicBezTo>
                      <a:close/>
                    </a:path>
                  </a:pathLst>
                </a:custGeom>
                <a:grpFill/>
                <a:ln w="9525">
                  <a:noFill/>
                  <a:round/>
                  <a:headEnd/>
                  <a:tailEnd/>
                </a:ln>
                <a:extLst/>
              </p:spPr>
              <p:txBody>
                <a:bodyPr/>
                <a:lstStyle/>
                <a:p>
                  <a:pPr defTabSz="685834">
                    <a:defRPr/>
                  </a:pPr>
                  <a:endParaRPr lang="en-GB" dirty="0">
                    <a:solidFill>
                      <a:prstClr val="black"/>
                    </a:solidFill>
                    <a:latin typeface="Segoe UI" panose="020B0502040204020203" pitchFamily="34" charset="0"/>
                    <a:cs typeface="Arial" charset="0"/>
                  </a:endParaRPr>
                </a:p>
              </p:txBody>
            </p:sp>
            <p:sp>
              <p:nvSpPr>
                <p:cNvPr id="1110" name="Freeform 55"/>
                <p:cNvSpPr>
                  <a:spLocks/>
                </p:cNvSpPr>
                <p:nvPr/>
              </p:nvSpPr>
              <p:spPr bwMode="auto">
                <a:xfrm>
                  <a:off x="2823" y="2599"/>
                  <a:ext cx="349" cy="23"/>
                </a:xfrm>
                <a:custGeom>
                  <a:avLst/>
                  <a:gdLst>
                    <a:gd name="T0" fmla="*/ 2 w 61"/>
                    <a:gd name="T1" fmla="*/ 4 h 4"/>
                    <a:gd name="T2" fmla="*/ 60 w 61"/>
                    <a:gd name="T3" fmla="*/ 4 h 4"/>
                    <a:gd name="T4" fmla="*/ 61 w 61"/>
                    <a:gd name="T5" fmla="*/ 2 h 4"/>
                    <a:gd name="T6" fmla="*/ 60 w 61"/>
                    <a:gd name="T7" fmla="*/ 0 h 4"/>
                    <a:gd name="T8" fmla="*/ 2 w 61"/>
                    <a:gd name="T9" fmla="*/ 0 h 4"/>
                    <a:gd name="T10" fmla="*/ 0 w 61"/>
                    <a:gd name="T11" fmla="*/ 2 h 4"/>
                    <a:gd name="T12" fmla="*/ 2 w 6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1" h="4">
                      <a:moveTo>
                        <a:pt x="2" y="4"/>
                      </a:moveTo>
                      <a:cubicBezTo>
                        <a:pt x="60" y="4"/>
                        <a:pt x="60" y="4"/>
                        <a:pt x="60" y="4"/>
                      </a:cubicBezTo>
                      <a:cubicBezTo>
                        <a:pt x="61" y="4"/>
                        <a:pt x="61" y="3"/>
                        <a:pt x="61" y="2"/>
                      </a:cubicBezTo>
                      <a:cubicBezTo>
                        <a:pt x="61" y="1"/>
                        <a:pt x="61" y="0"/>
                        <a:pt x="60" y="0"/>
                      </a:cubicBezTo>
                      <a:cubicBezTo>
                        <a:pt x="2" y="0"/>
                        <a:pt x="2" y="0"/>
                        <a:pt x="2" y="0"/>
                      </a:cubicBezTo>
                      <a:cubicBezTo>
                        <a:pt x="1" y="0"/>
                        <a:pt x="0" y="1"/>
                        <a:pt x="0" y="2"/>
                      </a:cubicBezTo>
                      <a:cubicBezTo>
                        <a:pt x="0" y="3"/>
                        <a:pt x="1" y="4"/>
                        <a:pt x="2" y="4"/>
                      </a:cubicBezTo>
                      <a:close/>
                    </a:path>
                  </a:pathLst>
                </a:custGeom>
                <a:grpFill/>
                <a:ln w="9525">
                  <a:noFill/>
                  <a:round/>
                  <a:headEnd/>
                  <a:tailEnd/>
                </a:ln>
                <a:extLst/>
              </p:spPr>
              <p:txBody>
                <a:bodyPr/>
                <a:lstStyle/>
                <a:p>
                  <a:pPr defTabSz="685834">
                    <a:defRPr/>
                  </a:pPr>
                  <a:endParaRPr lang="en-GB" dirty="0">
                    <a:solidFill>
                      <a:prstClr val="black"/>
                    </a:solidFill>
                    <a:latin typeface="Segoe UI" panose="020B0502040204020203" pitchFamily="34" charset="0"/>
                    <a:cs typeface="Arial" charset="0"/>
                  </a:endParaRPr>
                </a:p>
              </p:txBody>
            </p:sp>
            <p:sp>
              <p:nvSpPr>
                <p:cNvPr id="1111" name="Freeform 56"/>
                <p:cNvSpPr>
                  <a:spLocks/>
                </p:cNvSpPr>
                <p:nvPr/>
              </p:nvSpPr>
              <p:spPr bwMode="auto">
                <a:xfrm>
                  <a:off x="2823" y="2656"/>
                  <a:ext cx="241" cy="17"/>
                </a:xfrm>
                <a:custGeom>
                  <a:avLst/>
                  <a:gdLst>
                    <a:gd name="T0" fmla="*/ 2 w 42"/>
                    <a:gd name="T1" fmla="*/ 3 h 3"/>
                    <a:gd name="T2" fmla="*/ 41 w 42"/>
                    <a:gd name="T3" fmla="*/ 3 h 3"/>
                    <a:gd name="T4" fmla="*/ 42 w 42"/>
                    <a:gd name="T5" fmla="*/ 2 h 3"/>
                    <a:gd name="T6" fmla="*/ 41 w 42"/>
                    <a:gd name="T7" fmla="*/ 0 h 3"/>
                    <a:gd name="T8" fmla="*/ 2 w 42"/>
                    <a:gd name="T9" fmla="*/ 0 h 3"/>
                    <a:gd name="T10" fmla="*/ 0 w 42"/>
                    <a:gd name="T11" fmla="*/ 2 h 3"/>
                    <a:gd name="T12" fmla="*/ 2 w 42"/>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42" h="3">
                      <a:moveTo>
                        <a:pt x="2" y="3"/>
                      </a:moveTo>
                      <a:cubicBezTo>
                        <a:pt x="41" y="3"/>
                        <a:pt x="41" y="3"/>
                        <a:pt x="41" y="3"/>
                      </a:cubicBezTo>
                      <a:cubicBezTo>
                        <a:pt x="42" y="3"/>
                        <a:pt x="42" y="3"/>
                        <a:pt x="42" y="2"/>
                      </a:cubicBezTo>
                      <a:cubicBezTo>
                        <a:pt x="42" y="1"/>
                        <a:pt x="42" y="0"/>
                        <a:pt x="41" y="0"/>
                      </a:cubicBezTo>
                      <a:cubicBezTo>
                        <a:pt x="2" y="0"/>
                        <a:pt x="2" y="0"/>
                        <a:pt x="2" y="0"/>
                      </a:cubicBezTo>
                      <a:cubicBezTo>
                        <a:pt x="1" y="0"/>
                        <a:pt x="0" y="1"/>
                        <a:pt x="0" y="2"/>
                      </a:cubicBezTo>
                      <a:cubicBezTo>
                        <a:pt x="0" y="3"/>
                        <a:pt x="1" y="3"/>
                        <a:pt x="2" y="3"/>
                      </a:cubicBezTo>
                      <a:close/>
                    </a:path>
                  </a:pathLst>
                </a:custGeom>
                <a:grpFill/>
                <a:ln w="9525">
                  <a:noFill/>
                  <a:round/>
                  <a:headEnd/>
                  <a:tailEnd/>
                </a:ln>
                <a:extLst/>
              </p:spPr>
              <p:txBody>
                <a:bodyPr/>
                <a:lstStyle/>
                <a:p>
                  <a:pPr defTabSz="685834">
                    <a:defRPr/>
                  </a:pPr>
                  <a:endParaRPr lang="en-GB" dirty="0">
                    <a:solidFill>
                      <a:prstClr val="black"/>
                    </a:solidFill>
                    <a:latin typeface="Segoe UI" panose="020B0502040204020203" pitchFamily="34" charset="0"/>
                    <a:cs typeface="Arial" charset="0"/>
                  </a:endParaRPr>
                </a:p>
              </p:txBody>
            </p:sp>
            <p:sp>
              <p:nvSpPr>
                <p:cNvPr id="1112" name="Freeform 57"/>
                <p:cNvSpPr>
                  <a:spLocks/>
                </p:cNvSpPr>
                <p:nvPr/>
              </p:nvSpPr>
              <p:spPr bwMode="auto">
                <a:xfrm>
                  <a:off x="2823" y="2266"/>
                  <a:ext cx="349" cy="23"/>
                </a:xfrm>
                <a:custGeom>
                  <a:avLst/>
                  <a:gdLst>
                    <a:gd name="T0" fmla="*/ 2 w 61"/>
                    <a:gd name="T1" fmla="*/ 4 h 4"/>
                    <a:gd name="T2" fmla="*/ 60 w 61"/>
                    <a:gd name="T3" fmla="*/ 4 h 4"/>
                    <a:gd name="T4" fmla="*/ 61 w 61"/>
                    <a:gd name="T5" fmla="*/ 2 h 4"/>
                    <a:gd name="T6" fmla="*/ 60 w 61"/>
                    <a:gd name="T7" fmla="*/ 0 h 4"/>
                    <a:gd name="T8" fmla="*/ 2 w 61"/>
                    <a:gd name="T9" fmla="*/ 0 h 4"/>
                    <a:gd name="T10" fmla="*/ 0 w 61"/>
                    <a:gd name="T11" fmla="*/ 2 h 4"/>
                    <a:gd name="T12" fmla="*/ 2 w 61"/>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1" h="4">
                      <a:moveTo>
                        <a:pt x="2" y="4"/>
                      </a:moveTo>
                      <a:cubicBezTo>
                        <a:pt x="60" y="4"/>
                        <a:pt x="60" y="4"/>
                        <a:pt x="60" y="4"/>
                      </a:cubicBezTo>
                      <a:cubicBezTo>
                        <a:pt x="61" y="4"/>
                        <a:pt x="61" y="3"/>
                        <a:pt x="61" y="2"/>
                      </a:cubicBezTo>
                      <a:cubicBezTo>
                        <a:pt x="61" y="1"/>
                        <a:pt x="61" y="0"/>
                        <a:pt x="60" y="0"/>
                      </a:cubicBezTo>
                      <a:cubicBezTo>
                        <a:pt x="2" y="0"/>
                        <a:pt x="2" y="0"/>
                        <a:pt x="2" y="0"/>
                      </a:cubicBezTo>
                      <a:cubicBezTo>
                        <a:pt x="1" y="0"/>
                        <a:pt x="0" y="1"/>
                        <a:pt x="0" y="2"/>
                      </a:cubicBezTo>
                      <a:cubicBezTo>
                        <a:pt x="0" y="3"/>
                        <a:pt x="1" y="4"/>
                        <a:pt x="2" y="4"/>
                      </a:cubicBezTo>
                      <a:close/>
                    </a:path>
                  </a:pathLst>
                </a:custGeom>
                <a:grpFill/>
                <a:ln w="9525">
                  <a:noFill/>
                  <a:round/>
                  <a:headEnd/>
                  <a:tailEnd/>
                </a:ln>
                <a:extLst/>
              </p:spPr>
              <p:txBody>
                <a:bodyPr/>
                <a:lstStyle/>
                <a:p>
                  <a:pPr defTabSz="685834">
                    <a:defRPr/>
                  </a:pPr>
                  <a:endParaRPr lang="en-GB" dirty="0">
                    <a:solidFill>
                      <a:prstClr val="black"/>
                    </a:solidFill>
                    <a:latin typeface="Segoe UI" panose="020B0502040204020203" pitchFamily="34" charset="0"/>
                    <a:cs typeface="Arial" charset="0"/>
                  </a:endParaRPr>
                </a:p>
              </p:txBody>
            </p:sp>
            <p:sp>
              <p:nvSpPr>
                <p:cNvPr id="1113" name="Freeform 58"/>
                <p:cNvSpPr>
                  <a:spLocks/>
                </p:cNvSpPr>
                <p:nvPr/>
              </p:nvSpPr>
              <p:spPr bwMode="auto">
                <a:xfrm>
                  <a:off x="2823" y="2324"/>
                  <a:ext cx="349" cy="17"/>
                </a:xfrm>
                <a:custGeom>
                  <a:avLst/>
                  <a:gdLst>
                    <a:gd name="T0" fmla="*/ 2 w 61"/>
                    <a:gd name="T1" fmla="*/ 3 h 3"/>
                    <a:gd name="T2" fmla="*/ 60 w 61"/>
                    <a:gd name="T3" fmla="*/ 3 h 3"/>
                    <a:gd name="T4" fmla="*/ 61 w 61"/>
                    <a:gd name="T5" fmla="*/ 1 h 3"/>
                    <a:gd name="T6" fmla="*/ 60 w 61"/>
                    <a:gd name="T7" fmla="*/ 0 h 3"/>
                    <a:gd name="T8" fmla="*/ 2 w 61"/>
                    <a:gd name="T9" fmla="*/ 0 h 3"/>
                    <a:gd name="T10" fmla="*/ 0 w 61"/>
                    <a:gd name="T11" fmla="*/ 1 h 3"/>
                    <a:gd name="T12" fmla="*/ 2 w 6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61" h="3">
                      <a:moveTo>
                        <a:pt x="2" y="3"/>
                      </a:moveTo>
                      <a:cubicBezTo>
                        <a:pt x="60" y="3"/>
                        <a:pt x="60" y="3"/>
                        <a:pt x="60" y="3"/>
                      </a:cubicBezTo>
                      <a:cubicBezTo>
                        <a:pt x="61" y="3"/>
                        <a:pt x="61" y="2"/>
                        <a:pt x="61" y="1"/>
                      </a:cubicBezTo>
                      <a:cubicBezTo>
                        <a:pt x="61" y="0"/>
                        <a:pt x="61" y="0"/>
                        <a:pt x="60" y="0"/>
                      </a:cubicBezTo>
                      <a:cubicBezTo>
                        <a:pt x="2" y="0"/>
                        <a:pt x="2" y="0"/>
                        <a:pt x="2" y="0"/>
                      </a:cubicBezTo>
                      <a:cubicBezTo>
                        <a:pt x="1" y="0"/>
                        <a:pt x="0" y="0"/>
                        <a:pt x="0" y="1"/>
                      </a:cubicBezTo>
                      <a:cubicBezTo>
                        <a:pt x="0" y="2"/>
                        <a:pt x="1" y="3"/>
                        <a:pt x="2" y="3"/>
                      </a:cubicBezTo>
                      <a:close/>
                    </a:path>
                  </a:pathLst>
                </a:custGeom>
                <a:grpFill/>
                <a:ln w="9525">
                  <a:noFill/>
                  <a:round/>
                  <a:headEnd/>
                  <a:tailEnd/>
                </a:ln>
                <a:extLst/>
              </p:spPr>
              <p:txBody>
                <a:bodyPr/>
                <a:lstStyle/>
                <a:p>
                  <a:pPr defTabSz="685834">
                    <a:defRPr/>
                  </a:pPr>
                  <a:endParaRPr lang="en-GB" dirty="0">
                    <a:solidFill>
                      <a:prstClr val="black"/>
                    </a:solidFill>
                    <a:latin typeface="Segoe UI" panose="020B0502040204020203" pitchFamily="34" charset="0"/>
                    <a:cs typeface="Arial" charset="0"/>
                  </a:endParaRPr>
                </a:p>
              </p:txBody>
            </p:sp>
          </p:grpSp>
        </p:grpSp>
      </p:grpSp>
      <p:grpSp>
        <p:nvGrpSpPr>
          <p:cNvPr id="99" name="Group 98"/>
          <p:cNvGrpSpPr/>
          <p:nvPr/>
        </p:nvGrpSpPr>
        <p:grpSpPr>
          <a:xfrm>
            <a:off x="7994710" y="1666803"/>
            <a:ext cx="869666" cy="820030"/>
            <a:chOff x="21474404" y="2310597"/>
            <a:chExt cx="2319410" cy="2187031"/>
          </a:xfrm>
        </p:grpSpPr>
        <p:grpSp>
          <p:nvGrpSpPr>
            <p:cNvPr id="1142" name="Group 1141"/>
            <p:cNvGrpSpPr/>
            <p:nvPr/>
          </p:nvGrpSpPr>
          <p:grpSpPr>
            <a:xfrm>
              <a:off x="21474404" y="2310597"/>
              <a:ext cx="2319410" cy="2187031"/>
              <a:chOff x="2771800" y="1617713"/>
              <a:chExt cx="1436488" cy="1354502"/>
            </a:xfrm>
          </p:grpSpPr>
          <p:sp>
            <p:nvSpPr>
              <p:cNvPr id="1143" name="Rectangle 1142"/>
              <p:cNvSpPr/>
              <p:nvPr/>
            </p:nvSpPr>
            <p:spPr>
              <a:xfrm>
                <a:off x="2771800" y="1617713"/>
                <a:ext cx="1436488" cy="1354502"/>
              </a:xfrm>
              <a:prstGeom prst="rect">
                <a:avLst/>
              </a:prstGeom>
              <a:solidFill>
                <a:schemeClr val="bg1">
                  <a:lumMod val="95000"/>
                </a:schemeClr>
              </a:solidFill>
              <a:ln>
                <a:noFill/>
              </a:ln>
              <a:effectLst>
                <a:outerShdw blurRad="63500" sx="101000" sy="101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3993" tIns="53993" rIns="53993" bIns="53993" rtlCol="0" anchor="ctr"/>
              <a:lstStyle/>
              <a:p>
                <a:pPr algn="ctr" defTabSz="685834"/>
                <a:endParaRPr lang="en-GB" sz="525" dirty="0">
                  <a:solidFill>
                    <a:srgbClr val="FFFFFF"/>
                  </a:solidFill>
                </a:endParaRPr>
              </a:p>
            </p:txBody>
          </p:sp>
          <p:grpSp>
            <p:nvGrpSpPr>
              <p:cNvPr id="1144" name="Group 1143"/>
              <p:cNvGrpSpPr/>
              <p:nvPr/>
            </p:nvGrpSpPr>
            <p:grpSpPr>
              <a:xfrm flipH="1" flipV="1">
                <a:off x="3046301" y="1759954"/>
                <a:ext cx="887482" cy="1024317"/>
                <a:chOff x="6586537" y="342900"/>
                <a:chExt cx="1441452" cy="1663701"/>
              </a:xfrm>
            </p:grpSpPr>
            <p:sp>
              <p:nvSpPr>
                <p:cNvPr id="1145" name="Freeform 6"/>
                <p:cNvSpPr>
                  <a:spLocks/>
                </p:cNvSpPr>
                <p:nvPr/>
              </p:nvSpPr>
              <p:spPr bwMode="auto">
                <a:xfrm>
                  <a:off x="6586537" y="1173162"/>
                  <a:ext cx="719138" cy="833438"/>
                </a:xfrm>
                <a:custGeom>
                  <a:avLst/>
                  <a:gdLst>
                    <a:gd name="T0" fmla="*/ 453 w 453"/>
                    <a:gd name="T1" fmla="*/ 0 h 525"/>
                    <a:gd name="T2" fmla="*/ 0 w 453"/>
                    <a:gd name="T3" fmla="*/ 263 h 525"/>
                    <a:gd name="T4" fmla="*/ 0 w 453"/>
                    <a:gd name="T5" fmla="*/ 263 h 525"/>
                    <a:gd name="T6" fmla="*/ 453 w 453"/>
                    <a:gd name="T7" fmla="*/ 525 h 525"/>
                    <a:gd name="T8" fmla="*/ 453 w 453"/>
                    <a:gd name="T9" fmla="*/ 0 h 525"/>
                    <a:gd name="T10" fmla="*/ 453 w 453"/>
                    <a:gd name="T11" fmla="*/ 0 h 525"/>
                  </a:gdLst>
                  <a:ahLst/>
                  <a:cxnLst>
                    <a:cxn ang="0">
                      <a:pos x="T0" y="T1"/>
                    </a:cxn>
                    <a:cxn ang="0">
                      <a:pos x="T2" y="T3"/>
                    </a:cxn>
                    <a:cxn ang="0">
                      <a:pos x="T4" y="T5"/>
                    </a:cxn>
                    <a:cxn ang="0">
                      <a:pos x="T6" y="T7"/>
                    </a:cxn>
                    <a:cxn ang="0">
                      <a:pos x="T8" y="T9"/>
                    </a:cxn>
                    <a:cxn ang="0">
                      <a:pos x="T10" y="T11"/>
                    </a:cxn>
                  </a:cxnLst>
                  <a:rect l="0" t="0" r="r" b="b"/>
                  <a:pathLst>
                    <a:path w="453" h="525">
                      <a:moveTo>
                        <a:pt x="453" y="0"/>
                      </a:moveTo>
                      <a:lnTo>
                        <a:pt x="0" y="263"/>
                      </a:lnTo>
                      <a:lnTo>
                        <a:pt x="0" y="263"/>
                      </a:lnTo>
                      <a:lnTo>
                        <a:pt x="453" y="525"/>
                      </a:lnTo>
                      <a:lnTo>
                        <a:pt x="453" y="0"/>
                      </a:lnTo>
                      <a:lnTo>
                        <a:pt x="453" y="0"/>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146" name="Freeform 7"/>
                <p:cNvSpPr>
                  <a:spLocks/>
                </p:cNvSpPr>
                <p:nvPr/>
              </p:nvSpPr>
              <p:spPr bwMode="auto">
                <a:xfrm>
                  <a:off x="6586538" y="758825"/>
                  <a:ext cx="719138" cy="831850"/>
                </a:xfrm>
                <a:custGeom>
                  <a:avLst/>
                  <a:gdLst>
                    <a:gd name="T0" fmla="*/ 0 w 453"/>
                    <a:gd name="T1" fmla="*/ 0 h 524"/>
                    <a:gd name="T2" fmla="*/ 0 w 453"/>
                    <a:gd name="T3" fmla="*/ 0 h 524"/>
                    <a:gd name="T4" fmla="*/ 0 w 453"/>
                    <a:gd name="T5" fmla="*/ 524 h 524"/>
                    <a:gd name="T6" fmla="*/ 453 w 453"/>
                    <a:gd name="T7" fmla="*/ 261 h 524"/>
                    <a:gd name="T8" fmla="*/ 0 w 453"/>
                    <a:gd name="T9" fmla="*/ 0 h 524"/>
                  </a:gdLst>
                  <a:ahLst/>
                  <a:cxnLst>
                    <a:cxn ang="0">
                      <a:pos x="T0" y="T1"/>
                    </a:cxn>
                    <a:cxn ang="0">
                      <a:pos x="T2" y="T3"/>
                    </a:cxn>
                    <a:cxn ang="0">
                      <a:pos x="T4" y="T5"/>
                    </a:cxn>
                    <a:cxn ang="0">
                      <a:pos x="T6" y="T7"/>
                    </a:cxn>
                    <a:cxn ang="0">
                      <a:pos x="T8" y="T9"/>
                    </a:cxn>
                  </a:cxnLst>
                  <a:rect l="0" t="0" r="r" b="b"/>
                  <a:pathLst>
                    <a:path w="453" h="524">
                      <a:moveTo>
                        <a:pt x="0" y="0"/>
                      </a:moveTo>
                      <a:lnTo>
                        <a:pt x="0" y="0"/>
                      </a:lnTo>
                      <a:lnTo>
                        <a:pt x="0" y="524"/>
                      </a:lnTo>
                      <a:lnTo>
                        <a:pt x="453" y="261"/>
                      </a:lnTo>
                      <a:lnTo>
                        <a:pt x="0" y="0"/>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147" name="Freeform 8"/>
                <p:cNvSpPr>
                  <a:spLocks/>
                </p:cNvSpPr>
                <p:nvPr/>
              </p:nvSpPr>
              <p:spPr bwMode="auto">
                <a:xfrm>
                  <a:off x="6586538" y="342900"/>
                  <a:ext cx="719138" cy="830263"/>
                </a:xfrm>
                <a:custGeom>
                  <a:avLst/>
                  <a:gdLst>
                    <a:gd name="T0" fmla="*/ 453 w 453"/>
                    <a:gd name="T1" fmla="*/ 523 h 523"/>
                    <a:gd name="T2" fmla="*/ 453 w 453"/>
                    <a:gd name="T3" fmla="*/ 0 h 523"/>
                    <a:gd name="T4" fmla="*/ 0 w 453"/>
                    <a:gd name="T5" fmla="*/ 262 h 523"/>
                    <a:gd name="T6" fmla="*/ 453 w 453"/>
                    <a:gd name="T7" fmla="*/ 523 h 523"/>
                    <a:gd name="T8" fmla="*/ 453 w 453"/>
                    <a:gd name="T9" fmla="*/ 523 h 523"/>
                  </a:gdLst>
                  <a:ahLst/>
                  <a:cxnLst>
                    <a:cxn ang="0">
                      <a:pos x="T0" y="T1"/>
                    </a:cxn>
                    <a:cxn ang="0">
                      <a:pos x="T2" y="T3"/>
                    </a:cxn>
                    <a:cxn ang="0">
                      <a:pos x="T4" y="T5"/>
                    </a:cxn>
                    <a:cxn ang="0">
                      <a:pos x="T6" y="T7"/>
                    </a:cxn>
                    <a:cxn ang="0">
                      <a:pos x="T8" y="T9"/>
                    </a:cxn>
                  </a:cxnLst>
                  <a:rect l="0" t="0" r="r" b="b"/>
                  <a:pathLst>
                    <a:path w="453" h="523">
                      <a:moveTo>
                        <a:pt x="453" y="523"/>
                      </a:moveTo>
                      <a:lnTo>
                        <a:pt x="453" y="0"/>
                      </a:lnTo>
                      <a:lnTo>
                        <a:pt x="0" y="262"/>
                      </a:lnTo>
                      <a:lnTo>
                        <a:pt x="453" y="523"/>
                      </a:lnTo>
                      <a:lnTo>
                        <a:pt x="453" y="523"/>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148" name="Rectangle 9"/>
                <p:cNvSpPr>
                  <a:spLocks noChangeArrowheads="1"/>
                </p:cNvSpPr>
                <p:nvPr/>
              </p:nvSpPr>
              <p:spPr bwMode="auto">
                <a:xfrm>
                  <a:off x="7305676" y="1173163"/>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149" name="Freeform 10"/>
                <p:cNvSpPr>
                  <a:spLocks/>
                </p:cNvSpPr>
                <p:nvPr/>
              </p:nvSpPr>
              <p:spPr bwMode="auto">
                <a:xfrm>
                  <a:off x="7305676" y="1173163"/>
                  <a:ext cx="722313" cy="833438"/>
                </a:xfrm>
                <a:custGeom>
                  <a:avLst/>
                  <a:gdLst>
                    <a:gd name="T0" fmla="*/ 0 w 455"/>
                    <a:gd name="T1" fmla="*/ 525 h 525"/>
                    <a:gd name="T2" fmla="*/ 455 w 455"/>
                    <a:gd name="T3" fmla="*/ 263 h 525"/>
                    <a:gd name="T4" fmla="*/ 455 w 455"/>
                    <a:gd name="T5" fmla="*/ 263 h 525"/>
                    <a:gd name="T6" fmla="*/ 0 w 455"/>
                    <a:gd name="T7" fmla="*/ 0 h 525"/>
                    <a:gd name="T8" fmla="*/ 0 w 455"/>
                    <a:gd name="T9" fmla="*/ 525 h 525"/>
                  </a:gdLst>
                  <a:ahLst/>
                  <a:cxnLst>
                    <a:cxn ang="0">
                      <a:pos x="T0" y="T1"/>
                    </a:cxn>
                    <a:cxn ang="0">
                      <a:pos x="T2" y="T3"/>
                    </a:cxn>
                    <a:cxn ang="0">
                      <a:pos x="T4" y="T5"/>
                    </a:cxn>
                    <a:cxn ang="0">
                      <a:pos x="T6" y="T7"/>
                    </a:cxn>
                    <a:cxn ang="0">
                      <a:pos x="T8" y="T9"/>
                    </a:cxn>
                  </a:cxnLst>
                  <a:rect l="0" t="0" r="r" b="b"/>
                  <a:pathLst>
                    <a:path w="455" h="525">
                      <a:moveTo>
                        <a:pt x="0" y="525"/>
                      </a:moveTo>
                      <a:lnTo>
                        <a:pt x="455" y="263"/>
                      </a:lnTo>
                      <a:lnTo>
                        <a:pt x="455" y="263"/>
                      </a:lnTo>
                      <a:lnTo>
                        <a:pt x="0" y="0"/>
                      </a:lnTo>
                      <a:lnTo>
                        <a:pt x="0" y="525"/>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150" name="Freeform 11"/>
                <p:cNvSpPr>
                  <a:spLocks/>
                </p:cNvSpPr>
                <p:nvPr/>
              </p:nvSpPr>
              <p:spPr bwMode="auto">
                <a:xfrm>
                  <a:off x="7305676" y="342900"/>
                  <a:ext cx="719138" cy="830263"/>
                </a:xfrm>
                <a:custGeom>
                  <a:avLst/>
                  <a:gdLst>
                    <a:gd name="T0" fmla="*/ 0 w 453"/>
                    <a:gd name="T1" fmla="*/ 523 h 523"/>
                    <a:gd name="T2" fmla="*/ 453 w 453"/>
                    <a:gd name="T3" fmla="*/ 262 h 523"/>
                    <a:gd name="T4" fmla="*/ 0 w 453"/>
                    <a:gd name="T5" fmla="*/ 0 h 523"/>
                    <a:gd name="T6" fmla="*/ 0 w 453"/>
                    <a:gd name="T7" fmla="*/ 523 h 523"/>
                  </a:gdLst>
                  <a:ahLst/>
                  <a:cxnLst>
                    <a:cxn ang="0">
                      <a:pos x="T0" y="T1"/>
                    </a:cxn>
                    <a:cxn ang="0">
                      <a:pos x="T2" y="T3"/>
                    </a:cxn>
                    <a:cxn ang="0">
                      <a:pos x="T4" y="T5"/>
                    </a:cxn>
                    <a:cxn ang="0">
                      <a:pos x="T6" y="T7"/>
                    </a:cxn>
                  </a:cxnLst>
                  <a:rect l="0" t="0" r="r" b="b"/>
                  <a:pathLst>
                    <a:path w="453" h="523">
                      <a:moveTo>
                        <a:pt x="0" y="523"/>
                      </a:moveTo>
                      <a:lnTo>
                        <a:pt x="453" y="262"/>
                      </a:lnTo>
                      <a:lnTo>
                        <a:pt x="0" y="0"/>
                      </a:lnTo>
                      <a:lnTo>
                        <a:pt x="0" y="523"/>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151" name="Freeform 12"/>
                <p:cNvSpPr>
                  <a:spLocks/>
                </p:cNvSpPr>
                <p:nvPr/>
              </p:nvSpPr>
              <p:spPr bwMode="auto">
                <a:xfrm>
                  <a:off x="7305676" y="758825"/>
                  <a:ext cx="722313" cy="831850"/>
                </a:xfrm>
                <a:custGeom>
                  <a:avLst/>
                  <a:gdLst>
                    <a:gd name="T0" fmla="*/ 0 w 455"/>
                    <a:gd name="T1" fmla="*/ 261 h 524"/>
                    <a:gd name="T2" fmla="*/ 455 w 455"/>
                    <a:gd name="T3" fmla="*/ 524 h 524"/>
                    <a:gd name="T4" fmla="*/ 455 w 455"/>
                    <a:gd name="T5" fmla="*/ 0 h 524"/>
                    <a:gd name="T6" fmla="*/ 453 w 455"/>
                    <a:gd name="T7" fmla="*/ 0 h 524"/>
                    <a:gd name="T8" fmla="*/ 0 w 455"/>
                    <a:gd name="T9" fmla="*/ 261 h 524"/>
                    <a:gd name="T10" fmla="*/ 0 w 455"/>
                    <a:gd name="T11" fmla="*/ 261 h 524"/>
                  </a:gdLst>
                  <a:ahLst/>
                  <a:cxnLst>
                    <a:cxn ang="0">
                      <a:pos x="T0" y="T1"/>
                    </a:cxn>
                    <a:cxn ang="0">
                      <a:pos x="T2" y="T3"/>
                    </a:cxn>
                    <a:cxn ang="0">
                      <a:pos x="T4" y="T5"/>
                    </a:cxn>
                    <a:cxn ang="0">
                      <a:pos x="T6" y="T7"/>
                    </a:cxn>
                    <a:cxn ang="0">
                      <a:pos x="T8" y="T9"/>
                    </a:cxn>
                    <a:cxn ang="0">
                      <a:pos x="T10" y="T11"/>
                    </a:cxn>
                  </a:cxnLst>
                  <a:rect l="0" t="0" r="r" b="b"/>
                  <a:pathLst>
                    <a:path w="455" h="524">
                      <a:moveTo>
                        <a:pt x="0" y="261"/>
                      </a:moveTo>
                      <a:lnTo>
                        <a:pt x="455" y="524"/>
                      </a:lnTo>
                      <a:lnTo>
                        <a:pt x="455" y="0"/>
                      </a:lnTo>
                      <a:lnTo>
                        <a:pt x="453" y="0"/>
                      </a:lnTo>
                      <a:lnTo>
                        <a:pt x="0" y="261"/>
                      </a:lnTo>
                      <a:lnTo>
                        <a:pt x="0" y="261"/>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grpSp>
        </p:grpSp>
        <p:grpSp>
          <p:nvGrpSpPr>
            <p:cNvPr id="1152" name="Group 1151"/>
            <p:cNvGrpSpPr/>
            <p:nvPr/>
          </p:nvGrpSpPr>
          <p:grpSpPr>
            <a:xfrm>
              <a:off x="21717365" y="2487373"/>
              <a:ext cx="1833488" cy="1833478"/>
              <a:chOff x="21564966" y="2507853"/>
              <a:chExt cx="1833488" cy="1833478"/>
            </a:xfrm>
          </p:grpSpPr>
          <p:sp>
            <p:nvSpPr>
              <p:cNvPr id="1153" name="Rectangle 28"/>
              <p:cNvSpPr/>
              <p:nvPr/>
            </p:nvSpPr>
            <p:spPr>
              <a:xfrm>
                <a:off x="21564966" y="2507853"/>
                <a:ext cx="1833488" cy="1833478"/>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3" tIns="53993" rIns="53993" bIns="53993" numCol="1" spcCol="0" rtlCol="0" fromWordArt="0" anchor="ctr" anchorCtr="0" forceAA="0" compatLnSpc="1">
                <a:prstTxWarp prst="textNoShape">
                  <a:avLst/>
                </a:prstTxWarp>
                <a:noAutofit/>
              </a:bodyPr>
              <a:lstStyle/>
              <a:p>
                <a:pPr algn="ctr" defTabSz="685834">
                  <a:lnSpc>
                    <a:spcPct val="90000"/>
                  </a:lnSpc>
                </a:pPr>
                <a:endParaRPr lang="en-GB" sz="2700" dirty="0">
                  <a:solidFill>
                    <a:srgbClr val="FFFFFF"/>
                  </a:solidFill>
                </a:endParaRPr>
              </a:p>
            </p:txBody>
          </p:sp>
          <p:grpSp>
            <p:nvGrpSpPr>
              <p:cNvPr id="1154" name="Group 1153"/>
              <p:cNvGrpSpPr/>
              <p:nvPr/>
            </p:nvGrpSpPr>
            <p:grpSpPr>
              <a:xfrm>
                <a:off x="21910210" y="3000504"/>
                <a:ext cx="1143000" cy="848176"/>
                <a:chOff x="-5707063" y="-3832224"/>
                <a:chExt cx="3664929" cy="2879724"/>
              </a:xfrm>
            </p:grpSpPr>
            <p:sp>
              <p:nvSpPr>
                <p:cNvPr id="1155" name="Freeform 6"/>
                <p:cNvSpPr>
                  <a:spLocks/>
                </p:cNvSpPr>
                <p:nvPr/>
              </p:nvSpPr>
              <p:spPr bwMode="auto">
                <a:xfrm>
                  <a:off x="-5707063" y="-1719534"/>
                  <a:ext cx="3664929" cy="767034"/>
                </a:xfrm>
                <a:custGeom>
                  <a:avLst/>
                  <a:gdLst>
                    <a:gd name="T0" fmla="*/ 1622 w 3244"/>
                    <a:gd name="T1" fmla="*/ 569 h 679"/>
                    <a:gd name="T2" fmla="*/ 6 w 3244"/>
                    <a:gd name="T3" fmla="*/ 0 h 679"/>
                    <a:gd name="T4" fmla="*/ 0 w 3244"/>
                    <a:gd name="T5" fmla="*/ 55 h 679"/>
                    <a:gd name="T6" fmla="*/ 1622 w 3244"/>
                    <a:gd name="T7" fmla="*/ 679 h 679"/>
                    <a:gd name="T8" fmla="*/ 3244 w 3244"/>
                    <a:gd name="T9" fmla="*/ 55 h 679"/>
                    <a:gd name="T10" fmla="*/ 3238 w 3244"/>
                    <a:gd name="T11" fmla="*/ 0 h 679"/>
                    <a:gd name="T12" fmla="*/ 1622 w 3244"/>
                    <a:gd name="T13" fmla="*/ 569 h 679"/>
                  </a:gdLst>
                  <a:ahLst/>
                  <a:cxnLst>
                    <a:cxn ang="0">
                      <a:pos x="T0" y="T1"/>
                    </a:cxn>
                    <a:cxn ang="0">
                      <a:pos x="T2" y="T3"/>
                    </a:cxn>
                    <a:cxn ang="0">
                      <a:pos x="T4" y="T5"/>
                    </a:cxn>
                    <a:cxn ang="0">
                      <a:pos x="T6" y="T7"/>
                    </a:cxn>
                    <a:cxn ang="0">
                      <a:pos x="T8" y="T9"/>
                    </a:cxn>
                    <a:cxn ang="0">
                      <a:pos x="T10" y="T11"/>
                    </a:cxn>
                    <a:cxn ang="0">
                      <a:pos x="T12" y="T13"/>
                    </a:cxn>
                  </a:cxnLst>
                  <a:rect l="0" t="0" r="r" b="b"/>
                  <a:pathLst>
                    <a:path w="3244" h="679">
                      <a:moveTo>
                        <a:pt x="1622" y="569"/>
                      </a:moveTo>
                      <a:cubicBezTo>
                        <a:pt x="775" y="569"/>
                        <a:pt x="79" y="319"/>
                        <a:pt x="6" y="0"/>
                      </a:cubicBezTo>
                      <a:cubicBezTo>
                        <a:pt x="2" y="18"/>
                        <a:pt x="0" y="37"/>
                        <a:pt x="0" y="55"/>
                      </a:cubicBezTo>
                      <a:cubicBezTo>
                        <a:pt x="0" y="400"/>
                        <a:pt x="726" y="679"/>
                        <a:pt x="1622" y="679"/>
                      </a:cubicBezTo>
                      <a:cubicBezTo>
                        <a:pt x="2518" y="679"/>
                        <a:pt x="3244" y="400"/>
                        <a:pt x="3244" y="55"/>
                      </a:cubicBezTo>
                      <a:cubicBezTo>
                        <a:pt x="3244" y="37"/>
                        <a:pt x="3242" y="18"/>
                        <a:pt x="3238" y="0"/>
                      </a:cubicBezTo>
                      <a:cubicBezTo>
                        <a:pt x="3165" y="319"/>
                        <a:pt x="2469" y="569"/>
                        <a:pt x="1622" y="569"/>
                      </a:cubicBezTo>
                      <a:close/>
                    </a:path>
                  </a:pathLst>
                </a:custGeom>
                <a:solidFill>
                  <a:schemeClr val="bg1"/>
                </a:solidFill>
                <a:ln>
                  <a:noFill/>
                </a:ln>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156" name="Freeform 21"/>
                <p:cNvSpPr>
                  <a:spLocks/>
                </p:cNvSpPr>
                <p:nvPr/>
              </p:nvSpPr>
              <p:spPr bwMode="auto">
                <a:xfrm>
                  <a:off x="-5707063" y="-2044710"/>
                  <a:ext cx="3664929" cy="1038174"/>
                </a:xfrm>
                <a:custGeom>
                  <a:avLst/>
                  <a:gdLst>
                    <a:gd name="T0" fmla="*/ 3051 w 3244"/>
                    <a:gd name="T1" fmla="*/ 0 h 919"/>
                    <a:gd name="T2" fmla="*/ 3047 w 3244"/>
                    <a:gd name="T3" fmla="*/ 33 h 919"/>
                    <a:gd name="T4" fmla="*/ 3051 w 3244"/>
                    <a:gd name="T5" fmla="*/ 43 h 919"/>
                    <a:gd name="T6" fmla="*/ 3047 w 3244"/>
                    <a:gd name="T7" fmla="*/ 87 h 919"/>
                    <a:gd name="T8" fmla="*/ 3051 w 3244"/>
                    <a:gd name="T9" fmla="*/ 97 h 919"/>
                    <a:gd name="T10" fmla="*/ 3047 w 3244"/>
                    <a:gd name="T11" fmla="*/ 141 h 919"/>
                    <a:gd name="T12" fmla="*/ 3051 w 3244"/>
                    <a:gd name="T13" fmla="*/ 151 h 919"/>
                    <a:gd name="T14" fmla="*/ 2628 w 3244"/>
                    <a:gd name="T15" fmla="*/ 549 h 919"/>
                    <a:gd name="T16" fmla="*/ 1622 w 3244"/>
                    <a:gd name="T17" fmla="*/ 709 h 919"/>
                    <a:gd name="T18" fmla="*/ 616 w 3244"/>
                    <a:gd name="T19" fmla="*/ 549 h 919"/>
                    <a:gd name="T20" fmla="*/ 193 w 3244"/>
                    <a:gd name="T21" fmla="*/ 151 h 919"/>
                    <a:gd name="T22" fmla="*/ 197 w 3244"/>
                    <a:gd name="T23" fmla="*/ 141 h 919"/>
                    <a:gd name="T24" fmla="*/ 193 w 3244"/>
                    <a:gd name="T25" fmla="*/ 97 h 919"/>
                    <a:gd name="T26" fmla="*/ 197 w 3244"/>
                    <a:gd name="T27" fmla="*/ 87 h 919"/>
                    <a:gd name="T28" fmla="*/ 193 w 3244"/>
                    <a:gd name="T29" fmla="*/ 43 h 919"/>
                    <a:gd name="T30" fmla="*/ 197 w 3244"/>
                    <a:gd name="T31" fmla="*/ 33 h 919"/>
                    <a:gd name="T32" fmla="*/ 193 w 3244"/>
                    <a:gd name="T33" fmla="*/ 0 h 919"/>
                    <a:gd name="T34" fmla="*/ 0 w 3244"/>
                    <a:gd name="T35" fmla="*/ 295 h 919"/>
                    <a:gd name="T36" fmla="*/ 1622 w 3244"/>
                    <a:gd name="T37" fmla="*/ 919 h 919"/>
                    <a:gd name="T38" fmla="*/ 3244 w 3244"/>
                    <a:gd name="T39" fmla="*/ 295 h 919"/>
                    <a:gd name="T40" fmla="*/ 3051 w 3244"/>
                    <a:gd name="T41" fmla="*/ 0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44" h="919">
                      <a:moveTo>
                        <a:pt x="3051" y="0"/>
                      </a:moveTo>
                      <a:cubicBezTo>
                        <a:pt x="3050" y="11"/>
                        <a:pt x="3049" y="22"/>
                        <a:pt x="3047" y="33"/>
                      </a:cubicBezTo>
                      <a:cubicBezTo>
                        <a:pt x="3049" y="36"/>
                        <a:pt x="3051" y="40"/>
                        <a:pt x="3051" y="43"/>
                      </a:cubicBezTo>
                      <a:cubicBezTo>
                        <a:pt x="3051" y="58"/>
                        <a:pt x="3050" y="73"/>
                        <a:pt x="3047" y="87"/>
                      </a:cubicBezTo>
                      <a:cubicBezTo>
                        <a:pt x="3049" y="90"/>
                        <a:pt x="3051" y="93"/>
                        <a:pt x="3051" y="97"/>
                      </a:cubicBezTo>
                      <a:cubicBezTo>
                        <a:pt x="3051" y="112"/>
                        <a:pt x="3050" y="126"/>
                        <a:pt x="3047" y="141"/>
                      </a:cubicBezTo>
                      <a:cubicBezTo>
                        <a:pt x="3049" y="143"/>
                        <a:pt x="3051" y="147"/>
                        <a:pt x="3051" y="151"/>
                      </a:cubicBezTo>
                      <a:cubicBezTo>
                        <a:pt x="3051" y="302"/>
                        <a:pt x="2901" y="444"/>
                        <a:pt x="2628" y="549"/>
                      </a:cubicBezTo>
                      <a:cubicBezTo>
                        <a:pt x="2359" y="652"/>
                        <a:pt x="2002" y="709"/>
                        <a:pt x="1622" y="709"/>
                      </a:cubicBezTo>
                      <a:cubicBezTo>
                        <a:pt x="1242" y="709"/>
                        <a:pt x="885" y="652"/>
                        <a:pt x="616" y="549"/>
                      </a:cubicBezTo>
                      <a:cubicBezTo>
                        <a:pt x="343" y="444"/>
                        <a:pt x="193" y="302"/>
                        <a:pt x="193" y="151"/>
                      </a:cubicBezTo>
                      <a:cubicBezTo>
                        <a:pt x="193" y="147"/>
                        <a:pt x="195" y="143"/>
                        <a:pt x="197" y="141"/>
                      </a:cubicBezTo>
                      <a:cubicBezTo>
                        <a:pt x="194" y="126"/>
                        <a:pt x="193" y="112"/>
                        <a:pt x="193" y="97"/>
                      </a:cubicBezTo>
                      <a:cubicBezTo>
                        <a:pt x="193" y="93"/>
                        <a:pt x="195" y="90"/>
                        <a:pt x="197" y="87"/>
                      </a:cubicBezTo>
                      <a:cubicBezTo>
                        <a:pt x="194" y="73"/>
                        <a:pt x="193" y="58"/>
                        <a:pt x="193" y="43"/>
                      </a:cubicBezTo>
                      <a:cubicBezTo>
                        <a:pt x="193" y="40"/>
                        <a:pt x="195" y="36"/>
                        <a:pt x="197" y="33"/>
                      </a:cubicBezTo>
                      <a:cubicBezTo>
                        <a:pt x="195" y="22"/>
                        <a:pt x="194" y="11"/>
                        <a:pt x="193" y="0"/>
                      </a:cubicBezTo>
                      <a:cubicBezTo>
                        <a:pt x="70" y="88"/>
                        <a:pt x="0" y="189"/>
                        <a:pt x="0" y="295"/>
                      </a:cubicBezTo>
                      <a:cubicBezTo>
                        <a:pt x="0" y="640"/>
                        <a:pt x="726" y="919"/>
                        <a:pt x="1622" y="919"/>
                      </a:cubicBezTo>
                      <a:cubicBezTo>
                        <a:pt x="2518" y="919"/>
                        <a:pt x="3244" y="640"/>
                        <a:pt x="3244" y="295"/>
                      </a:cubicBezTo>
                      <a:cubicBezTo>
                        <a:pt x="3244" y="189"/>
                        <a:pt x="3174" y="88"/>
                        <a:pt x="3051" y="0"/>
                      </a:cubicBezTo>
                      <a:close/>
                    </a:path>
                  </a:pathLst>
                </a:custGeom>
                <a:solidFill>
                  <a:schemeClr val="bg1"/>
                </a:solidFill>
                <a:ln>
                  <a:noFill/>
                </a:ln>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157" name="Freeform 27"/>
                <p:cNvSpPr>
                  <a:spLocks noEditPoints="1"/>
                </p:cNvSpPr>
                <p:nvPr/>
              </p:nvSpPr>
              <p:spPr bwMode="auto">
                <a:xfrm>
                  <a:off x="-5489004" y="-3041280"/>
                  <a:ext cx="3228810" cy="1797556"/>
                </a:xfrm>
                <a:custGeom>
                  <a:avLst/>
                  <a:gdLst>
                    <a:gd name="T0" fmla="*/ 2723 w 2858"/>
                    <a:gd name="T1" fmla="*/ 216 h 1591"/>
                    <a:gd name="T2" fmla="*/ 28 w 2858"/>
                    <a:gd name="T3" fmla="*/ 14 h 1591"/>
                    <a:gd name="T4" fmla="*/ 4 w 2858"/>
                    <a:gd name="T5" fmla="*/ 111 h 1591"/>
                    <a:gd name="T6" fmla="*/ 0 w 2858"/>
                    <a:gd name="T7" fmla="*/ 228 h 1591"/>
                    <a:gd name="T8" fmla="*/ 4 w 2858"/>
                    <a:gd name="T9" fmla="*/ 379 h 1591"/>
                    <a:gd name="T10" fmla="*/ 0 w 2858"/>
                    <a:gd name="T11" fmla="*/ 497 h 1591"/>
                    <a:gd name="T12" fmla="*/ 4 w 2858"/>
                    <a:gd name="T13" fmla="*/ 647 h 1591"/>
                    <a:gd name="T14" fmla="*/ 0 w 2858"/>
                    <a:gd name="T15" fmla="*/ 765 h 1591"/>
                    <a:gd name="T16" fmla="*/ 4 w 2858"/>
                    <a:gd name="T17" fmla="*/ 915 h 1591"/>
                    <a:gd name="T18" fmla="*/ 0 w 2858"/>
                    <a:gd name="T19" fmla="*/ 1033 h 1591"/>
                    <a:gd name="T20" fmla="*/ 2854 w 2858"/>
                    <a:gd name="T21" fmla="*/ 1023 h 1591"/>
                    <a:gd name="T22" fmla="*/ 2858 w 2858"/>
                    <a:gd name="T23" fmla="*/ 872 h 1591"/>
                    <a:gd name="T24" fmla="*/ 2854 w 2858"/>
                    <a:gd name="T25" fmla="*/ 755 h 1591"/>
                    <a:gd name="T26" fmla="*/ 2858 w 2858"/>
                    <a:gd name="T27" fmla="*/ 604 h 1591"/>
                    <a:gd name="T28" fmla="*/ 2854 w 2858"/>
                    <a:gd name="T29" fmla="*/ 487 h 1591"/>
                    <a:gd name="T30" fmla="*/ 2858 w 2858"/>
                    <a:gd name="T31" fmla="*/ 336 h 1591"/>
                    <a:gd name="T32" fmla="*/ 2854 w 2858"/>
                    <a:gd name="T33" fmla="*/ 218 h 1591"/>
                    <a:gd name="T34" fmla="*/ 2858 w 2858"/>
                    <a:gd name="T35" fmla="*/ 68 h 1591"/>
                    <a:gd name="T36" fmla="*/ 433 w 2858"/>
                    <a:gd name="T37" fmla="*/ 1244 h 1591"/>
                    <a:gd name="T38" fmla="*/ 2435 w 2858"/>
                    <a:gd name="T39" fmla="*/ 1216 h 1591"/>
                    <a:gd name="T40" fmla="*/ 2425 w 2858"/>
                    <a:gd name="T41" fmla="*/ 1297 h 1591"/>
                    <a:gd name="T42" fmla="*/ 423 w 2858"/>
                    <a:gd name="T43" fmla="*/ 1270 h 1591"/>
                    <a:gd name="T44" fmla="*/ 2425 w 2858"/>
                    <a:gd name="T45" fmla="*/ 1190 h 1591"/>
                    <a:gd name="T46" fmla="*/ 423 w 2858"/>
                    <a:gd name="T47" fmla="*/ 1163 h 1591"/>
                    <a:gd name="T48" fmla="*/ 2723 w 2858"/>
                    <a:gd name="T49" fmla="*/ 966 h 1591"/>
                    <a:gd name="T50" fmla="*/ 53 w 2858"/>
                    <a:gd name="T51" fmla="*/ 864 h 1591"/>
                    <a:gd name="T52" fmla="*/ 2723 w 2858"/>
                    <a:gd name="T53" fmla="*/ 966 h 1591"/>
                    <a:gd name="T54" fmla="*/ 135 w 2858"/>
                    <a:gd name="T55" fmla="*/ 913 h 1591"/>
                    <a:gd name="T56" fmla="*/ 2805 w 2858"/>
                    <a:gd name="T57" fmla="*/ 810 h 1591"/>
                    <a:gd name="T58" fmla="*/ 433 w 2858"/>
                    <a:gd name="T59" fmla="*/ 1029 h 1591"/>
                    <a:gd name="T60" fmla="*/ 2435 w 2858"/>
                    <a:gd name="T61" fmla="*/ 1002 h 1591"/>
                    <a:gd name="T62" fmla="*/ 1429 w 2858"/>
                    <a:gd name="T63" fmla="*/ 1134 h 1591"/>
                    <a:gd name="T64" fmla="*/ 1429 w 2858"/>
                    <a:gd name="T65" fmla="*/ 1109 h 1591"/>
                    <a:gd name="T66" fmla="*/ 2425 w 2858"/>
                    <a:gd name="T67" fmla="*/ 922 h 1591"/>
                    <a:gd name="T68" fmla="*/ 423 w 2858"/>
                    <a:gd name="T69" fmla="*/ 895 h 1591"/>
                    <a:gd name="T70" fmla="*/ 2723 w 2858"/>
                    <a:gd name="T71" fmla="*/ 698 h 1591"/>
                    <a:gd name="T72" fmla="*/ 53 w 2858"/>
                    <a:gd name="T73" fmla="*/ 596 h 1591"/>
                    <a:gd name="T74" fmla="*/ 2723 w 2858"/>
                    <a:gd name="T75" fmla="*/ 698 h 1591"/>
                    <a:gd name="T76" fmla="*/ 135 w 2858"/>
                    <a:gd name="T77" fmla="*/ 644 h 1591"/>
                    <a:gd name="T78" fmla="*/ 2805 w 2858"/>
                    <a:gd name="T79" fmla="*/ 542 h 1591"/>
                    <a:gd name="T80" fmla="*/ 433 w 2858"/>
                    <a:gd name="T81" fmla="*/ 761 h 1591"/>
                    <a:gd name="T82" fmla="*/ 2435 w 2858"/>
                    <a:gd name="T83" fmla="*/ 734 h 1591"/>
                    <a:gd name="T84" fmla="*/ 1429 w 2858"/>
                    <a:gd name="T85" fmla="*/ 866 h 1591"/>
                    <a:gd name="T86" fmla="*/ 1429 w 2858"/>
                    <a:gd name="T87" fmla="*/ 840 h 1591"/>
                    <a:gd name="T88" fmla="*/ 2425 w 2858"/>
                    <a:gd name="T89" fmla="*/ 654 h 1591"/>
                    <a:gd name="T90" fmla="*/ 423 w 2858"/>
                    <a:gd name="T91" fmla="*/ 626 h 1591"/>
                    <a:gd name="T92" fmla="*/ 2723 w 2858"/>
                    <a:gd name="T93" fmla="*/ 430 h 1591"/>
                    <a:gd name="T94" fmla="*/ 53 w 2858"/>
                    <a:gd name="T95" fmla="*/ 328 h 1591"/>
                    <a:gd name="T96" fmla="*/ 2723 w 2858"/>
                    <a:gd name="T97" fmla="*/ 430 h 1591"/>
                    <a:gd name="T98" fmla="*/ 135 w 2858"/>
                    <a:gd name="T99" fmla="*/ 376 h 1591"/>
                    <a:gd name="T100" fmla="*/ 2805 w 2858"/>
                    <a:gd name="T101" fmla="*/ 274 h 1591"/>
                    <a:gd name="T102" fmla="*/ 433 w 2858"/>
                    <a:gd name="T103" fmla="*/ 493 h 1591"/>
                    <a:gd name="T104" fmla="*/ 2435 w 2858"/>
                    <a:gd name="T105" fmla="*/ 466 h 1591"/>
                    <a:gd name="T106" fmla="*/ 2435 w 2858"/>
                    <a:gd name="T107" fmla="*/ 1323 h 1591"/>
                    <a:gd name="T108" fmla="*/ 433 w 2858"/>
                    <a:gd name="T109" fmla="*/ 1351 h 1591"/>
                    <a:gd name="T110" fmla="*/ 1429 w 2858"/>
                    <a:gd name="T111" fmla="*/ 572 h 1591"/>
                    <a:gd name="T112" fmla="*/ 1429 w 2858"/>
                    <a:gd name="T113" fmla="*/ 598 h 1591"/>
                    <a:gd name="T114" fmla="*/ 2723 w 2858"/>
                    <a:gd name="T115" fmla="*/ 1234 h 1591"/>
                    <a:gd name="T116" fmla="*/ 53 w 2858"/>
                    <a:gd name="T117" fmla="*/ 1132 h 1591"/>
                    <a:gd name="T118" fmla="*/ 2723 w 2858"/>
                    <a:gd name="T119" fmla="*/ 1234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58" h="1591">
                      <a:moveTo>
                        <a:pt x="2854" y="58"/>
                      </a:moveTo>
                      <a:cubicBezTo>
                        <a:pt x="2857" y="43"/>
                        <a:pt x="2858" y="29"/>
                        <a:pt x="2858" y="14"/>
                      </a:cubicBezTo>
                      <a:cubicBezTo>
                        <a:pt x="2858" y="6"/>
                        <a:pt x="2852" y="0"/>
                        <a:pt x="2844" y="0"/>
                      </a:cubicBezTo>
                      <a:cubicBezTo>
                        <a:pt x="2836" y="0"/>
                        <a:pt x="2830" y="6"/>
                        <a:pt x="2830" y="14"/>
                      </a:cubicBezTo>
                      <a:cubicBezTo>
                        <a:pt x="2830" y="83"/>
                        <a:pt x="2794" y="151"/>
                        <a:pt x="2723" y="216"/>
                      </a:cubicBezTo>
                      <a:cubicBezTo>
                        <a:pt x="2653" y="279"/>
                        <a:pt x="2553" y="336"/>
                        <a:pt x="2425" y="386"/>
                      </a:cubicBezTo>
                      <a:cubicBezTo>
                        <a:pt x="2159" y="488"/>
                        <a:pt x="1805" y="544"/>
                        <a:pt x="1429" y="544"/>
                      </a:cubicBezTo>
                      <a:cubicBezTo>
                        <a:pt x="1053" y="544"/>
                        <a:pt x="699" y="488"/>
                        <a:pt x="433" y="386"/>
                      </a:cubicBezTo>
                      <a:cubicBezTo>
                        <a:pt x="305" y="336"/>
                        <a:pt x="205" y="279"/>
                        <a:pt x="135" y="216"/>
                      </a:cubicBezTo>
                      <a:cubicBezTo>
                        <a:pt x="64" y="151"/>
                        <a:pt x="28" y="83"/>
                        <a:pt x="28" y="14"/>
                      </a:cubicBezTo>
                      <a:cubicBezTo>
                        <a:pt x="28" y="6"/>
                        <a:pt x="22" y="0"/>
                        <a:pt x="14" y="0"/>
                      </a:cubicBezTo>
                      <a:cubicBezTo>
                        <a:pt x="6" y="0"/>
                        <a:pt x="0" y="6"/>
                        <a:pt x="0" y="14"/>
                      </a:cubicBezTo>
                      <a:cubicBezTo>
                        <a:pt x="0" y="29"/>
                        <a:pt x="1" y="43"/>
                        <a:pt x="4" y="58"/>
                      </a:cubicBezTo>
                      <a:cubicBezTo>
                        <a:pt x="2" y="60"/>
                        <a:pt x="0" y="64"/>
                        <a:pt x="0" y="68"/>
                      </a:cubicBezTo>
                      <a:cubicBezTo>
                        <a:pt x="0" y="82"/>
                        <a:pt x="1" y="97"/>
                        <a:pt x="4" y="111"/>
                      </a:cubicBezTo>
                      <a:cubicBezTo>
                        <a:pt x="2" y="114"/>
                        <a:pt x="0" y="117"/>
                        <a:pt x="0" y="121"/>
                      </a:cubicBezTo>
                      <a:cubicBezTo>
                        <a:pt x="0" y="136"/>
                        <a:pt x="1" y="150"/>
                        <a:pt x="4" y="165"/>
                      </a:cubicBezTo>
                      <a:cubicBezTo>
                        <a:pt x="2" y="167"/>
                        <a:pt x="0" y="171"/>
                        <a:pt x="0" y="175"/>
                      </a:cubicBezTo>
                      <a:cubicBezTo>
                        <a:pt x="0" y="189"/>
                        <a:pt x="1" y="204"/>
                        <a:pt x="4" y="218"/>
                      </a:cubicBezTo>
                      <a:cubicBezTo>
                        <a:pt x="2" y="221"/>
                        <a:pt x="0" y="225"/>
                        <a:pt x="0" y="228"/>
                      </a:cubicBezTo>
                      <a:cubicBezTo>
                        <a:pt x="0" y="243"/>
                        <a:pt x="1" y="258"/>
                        <a:pt x="4" y="272"/>
                      </a:cubicBezTo>
                      <a:cubicBezTo>
                        <a:pt x="2" y="275"/>
                        <a:pt x="0" y="278"/>
                        <a:pt x="0" y="282"/>
                      </a:cubicBezTo>
                      <a:cubicBezTo>
                        <a:pt x="0" y="297"/>
                        <a:pt x="1" y="311"/>
                        <a:pt x="4" y="326"/>
                      </a:cubicBezTo>
                      <a:cubicBezTo>
                        <a:pt x="2" y="328"/>
                        <a:pt x="0" y="332"/>
                        <a:pt x="0" y="336"/>
                      </a:cubicBezTo>
                      <a:cubicBezTo>
                        <a:pt x="0" y="350"/>
                        <a:pt x="1" y="365"/>
                        <a:pt x="4" y="379"/>
                      </a:cubicBezTo>
                      <a:cubicBezTo>
                        <a:pt x="2" y="382"/>
                        <a:pt x="0" y="385"/>
                        <a:pt x="0" y="389"/>
                      </a:cubicBezTo>
                      <a:cubicBezTo>
                        <a:pt x="0" y="404"/>
                        <a:pt x="1" y="418"/>
                        <a:pt x="4" y="433"/>
                      </a:cubicBezTo>
                      <a:cubicBezTo>
                        <a:pt x="2" y="435"/>
                        <a:pt x="0" y="439"/>
                        <a:pt x="0" y="443"/>
                      </a:cubicBezTo>
                      <a:cubicBezTo>
                        <a:pt x="0" y="458"/>
                        <a:pt x="1" y="472"/>
                        <a:pt x="4" y="487"/>
                      </a:cubicBezTo>
                      <a:cubicBezTo>
                        <a:pt x="2" y="489"/>
                        <a:pt x="0" y="493"/>
                        <a:pt x="0" y="497"/>
                      </a:cubicBezTo>
                      <a:cubicBezTo>
                        <a:pt x="0" y="511"/>
                        <a:pt x="1" y="526"/>
                        <a:pt x="4" y="540"/>
                      </a:cubicBezTo>
                      <a:cubicBezTo>
                        <a:pt x="2" y="543"/>
                        <a:pt x="0" y="546"/>
                        <a:pt x="0" y="550"/>
                      </a:cubicBezTo>
                      <a:cubicBezTo>
                        <a:pt x="0" y="565"/>
                        <a:pt x="1" y="579"/>
                        <a:pt x="4" y="594"/>
                      </a:cubicBezTo>
                      <a:cubicBezTo>
                        <a:pt x="2" y="596"/>
                        <a:pt x="0" y="600"/>
                        <a:pt x="0" y="604"/>
                      </a:cubicBezTo>
                      <a:cubicBezTo>
                        <a:pt x="0" y="618"/>
                        <a:pt x="1" y="633"/>
                        <a:pt x="4" y="647"/>
                      </a:cubicBezTo>
                      <a:cubicBezTo>
                        <a:pt x="2" y="650"/>
                        <a:pt x="0" y="653"/>
                        <a:pt x="0" y="657"/>
                      </a:cubicBezTo>
                      <a:cubicBezTo>
                        <a:pt x="0" y="672"/>
                        <a:pt x="1" y="687"/>
                        <a:pt x="4" y="701"/>
                      </a:cubicBezTo>
                      <a:cubicBezTo>
                        <a:pt x="2" y="704"/>
                        <a:pt x="0" y="707"/>
                        <a:pt x="0" y="711"/>
                      </a:cubicBezTo>
                      <a:cubicBezTo>
                        <a:pt x="0" y="726"/>
                        <a:pt x="1" y="740"/>
                        <a:pt x="4" y="755"/>
                      </a:cubicBezTo>
                      <a:cubicBezTo>
                        <a:pt x="2" y="757"/>
                        <a:pt x="0" y="761"/>
                        <a:pt x="0" y="765"/>
                      </a:cubicBezTo>
                      <a:cubicBezTo>
                        <a:pt x="0" y="779"/>
                        <a:pt x="1" y="794"/>
                        <a:pt x="4" y="808"/>
                      </a:cubicBezTo>
                      <a:cubicBezTo>
                        <a:pt x="2" y="811"/>
                        <a:pt x="0" y="814"/>
                        <a:pt x="0" y="818"/>
                      </a:cubicBezTo>
                      <a:cubicBezTo>
                        <a:pt x="0" y="833"/>
                        <a:pt x="1" y="847"/>
                        <a:pt x="4" y="862"/>
                      </a:cubicBezTo>
                      <a:cubicBezTo>
                        <a:pt x="2" y="864"/>
                        <a:pt x="0" y="868"/>
                        <a:pt x="0" y="872"/>
                      </a:cubicBezTo>
                      <a:cubicBezTo>
                        <a:pt x="0" y="886"/>
                        <a:pt x="1" y="901"/>
                        <a:pt x="4" y="915"/>
                      </a:cubicBezTo>
                      <a:cubicBezTo>
                        <a:pt x="2" y="918"/>
                        <a:pt x="0" y="922"/>
                        <a:pt x="0" y="925"/>
                      </a:cubicBezTo>
                      <a:cubicBezTo>
                        <a:pt x="0" y="940"/>
                        <a:pt x="1" y="955"/>
                        <a:pt x="4" y="969"/>
                      </a:cubicBezTo>
                      <a:cubicBezTo>
                        <a:pt x="2" y="972"/>
                        <a:pt x="0" y="975"/>
                        <a:pt x="0" y="979"/>
                      </a:cubicBezTo>
                      <a:cubicBezTo>
                        <a:pt x="0" y="994"/>
                        <a:pt x="1" y="1008"/>
                        <a:pt x="4" y="1023"/>
                      </a:cubicBezTo>
                      <a:cubicBezTo>
                        <a:pt x="2" y="1025"/>
                        <a:pt x="0" y="1029"/>
                        <a:pt x="0" y="1033"/>
                      </a:cubicBezTo>
                      <a:cubicBezTo>
                        <a:pt x="0" y="1184"/>
                        <a:pt x="150" y="1326"/>
                        <a:pt x="423" y="1431"/>
                      </a:cubicBezTo>
                      <a:cubicBezTo>
                        <a:pt x="692" y="1534"/>
                        <a:pt x="1049" y="1591"/>
                        <a:pt x="1429" y="1591"/>
                      </a:cubicBezTo>
                      <a:cubicBezTo>
                        <a:pt x="1809" y="1591"/>
                        <a:pt x="2166" y="1534"/>
                        <a:pt x="2435" y="1431"/>
                      </a:cubicBezTo>
                      <a:cubicBezTo>
                        <a:pt x="2708" y="1326"/>
                        <a:pt x="2858" y="1184"/>
                        <a:pt x="2858" y="1033"/>
                      </a:cubicBezTo>
                      <a:cubicBezTo>
                        <a:pt x="2858" y="1029"/>
                        <a:pt x="2856" y="1025"/>
                        <a:pt x="2854" y="1023"/>
                      </a:cubicBezTo>
                      <a:cubicBezTo>
                        <a:pt x="2857" y="1008"/>
                        <a:pt x="2858" y="994"/>
                        <a:pt x="2858" y="979"/>
                      </a:cubicBezTo>
                      <a:cubicBezTo>
                        <a:pt x="2858" y="975"/>
                        <a:pt x="2856" y="972"/>
                        <a:pt x="2854" y="969"/>
                      </a:cubicBezTo>
                      <a:cubicBezTo>
                        <a:pt x="2857" y="955"/>
                        <a:pt x="2858" y="940"/>
                        <a:pt x="2858" y="925"/>
                      </a:cubicBezTo>
                      <a:cubicBezTo>
                        <a:pt x="2858" y="922"/>
                        <a:pt x="2856" y="918"/>
                        <a:pt x="2854" y="915"/>
                      </a:cubicBezTo>
                      <a:cubicBezTo>
                        <a:pt x="2857" y="901"/>
                        <a:pt x="2858" y="886"/>
                        <a:pt x="2858" y="872"/>
                      </a:cubicBezTo>
                      <a:cubicBezTo>
                        <a:pt x="2858" y="868"/>
                        <a:pt x="2856" y="864"/>
                        <a:pt x="2854" y="862"/>
                      </a:cubicBezTo>
                      <a:cubicBezTo>
                        <a:pt x="2857" y="847"/>
                        <a:pt x="2858" y="833"/>
                        <a:pt x="2858" y="818"/>
                      </a:cubicBezTo>
                      <a:cubicBezTo>
                        <a:pt x="2858" y="814"/>
                        <a:pt x="2856" y="811"/>
                        <a:pt x="2854" y="808"/>
                      </a:cubicBezTo>
                      <a:cubicBezTo>
                        <a:pt x="2857" y="794"/>
                        <a:pt x="2858" y="779"/>
                        <a:pt x="2858" y="765"/>
                      </a:cubicBezTo>
                      <a:cubicBezTo>
                        <a:pt x="2858" y="761"/>
                        <a:pt x="2856" y="757"/>
                        <a:pt x="2854" y="755"/>
                      </a:cubicBezTo>
                      <a:cubicBezTo>
                        <a:pt x="2857" y="740"/>
                        <a:pt x="2858" y="726"/>
                        <a:pt x="2858" y="711"/>
                      </a:cubicBezTo>
                      <a:cubicBezTo>
                        <a:pt x="2858" y="707"/>
                        <a:pt x="2856" y="704"/>
                        <a:pt x="2854" y="701"/>
                      </a:cubicBezTo>
                      <a:cubicBezTo>
                        <a:pt x="2857" y="687"/>
                        <a:pt x="2858" y="672"/>
                        <a:pt x="2858" y="657"/>
                      </a:cubicBezTo>
                      <a:cubicBezTo>
                        <a:pt x="2858" y="653"/>
                        <a:pt x="2856" y="650"/>
                        <a:pt x="2854" y="647"/>
                      </a:cubicBezTo>
                      <a:cubicBezTo>
                        <a:pt x="2857" y="633"/>
                        <a:pt x="2858" y="618"/>
                        <a:pt x="2858" y="604"/>
                      </a:cubicBezTo>
                      <a:cubicBezTo>
                        <a:pt x="2858" y="600"/>
                        <a:pt x="2856" y="596"/>
                        <a:pt x="2854" y="594"/>
                      </a:cubicBezTo>
                      <a:cubicBezTo>
                        <a:pt x="2857" y="579"/>
                        <a:pt x="2858" y="565"/>
                        <a:pt x="2858" y="550"/>
                      </a:cubicBezTo>
                      <a:cubicBezTo>
                        <a:pt x="2858" y="546"/>
                        <a:pt x="2856" y="543"/>
                        <a:pt x="2854" y="540"/>
                      </a:cubicBezTo>
                      <a:cubicBezTo>
                        <a:pt x="2857" y="526"/>
                        <a:pt x="2858" y="511"/>
                        <a:pt x="2858" y="497"/>
                      </a:cubicBezTo>
                      <a:cubicBezTo>
                        <a:pt x="2858" y="493"/>
                        <a:pt x="2856" y="489"/>
                        <a:pt x="2854" y="487"/>
                      </a:cubicBezTo>
                      <a:cubicBezTo>
                        <a:pt x="2857" y="472"/>
                        <a:pt x="2858" y="458"/>
                        <a:pt x="2858" y="443"/>
                      </a:cubicBezTo>
                      <a:cubicBezTo>
                        <a:pt x="2858" y="439"/>
                        <a:pt x="2856" y="435"/>
                        <a:pt x="2854" y="433"/>
                      </a:cubicBezTo>
                      <a:cubicBezTo>
                        <a:pt x="2857" y="418"/>
                        <a:pt x="2858" y="404"/>
                        <a:pt x="2858" y="389"/>
                      </a:cubicBezTo>
                      <a:cubicBezTo>
                        <a:pt x="2858" y="385"/>
                        <a:pt x="2856" y="382"/>
                        <a:pt x="2854" y="379"/>
                      </a:cubicBezTo>
                      <a:cubicBezTo>
                        <a:pt x="2857" y="365"/>
                        <a:pt x="2858" y="350"/>
                        <a:pt x="2858" y="336"/>
                      </a:cubicBezTo>
                      <a:cubicBezTo>
                        <a:pt x="2858" y="332"/>
                        <a:pt x="2856" y="328"/>
                        <a:pt x="2854" y="326"/>
                      </a:cubicBezTo>
                      <a:cubicBezTo>
                        <a:pt x="2857" y="311"/>
                        <a:pt x="2858" y="297"/>
                        <a:pt x="2858" y="282"/>
                      </a:cubicBezTo>
                      <a:cubicBezTo>
                        <a:pt x="2858" y="278"/>
                        <a:pt x="2856" y="275"/>
                        <a:pt x="2854" y="272"/>
                      </a:cubicBezTo>
                      <a:cubicBezTo>
                        <a:pt x="2857" y="258"/>
                        <a:pt x="2858" y="243"/>
                        <a:pt x="2858" y="228"/>
                      </a:cubicBezTo>
                      <a:cubicBezTo>
                        <a:pt x="2858" y="225"/>
                        <a:pt x="2856" y="221"/>
                        <a:pt x="2854" y="218"/>
                      </a:cubicBezTo>
                      <a:cubicBezTo>
                        <a:pt x="2857" y="204"/>
                        <a:pt x="2858" y="189"/>
                        <a:pt x="2858" y="175"/>
                      </a:cubicBezTo>
                      <a:cubicBezTo>
                        <a:pt x="2858" y="171"/>
                        <a:pt x="2856" y="167"/>
                        <a:pt x="2854" y="165"/>
                      </a:cubicBezTo>
                      <a:cubicBezTo>
                        <a:pt x="2857" y="150"/>
                        <a:pt x="2858" y="136"/>
                        <a:pt x="2858" y="121"/>
                      </a:cubicBezTo>
                      <a:cubicBezTo>
                        <a:pt x="2858" y="117"/>
                        <a:pt x="2856" y="114"/>
                        <a:pt x="2854" y="111"/>
                      </a:cubicBezTo>
                      <a:cubicBezTo>
                        <a:pt x="2857" y="97"/>
                        <a:pt x="2858" y="82"/>
                        <a:pt x="2858" y="68"/>
                      </a:cubicBezTo>
                      <a:cubicBezTo>
                        <a:pt x="2858" y="64"/>
                        <a:pt x="2856" y="60"/>
                        <a:pt x="2854" y="58"/>
                      </a:cubicBezTo>
                      <a:close/>
                      <a:moveTo>
                        <a:pt x="2723" y="1073"/>
                      </a:moveTo>
                      <a:cubicBezTo>
                        <a:pt x="2653" y="1137"/>
                        <a:pt x="2553" y="1194"/>
                        <a:pt x="2425" y="1244"/>
                      </a:cubicBezTo>
                      <a:cubicBezTo>
                        <a:pt x="2159" y="1346"/>
                        <a:pt x="1805" y="1402"/>
                        <a:pt x="1429" y="1402"/>
                      </a:cubicBezTo>
                      <a:cubicBezTo>
                        <a:pt x="1053" y="1402"/>
                        <a:pt x="699" y="1346"/>
                        <a:pt x="433" y="1244"/>
                      </a:cubicBezTo>
                      <a:cubicBezTo>
                        <a:pt x="305" y="1194"/>
                        <a:pt x="205" y="1137"/>
                        <a:pt x="135" y="1073"/>
                      </a:cubicBezTo>
                      <a:cubicBezTo>
                        <a:pt x="98" y="1040"/>
                        <a:pt x="71" y="1006"/>
                        <a:pt x="53" y="971"/>
                      </a:cubicBezTo>
                      <a:cubicBezTo>
                        <a:pt x="119" y="1063"/>
                        <a:pt x="245" y="1148"/>
                        <a:pt x="423" y="1216"/>
                      </a:cubicBezTo>
                      <a:cubicBezTo>
                        <a:pt x="692" y="1320"/>
                        <a:pt x="1049" y="1377"/>
                        <a:pt x="1429" y="1377"/>
                      </a:cubicBezTo>
                      <a:cubicBezTo>
                        <a:pt x="1809" y="1377"/>
                        <a:pt x="2166" y="1320"/>
                        <a:pt x="2435" y="1216"/>
                      </a:cubicBezTo>
                      <a:cubicBezTo>
                        <a:pt x="2613" y="1148"/>
                        <a:pt x="2739" y="1063"/>
                        <a:pt x="2805" y="971"/>
                      </a:cubicBezTo>
                      <a:cubicBezTo>
                        <a:pt x="2787" y="1006"/>
                        <a:pt x="2760" y="1040"/>
                        <a:pt x="2723" y="1073"/>
                      </a:cubicBezTo>
                      <a:close/>
                      <a:moveTo>
                        <a:pt x="2805" y="1025"/>
                      </a:moveTo>
                      <a:cubicBezTo>
                        <a:pt x="2787" y="1060"/>
                        <a:pt x="2760" y="1094"/>
                        <a:pt x="2723" y="1127"/>
                      </a:cubicBezTo>
                      <a:cubicBezTo>
                        <a:pt x="2653" y="1191"/>
                        <a:pt x="2553" y="1248"/>
                        <a:pt x="2425" y="1297"/>
                      </a:cubicBezTo>
                      <a:cubicBezTo>
                        <a:pt x="2159" y="1400"/>
                        <a:pt x="1805" y="1456"/>
                        <a:pt x="1429" y="1456"/>
                      </a:cubicBezTo>
                      <a:cubicBezTo>
                        <a:pt x="1053" y="1456"/>
                        <a:pt x="699" y="1400"/>
                        <a:pt x="433" y="1297"/>
                      </a:cubicBezTo>
                      <a:cubicBezTo>
                        <a:pt x="305" y="1248"/>
                        <a:pt x="205" y="1191"/>
                        <a:pt x="135" y="1127"/>
                      </a:cubicBezTo>
                      <a:cubicBezTo>
                        <a:pt x="98" y="1094"/>
                        <a:pt x="71" y="1060"/>
                        <a:pt x="53" y="1025"/>
                      </a:cubicBezTo>
                      <a:cubicBezTo>
                        <a:pt x="119" y="1117"/>
                        <a:pt x="245" y="1201"/>
                        <a:pt x="423" y="1270"/>
                      </a:cubicBezTo>
                      <a:cubicBezTo>
                        <a:pt x="692" y="1373"/>
                        <a:pt x="1049" y="1430"/>
                        <a:pt x="1429" y="1430"/>
                      </a:cubicBezTo>
                      <a:cubicBezTo>
                        <a:pt x="1809" y="1430"/>
                        <a:pt x="2166" y="1373"/>
                        <a:pt x="2435" y="1270"/>
                      </a:cubicBezTo>
                      <a:cubicBezTo>
                        <a:pt x="2613" y="1201"/>
                        <a:pt x="2739" y="1117"/>
                        <a:pt x="2805" y="1025"/>
                      </a:cubicBezTo>
                      <a:close/>
                      <a:moveTo>
                        <a:pt x="2723" y="1020"/>
                      </a:moveTo>
                      <a:cubicBezTo>
                        <a:pt x="2653" y="1083"/>
                        <a:pt x="2553" y="1141"/>
                        <a:pt x="2425" y="1190"/>
                      </a:cubicBezTo>
                      <a:cubicBezTo>
                        <a:pt x="2159" y="1292"/>
                        <a:pt x="1805" y="1349"/>
                        <a:pt x="1429" y="1349"/>
                      </a:cubicBezTo>
                      <a:cubicBezTo>
                        <a:pt x="1053" y="1349"/>
                        <a:pt x="699" y="1292"/>
                        <a:pt x="433" y="1190"/>
                      </a:cubicBezTo>
                      <a:cubicBezTo>
                        <a:pt x="305" y="1141"/>
                        <a:pt x="205" y="1083"/>
                        <a:pt x="135" y="1020"/>
                      </a:cubicBezTo>
                      <a:cubicBezTo>
                        <a:pt x="98" y="987"/>
                        <a:pt x="71" y="952"/>
                        <a:pt x="53" y="918"/>
                      </a:cubicBezTo>
                      <a:cubicBezTo>
                        <a:pt x="119" y="1010"/>
                        <a:pt x="245" y="1094"/>
                        <a:pt x="423" y="1163"/>
                      </a:cubicBezTo>
                      <a:cubicBezTo>
                        <a:pt x="692" y="1266"/>
                        <a:pt x="1049" y="1323"/>
                        <a:pt x="1429" y="1323"/>
                      </a:cubicBezTo>
                      <a:cubicBezTo>
                        <a:pt x="1809" y="1323"/>
                        <a:pt x="2166" y="1266"/>
                        <a:pt x="2435" y="1163"/>
                      </a:cubicBezTo>
                      <a:cubicBezTo>
                        <a:pt x="2613" y="1094"/>
                        <a:pt x="2739" y="1010"/>
                        <a:pt x="2805" y="918"/>
                      </a:cubicBezTo>
                      <a:cubicBezTo>
                        <a:pt x="2787" y="952"/>
                        <a:pt x="2760" y="987"/>
                        <a:pt x="2723" y="1020"/>
                      </a:cubicBezTo>
                      <a:close/>
                      <a:moveTo>
                        <a:pt x="2723" y="966"/>
                      </a:moveTo>
                      <a:cubicBezTo>
                        <a:pt x="2653" y="1030"/>
                        <a:pt x="2553" y="1087"/>
                        <a:pt x="2425" y="1136"/>
                      </a:cubicBezTo>
                      <a:cubicBezTo>
                        <a:pt x="2159" y="1239"/>
                        <a:pt x="1805" y="1295"/>
                        <a:pt x="1429" y="1295"/>
                      </a:cubicBezTo>
                      <a:cubicBezTo>
                        <a:pt x="1053" y="1295"/>
                        <a:pt x="699" y="1239"/>
                        <a:pt x="433" y="1136"/>
                      </a:cubicBezTo>
                      <a:cubicBezTo>
                        <a:pt x="305" y="1087"/>
                        <a:pt x="205" y="1030"/>
                        <a:pt x="135" y="966"/>
                      </a:cubicBezTo>
                      <a:cubicBezTo>
                        <a:pt x="98" y="933"/>
                        <a:pt x="71" y="899"/>
                        <a:pt x="53" y="864"/>
                      </a:cubicBezTo>
                      <a:cubicBezTo>
                        <a:pt x="119" y="956"/>
                        <a:pt x="245" y="1040"/>
                        <a:pt x="423" y="1109"/>
                      </a:cubicBezTo>
                      <a:cubicBezTo>
                        <a:pt x="692" y="1212"/>
                        <a:pt x="1049" y="1269"/>
                        <a:pt x="1429" y="1269"/>
                      </a:cubicBezTo>
                      <a:cubicBezTo>
                        <a:pt x="1809" y="1269"/>
                        <a:pt x="2166" y="1212"/>
                        <a:pt x="2435" y="1109"/>
                      </a:cubicBezTo>
                      <a:cubicBezTo>
                        <a:pt x="2613" y="1040"/>
                        <a:pt x="2739" y="956"/>
                        <a:pt x="2805" y="864"/>
                      </a:cubicBezTo>
                      <a:cubicBezTo>
                        <a:pt x="2787" y="899"/>
                        <a:pt x="2760" y="933"/>
                        <a:pt x="2723" y="966"/>
                      </a:cubicBezTo>
                      <a:close/>
                      <a:moveTo>
                        <a:pt x="2723" y="913"/>
                      </a:moveTo>
                      <a:cubicBezTo>
                        <a:pt x="2653" y="976"/>
                        <a:pt x="2553" y="1034"/>
                        <a:pt x="2425" y="1083"/>
                      </a:cubicBezTo>
                      <a:cubicBezTo>
                        <a:pt x="2159" y="1185"/>
                        <a:pt x="1805" y="1241"/>
                        <a:pt x="1429" y="1241"/>
                      </a:cubicBezTo>
                      <a:cubicBezTo>
                        <a:pt x="1053" y="1241"/>
                        <a:pt x="699" y="1185"/>
                        <a:pt x="433" y="1083"/>
                      </a:cubicBezTo>
                      <a:cubicBezTo>
                        <a:pt x="305" y="1034"/>
                        <a:pt x="205" y="976"/>
                        <a:pt x="135" y="913"/>
                      </a:cubicBezTo>
                      <a:cubicBezTo>
                        <a:pt x="98" y="879"/>
                        <a:pt x="71" y="845"/>
                        <a:pt x="53" y="810"/>
                      </a:cubicBezTo>
                      <a:cubicBezTo>
                        <a:pt x="119" y="903"/>
                        <a:pt x="245" y="987"/>
                        <a:pt x="423" y="1055"/>
                      </a:cubicBezTo>
                      <a:cubicBezTo>
                        <a:pt x="692" y="1159"/>
                        <a:pt x="1049" y="1216"/>
                        <a:pt x="1429" y="1216"/>
                      </a:cubicBezTo>
                      <a:cubicBezTo>
                        <a:pt x="1809" y="1216"/>
                        <a:pt x="2166" y="1159"/>
                        <a:pt x="2435" y="1055"/>
                      </a:cubicBezTo>
                      <a:cubicBezTo>
                        <a:pt x="2613" y="987"/>
                        <a:pt x="2739" y="903"/>
                        <a:pt x="2805" y="810"/>
                      </a:cubicBezTo>
                      <a:cubicBezTo>
                        <a:pt x="2787" y="845"/>
                        <a:pt x="2760" y="879"/>
                        <a:pt x="2723" y="913"/>
                      </a:cubicBezTo>
                      <a:close/>
                      <a:moveTo>
                        <a:pt x="2723" y="859"/>
                      </a:moveTo>
                      <a:cubicBezTo>
                        <a:pt x="2653" y="923"/>
                        <a:pt x="2553" y="980"/>
                        <a:pt x="2425" y="1029"/>
                      </a:cubicBezTo>
                      <a:cubicBezTo>
                        <a:pt x="2159" y="1131"/>
                        <a:pt x="1805" y="1188"/>
                        <a:pt x="1429" y="1188"/>
                      </a:cubicBezTo>
                      <a:cubicBezTo>
                        <a:pt x="1053" y="1188"/>
                        <a:pt x="699" y="1131"/>
                        <a:pt x="433" y="1029"/>
                      </a:cubicBezTo>
                      <a:cubicBezTo>
                        <a:pt x="305" y="980"/>
                        <a:pt x="205" y="923"/>
                        <a:pt x="135" y="859"/>
                      </a:cubicBezTo>
                      <a:cubicBezTo>
                        <a:pt x="98" y="826"/>
                        <a:pt x="71" y="792"/>
                        <a:pt x="53" y="757"/>
                      </a:cubicBezTo>
                      <a:cubicBezTo>
                        <a:pt x="119" y="849"/>
                        <a:pt x="245" y="933"/>
                        <a:pt x="423" y="1002"/>
                      </a:cubicBezTo>
                      <a:cubicBezTo>
                        <a:pt x="692" y="1105"/>
                        <a:pt x="1049" y="1162"/>
                        <a:pt x="1429" y="1162"/>
                      </a:cubicBezTo>
                      <a:cubicBezTo>
                        <a:pt x="1809" y="1162"/>
                        <a:pt x="2166" y="1105"/>
                        <a:pt x="2435" y="1002"/>
                      </a:cubicBezTo>
                      <a:cubicBezTo>
                        <a:pt x="2613" y="933"/>
                        <a:pt x="2739" y="849"/>
                        <a:pt x="2805" y="757"/>
                      </a:cubicBezTo>
                      <a:cubicBezTo>
                        <a:pt x="2787" y="792"/>
                        <a:pt x="2760" y="826"/>
                        <a:pt x="2723" y="859"/>
                      </a:cubicBezTo>
                      <a:close/>
                      <a:moveTo>
                        <a:pt x="2723" y="805"/>
                      </a:moveTo>
                      <a:cubicBezTo>
                        <a:pt x="2653" y="869"/>
                        <a:pt x="2553" y="926"/>
                        <a:pt x="2425" y="976"/>
                      </a:cubicBezTo>
                      <a:cubicBezTo>
                        <a:pt x="2159" y="1078"/>
                        <a:pt x="1805" y="1134"/>
                        <a:pt x="1429" y="1134"/>
                      </a:cubicBezTo>
                      <a:cubicBezTo>
                        <a:pt x="1053" y="1134"/>
                        <a:pt x="699" y="1078"/>
                        <a:pt x="433" y="976"/>
                      </a:cubicBezTo>
                      <a:cubicBezTo>
                        <a:pt x="305" y="926"/>
                        <a:pt x="205" y="869"/>
                        <a:pt x="135" y="805"/>
                      </a:cubicBezTo>
                      <a:cubicBezTo>
                        <a:pt x="98" y="772"/>
                        <a:pt x="71" y="738"/>
                        <a:pt x="53" y="703"/>
                      </a:cubicBezTo>
                      <a:cubicBezTo>
                        <a:pt x="119" y="795"/>
                        <a:pt x="245" y="880"/>
                        <a:pt x="423" y="948"/>
                      </a:cubicBezTo>
                      <a:cubicBezTo>
                        <a:pt x="692" y="1052"/>
                        <a:pt x="1049" y="1109"/>
                        <a:pt x="1429" y="1109"/>
                      </a:cubicBezTo>
                      <a:cubicBezTo>
                        <a:pt x="1809" y="1109"/>
                        <a:pt x="2166" y="1052"/>
                        <a:pt x="2435" y="948"/>
                      </a:cubicBezTo>
                      <a:cubicBezTo>
                        <a:pt x="2613" y="880"/>
                        <a:pt x="2739" y="795"/>
                        <a:pt x="2805" y="703"/>
                      </a:cubicBezTo>
                      <a:cubicBezTo>
                        <a:pt x="2787" y="738"/>
                        <a:pt x="2760" y="772"/>
                        <a:pt x="2723" y="805"/>
                      </a:cubicBezTo>
                      <a:close/>
                      <a:moveTo>
                        <a:pt x="2723" y="752"/>
                      </a:moveTo>
                      <a:cubicBezTo>
                        <a:pt x="2653" y="815"/>
                        <a:pt x="2553" y="873"/>
                        <a:pt x="2425" y="922"/>
                      </a:cubicBezTo>
                      <a:cubicBezTo>
                        <a:pt x="2159" y="1024"/>
                        <a:pt x="1805" y="1081"/>
                        <a:pt x="1429" y="1081"/>
                      </a:cubicBezTo>
                      <a:cubicBezTo>
                        <a:pt x="1053" y="1081"/>
                        <a:pt x="699" y="1024"/>
                        <a:pt x="433" y="922"/>
                      </a:cubicBezTo>
                      <a:cubicBezTo>
                        <a:pt x="305" y="873"/>
                        <a:pt x="205" y="815"/>
                        <a:pt x="135" y="752"/>
                      </a:cubicBezTo>
                      <a:cubicBezTo>
                        <a:pt x="98" y="718"/>
                        <a:pt x="71" y="684"/>
                        <a:pt x="53" y="649"/>
                      </a:cubicBezTo>
                      <a:cubicBezTo>
                        <a:pt x="119" y="742"/>
                        <a:pt x="245" y="826"/>
                        <a:pt x="423" y="895"/>
                      </a:cubicBezTo>
                      <a:cubicBezTo>
                        <a:pt x="692" y="998"/>
                        <a:pt x="1049" y="1055"/>
                        <a:pt x="1429" y="1055"/>
                      </a:cubicBezTo>
                      <a:cubicBezTo>
                        <a:pt x="1809" y="1055"/>
                        <a:pt x="2166" y="998"/>
                        <a:pt x="2435" y="895"/>
                      </a:cubicBezTo>
                      <a:cubicBezTo>
                        <a:pt x="2613" y="826"/>
                        <a:pt x="2739" y="742"/>
                        <a:pt x="2805" y="649"/>
                      </a:cubicBezTo>
                      <a:cubicBezTo>
                        <a:pt x="2787" y="684"/>
                        <a:pt x="2760" y="718"/>
                        <a:pt x="2723" y="752"/>
                      </a:cubicBezTo>
                      <a:close/>
                      <a:moveTo>
                        <a:pt x="2723" y="698"/>
                      </a:moveTo>
                      <a:cubicBezTo>
                        <a:pt x="2653" y="762"/>
                        <a:pt x="2553" y="819"/>
                        <a:pt x="2425" y="868"/>
                      </a:cubicBezTo>
                      <a:cubicBezTo>
                        <a:pt x="2159" y="971"/>
                        <a:pt x="1805" y="1027"/>
                        <a:pt x="1429" y="1027"/>
                      </a:cubicBezTo>
                      <a:cubicBezTo>
                        <a:pt x="1053" y="1027"/>
                        <a:pt x="699" y="971"/>
                        <a:pt x="433" y="868"/>
                      </a:cubicBezTo>
                      <a:cubicBezTo>
                        <a:pt x="305" y="819"/>
                        <a:pt x="205" y="762"/>
                        <a:pt x="135" y="698"/>
                      </a:cubicBezTo>
                      <a:cubicBezTo>
                        <a:pt x="98" y="665"/>
                        <a:pt x="71" y="631"/>
                        <a:pt x="53" y="596"/>
                      </a:cubicBezTo>
                      <a:cubicBezTo>
                        <a:pt x="119" y="688"/>
                        <a:pt x="245" y="772"/>
                        <a:pt x="423" y="841"/>
                      </a:cubicBezTo>
                      <a:cubicBezTo>
                        <a:pt x="692" y="944"/>
                        <a:pt x="1049" y="1001"/>
                        <a:pt x="1429" y="1001"/>
                      </a:cubicBezTo>
                      <a:cubicBezTo>
                        <a:pt x="1809" y="1001"/>
                        <a:pt x="2166" y="944"/>
                        <a:pt x="2435" y="841"/>
                      </a:cubicBezTo>
                      <a:cubicBezTo>
                        <a:pt x="2613" y="772"/>
                        <a:pt x="2739" y="688"/>
                        <a:pt x="2805" y="596"/>
                      </a:cubicBezTo>
                      <a:cubicBezTo>
                        <a:pt x="2787" y="631"/>
                        <a:pt x="2760" y="665"/>
                        <a:pt x="2723" y="698"/>
                      </a:cubicBezTo>
                      <a:close/>
                      <a:moveTo>
                        <a:pt x="2723" y="644"/>
                      </a:moveTo>
                      <a:cubicBezTo>
                        <a:pt x="2653" y="708"/>
                        <a:pt x="2553" y="765"/>
                        <a:pt x="2425" y="815"/>
                      </a:cubicBezTo>
                      <a:cubicBezTo>
                        <a:pt x="2159" y="917"/>
                        <a:pt x="1805" y="973"/>
                        <a:pt x="1429" y="973"/>
                      </a:cubicBezTo>
                      <a:cubicBezTo>
                        <a:pt x="1053" y="973"/>
                        <a:pt x="699" y="917"/>
                        <a:pt x="433" y="815"/>
                      </a:cubicBezTo>
                      <a:cubicBezTo>
                        <a:pt x="305" y="765"/>
                        <a:pt x="205" y="708"/>
                        <a:pt x="135" y="644"/>
                      </a:cubicBezTo>
                      <a:cubicBezTo>
                        <a:pt x="98" y="611"/>
                        <a:pt x="71" y="577"/>
                        <a:pt x="53" y="542"/>
                      </a:cubicBezTo>
                      <a:cubicBezTo>
                        <a:pt x="119" y="635"/>
                        <a:pt x="245" y="719"/>
                        <a:pt x="423" y="787"/>
                      </a:cubicBezTo>
                      <a:cubicBezTo>
                        <a:pt x="692" y="891"/>
                        <a:pt x="1049" y="948"/>
                        <a:pt x="1429" y="948"/>
                      </a:cubicBezTo>
                      <a:cubicBezTo>
                        <a:pt x="1809" y="948"/>
                        <a:pt x="2166" y="891"/>
                        <a:pt x="2435" y="787"/>
                      </a:cubicBezTo>
                      <a:cubicBezTo>
                        <a:pt x="2613" y="719"/>
                        <a:pt x="2739" y="635"/>
                        <a:pt x="2805" y="542"/>
                      </a:cubicBezTo>
                      <a:cubicBezTo>
                        <a:pt x="2787" y="577"/>
                        <a:pt x="2760" y="611"/>
                        <a:pt x="2723" y="644"/>
                      </a:cubicBezTo>
                      <a:close/>
                      <a:moveTo>
                        <a:pt x="2723" y="591"/>
                      </a:moveTo>
                      <a:cubicBezTo>
                        <a:pt x="2653" y="654"/>
                        <a:pt x="2553" y="712"/>
                        <a:pt x="2425" y="761"/>
                      </a:cubicBezTo>
                      <a:cubicBezTo>
                        <a:pt x="2159" y="863"/>
                        <a:pt x="1805" y="920"/>
                        <a:pt x="1429" y="920"/>
                      </a:cubicBezTo>
                      <a:cubicBezTo>
                        <a:pt x="1053" y="920"/>
                        <a:pt x="699" y="863"/>
                        <a:pt x="433" y="761"/>
                      </a:cubicBezTo>
                      <a:cubicBezTo>
                        <a:pt x="305" y="712"/>
                        <a:pt x="205" y="654"/>
                        <a:pt x="135" y="591"/>
                      </a:cubicBezTo>
                      <a:cubicBezTo>
                        <a:pt x="98" y="558"/>
                        <a:pt x="71" y="523"/>
                        <a:pt x="53" y="489"/>
                      </a:cubicBezTo>
                      <a:cubicBezTo>
                        <a:pt x="119" y="581"/>
                        <a:pt x="245" y="665"/>
                        <a:pt x="423" y="734"/>
                      </a:cubicBezTo>
                      <a:cubicBezTo>
                        <a:pt x="692" y="837"/>
                        <a:pt x="1049" y="894"/>
                        <a:pt x="1429" y="894"/>
                      </a:cubicBezTo>
                      <a:cubicBezTo>
                        <a:pt x="1809" y="894"/>
                        <a:pt x="2166" y="837"/>
                        <a:pt x="2435" y="734"/>
                      </a:cubicBezTo>
                      <a:cubicBezTo>
                        <a:pt x="2613" y="665"/>
                        <a:pt x="2739" y="581"/>
                        <a:pt x="2805" y="489"/>
                      </a:cubicBezTo>
                      <a:cubicBezTo>
                        <a:pt x="2787" y="523"/>
                        <a:pt x="2760" y="558"/>
                        <a:pt x="2723" y="591"/>
                      </a:cubicBezTo>
                      <a:close/>
                      <a:moveTo>
                        <a:pt x="2723" y="537"/>
                      </a:moveTo>
                      <a:cubicBezTo>
                        <a:pt x="2653" y="601"/>
                        <a:pt x="2553" y="658"/>
                        <a:pt x="2425" y="708"/>
                      </a:cubicBezTo>
                      <a:cubicBezTo>
                        <a:pt x="2159" y="810"/>
                        <a:pt x="1805" y="866"/>
                        <a:pt x="1429" y="866"/>
                      </a:cubicBezTo>
                      <a:cubicBezTo>
                        <a:pt x="1053" y="866"/>
                        <a:pt x="699" y="810"/>
                        <a:pt x="433" y="708"/>
                      </a:cubicBezTo>
                      <a:cubicBezTo>
                        <a:pt x="305" y="658"/>
                        <a:pt x="205" y="601"/>
                        <a:pt x="135" y="537"/>
                      </a:cubicBezTo>
                      <a:cubicBezTo>
                        <a:pt x="98" y="504"/>
                        <a:pt x="71" y="470"/>
                        <a:pt x="53" y="435"/>
                      </a:cubicBezTo>
                      <a:cubicBezTo>
                        <a:pt x="119" y="527"/>
                        <a:pt x="245" y="611"/>
                        <a:pt x="423" y="680"/>
                      </a:cubicBezTo>
                      <a:cubicBezTo>
                        <a:pt x="692" y="784"/>
                        <a:pt x="1049" y="840"/>
                        <a:pt x="1429" y="840"/>
                      </a:cubicBezTo>
                      <a:cubicBezTo>
                        <a:pt x="1809" y="840"/>
                        <a:pt x="2166" y="784"/>
                        <a:pt x="2435" y="680"/>
                      </a:cubicBezTo>
                      <a:cubicBezTo>
                        <a:pt x="2613" y="611"/>
                        <a:pt x="2739" y="527"/>
                        <a:pt x="2805" y="435"/>
                      </a:cubicBezTo>
                      <a:cubicBezTo>
                        <a:pt x="2787" y="470"/>
                        <a:pt x="2760" y="504"/>
                        <a:pt x="2723" y="537"/>
                      </a:cubicBezTo>
                      <a:close/>
                      <a:moveTo>
                        <a:pt x="2723" y="484"/>
                      </a:moveTo>
                      <a:cubicBezTo>
                        <a:pt x="2653" y="547"/>
                        <a:pt x="2553" y="605"/>
                        <a:pt x="2425" y="654"/>
                      </a:cubicBezTo>
                      <a:cubicBezTo>
                        <a:pt x="2159" y="756"/>
                        <a:pt x="1805" y="812"/>
                        <a:pt x="1429" y="812"/>
                      </a:cubicBezTo>
                      <a:cubicBezTo>
                        <a:pt x="1053" y="812"/>
                        <a:pt x="699" y="756"/>
                        <a:pt x="433" y="654"/>
                      </a:cubicBezTo>
                      <a:cubicBezTo>
                        <a:pt x="305" y="605"/>
                        <a:pt x="205" y="547"/>
                        <a:pt x="135" y="484"/>
                      </a:cubicBezTo>
                      <a:cubicBezTo>
                        <a:pt x="98" y="450"/>
                        <a:pt x="71" y="416"/>
                        <a:pt x="53" y="381"/>
                      </a:cubicBezTo>
                      <a:cubicBezTo>
                        <a:pt x="119" y="474"/>
                        <a:pt x="245" y="558"/>
                        <a:pt x="423" y="626"/>
                      </a:cubicBezTo>
                      <a:cubicBezTo>
                        <a:pt x="692" y="730"/>
                        <a:pt x="1049" y="787"/>
                        <a:pt x="1429" y="787"/>
                      </a:cubicBezTo>
                      <a:cubicBezTo>
                        <a:pt x="1809" y="787"/>
                        <a:pt x="2166" y="730"/>
                        <a:pt x="2435" y="626"/>
                      </a:cubicBezTo>
                      <a:cubicBezTo>
                        <a:pt x="2613" y="558"/>
                        <a:pt x="2739" y="474"/>
                        <a:pt x="2805" y="381"/>
                      </a:cubicBezTo>
                      <a:cubicBezTo>
                        <a:pt x="2787" y="416"/>
                        <a:pt x="2760" y="450"/>
                        <a:pt x="2723" y="484"/>
                      </a:cubicBezTo>
                      <a:close/>
                      <a:moveTo>
                        <a:pt x="2723" y="430"/>
                      </a:moveTo>
                      <a:cubicBezTo>
                        <a:pt x="2653" y="494"/>
                        <a:pt x="2553" y="551"/>
                        <a:pt x="2425" y="600"/>
                      </a:cubicBezTo>
                      <a:cubicBezTo>
                        <a:pt x="2159" y="703"/>
                        <a:pt x="1805" y="759"/>
                        <a:pt x="1429" y="759"/>
                      </a:cubicBezTo>
                      <a:cubicBezTo>
                        <a:pt x="1053" y="759"/>
                        <a:pt x="699" y="703"/>
                        <a:pt x="433" y="600"/>
                      </a:cubicBezTo>
                      <a:cubicBezTo>
                        <a:pt x="305" y="551"/>
                        <a:pt x="205" y="494"/>
                        <a:pt x="135" y="430"/>
                      </a:cubicBezTo>
                      <a:cubicBezTo>
                        <a:pt x="98" y="397"/>
                        <a:pt x="71" y="363"/>
                        <a:pt x="53" y="328"/>
                      </a:cubicBezTo>
                      <a:cubicBezTo>
                        <a:pt x="119" y="420"/>
                        <a:pt x="245" y="504"/>
                        <a:pt x="423" y="573"/>
                      </a:cubicBezTo>
                      <a:cubicBezTo>
                        <a:pt x="692" y="676"/>
                        <a:pt x="1049" y="733"/>
                        <a:pt x="1429" y="733"/>
                      </a:cubicBezTo>
                      <a:cubicBezTo>
                        <a:pt x="1809" y="733"/>
                        <a:pt x="2166" y="676"/>
                        <a:pt x="2435" y="573"/>
                      </a:cubicBezTo>
                      <a:cubicBezTo>
                        <a:pt x="2613" y="504"/>
                        <a:pt x="2739" y="420"/>
                        <a:pt x="2805" y="328"/>
                      </a:cubicBezTo>
                      <a:cubicBezTo>
                        <a:pt x="2787" y="363"/>
                        <a:pt x="2760" y="397"/>
                        <a:pt x="2723" y="430"/>
                      </a:cubicBezTo>
                      <a:close/>
                      <a:moveTo>
                        <a:pt x="2723" y="376"/>
                      </a:moveTo>
                      <a:cubicBezTo>
                        <a:pt x="2653" y="440"/>
                        <a:pt x="2553" y="497"/>
                        <a:pt x="2425" y="547"/>
                      </a:cubicBezTo>
                      <a:cubicBezTo>
                        <a:pt x="2159" y="649"/>
                        <a:pt x="1805" y="705"/>
                        <a:pt x="1429" y="705"/>
                      </a:cubicBezTo>
                      <a:cubicBezTo>
                        <a:pt x="1053" y="705"/>
                        <a:pt x="699" y="649"/>
                        <a:pt x="433" y="547"/>
                      </a:cubicBezTo>
                      <a:cubicBezTo>
                        <a:pt x="305" y="497"/>
                        <a:pt x="205" y="440"/>
                        <a:pt x="135" y="376"/>
                      </a:cubicBezTo>
                      <a:cubicBezTo>
                        <a:pt x="98" y="343"/>
                        <a:pt x="71" y="309"/>
                        <a:pt x="53" y="274"/>
                      </a:cubicBezTo>
                      <a:cubicBezTo>
                        <a:pt x="119" y="366"/>
                        <a:pt x="245" y="451"/>
                        <a:pt x="423" y="519"/>
                      </a:cubicBezTo>
                      <a:cubicBezTo>
                        <a:pt x="692" y="623"/>
                        <a:pt x="1049" y="680"/>
                        <a:pt x="1429" y="680"/>
                      </a:cubicBezTo>
                      <a:cubicBezTo>
                        <a:pt x="1809" y="680"/>
                        <a:pt x="2166" y="623"/>
                        <a:pt x="2435" y="519"/>
                      </a:cubicBezTo>
                      <a:cubicBezTo>
                        <a:pt x="2613" y="451"/>
                        <a:pt x="2739" y="366"/>
                        <a:pt x="2805" y="274"/>
                      </a:cubicBezTo>
                      <a:cubicBezTo>
                        <a:pt x="2787" y="309"/>
                        <a:pt x="2760" y="343"/>
                        <a:pt x="2723" y="376"/>
                      </a:cubicBezTo>
                      <a:close/>
                      <a:moveTo>
                        <a:pt x="2723" y="323"/>
                      </a:moveTo>
                      <a:cubicBezTo>
                        <a:pt x="2653" y="386"/>
                        <a:pt x="2553" y="444"/>
                        <a:pt x="2425" y="493"/>
                      </a:cubicBezTo>
                      <a:cubicBezTo>
                        <a:pt x="2159" y="595"/>
                        <a:pt x="1805" y="652"/>
                        <a:pt x="1429" y="652"/>
                      </a:cubicBezTo>
                      <a:cubicBezTo>
                        <a:pt x="1053" y="652"/>
                        <a:pt x="699" y="595"/>
                        <a:pt x="433" y="493"/>
                      </a:cubicBezTo>
                      <a:cubicBezTo>
                        <a:pt x="305" y="444"/>
                        <a:pt x="205" y="386"/>
                        <a:pt x="135" y="323"/>
                      </a:cubicBezTo>
                      <a:cubicBezTo>
                        <a:pt x="98" y="290"/>
                        <a:pt x="71" y="255"/>
                        <a:pt x="53" y="221"/>
                      </a:cubicBezTo>
                      <a:cubicBezTo>
                        <a:pt x="119" y="313"/>
                        <a:pt x="245" y="397"/>
                        <a:pt x="423" y="466"/>
                      </a:cubicBezTo>
                      <a:cubicBezTo>
                        <a:pt x="692" y="569"/>
                        <a:pt x="1049" y="626"/>
                        <a:pt x="1429" y="626"/>
                      </a:cubicBezTo>
                      <a:cubicBezTo>
                        <a:pt x="1809" y="626"/>
                        <a:pt x="2166" y="569"/>
                        <a:pt x="2435" y="466"/>
                      </a:cubicBezTo>
                      <a:cubicBezTo>
                        <a:pt x="2613" y="397"/>
                        <a:pt x="2739" y="313"/>
                        <a:pt x="2805" y="221"/>
                      </a:cubicBezTo>
                      <a:cubicBezTo>
                        <a:pt x="2787" y="255"/>
                        <a:pt x="2760" y="290"/>
                        <a:pt x="2723" y="323"/>
                      </a:cubicBezTo>
                      <a:close/>
                      <a:moveTo>
                        <a:pt x="423" y="1323"/>
                      </a:moveTo>
                      <a:cubicBezTo>
                        <a:pt x="692" y="1427"/>
                        <a:pt x="1049" y="1484"/>
                        <a:pt x="1429" y="1484"/>
                      </a:cubicBezTo>
                      <a:cubicBezTo>
                        <a:pt x="1809" y="1484"/>
                        <a:pt x="2166" y="1427"/>
                        <a:pt x="2435" y="1323"/>
                      </a:cubicBezTo>
                      <a:cubicBezTo>
                        <a:pt x="2613" y="1255"/>
                        <a:pt x="2739" y="1171"/>
                        <a:pt x="2805" y="1078"/>
                      </a:cubicBezTo>
                      <a:cubicBezTo>
                        <a:pt x="2787" y="1113"/>
                        <a:pt x="2760" y="1147"/>
                        <a:pt x="2723" y="1181"/>
                      </a:cubicBezTo>
                      <a:cubicBezTo>
                        <a:pt x="2653" y="1244"/>
                        <a:pt x="2553" y="1302"/>
                        <a:pt x="2425" y="1351"/>
                      </a:cubicBezTo>
                      <a:cubicBezTo>
                        <a:pt x="2159" y="1453"/>
                        <a:pt x="1805" y="1509"/>
                        <a:pt x="1429" y="1509"/>
                      </a:cubicBezTo>
                      <a:cubicBezTo>
                        <a:pt x="1053" y="1509"/>
                        <a:pt x="699" y="1453"/>
                        <a:pt x="433" y="1351"/>
                      </a:cubicBezTo>
                      <a:cubicBezTo>
                        <a:pt x="305" y="1302"/>
                        <a:pt x="205" y="1244"/>
                        <a:pt x="135" y="1181"/>
                      </a:cubicBezTo>
                      <a:cubicBezTo>
                        <a:pt x="98" y="1147"/>
                        <a:pt x="71" y="1113"/>
                        <a:pt x="53" y="1078"/>
                      </a:cubicBezTo>
                      <a:cubicBezTo>
                        <a:pt x="119" y="1171"/>
                        <a:pt x="245" y="1255"/>
                        <a:pt x="423" y="1323"/>
                      </a:cubicBezTo>
                      <a:close/>
                      <a:moveTo>
                        <a:pt x="423" y="412"/>
                      </a:moveTo>
                      <a:cubicBezTo>
                        <a:pt x="692" y="515"/>
                        <a:pt x="1049" y="572"/>
                        <a:pt x="1429" y="572"/>
                      </a:cubicBezTo>
                      <a:cubicBezTo>
                        <a:pt x="1809" y="572"/>
                        <a:pt x="2166" y="515"/>
                        <a:pt x="2435" y="412"/>
                      </a:cubicBezTo>
                      <a:cubicBezTo>
                        <a:pt x="2613" y="343"/>
                        <a:pt x="2739" y="259"/>
                        <a:pt x="2805" y="167"/>
                      </a:cubicBezTo>
                      <a:cubicBezTo>
                        <a:pt x="2787" y="202"/>
                        <a:pt x="2760" y="236"/>
                        <a:pt x="2723" y="269"/>
                      </a:cubicBezTo>
                      <a:cubicBezTo>
                        <a:pt x="2653" y="333"/>
                        <a:pt x="2553" y="390"/>
                        <a:pt x="2425" y="439"/>
                      </a:cubicBezTo>
                      <a:cubicBezTo>
                        <a:pt x="2159" y="542"/>
                        <a:pt x="1805" y="598"/>
                        <a:pt x="1429" y="598"/>
                      </a:cubicBezTo>
                      <a:cubicBezTo>
                        <a:pt x="1053" y="598"/>
                        <a:pt x="699" y="542"/>
                        <a:pt x="433" y="439"/>
                      </a:cubicBezTo>
                      <a:cubicBezTo>
                        <a:pt x="305" y="390"/>
                        <a:pt x="205" y="333"/>
                        <a:pt x="135" y="269"/>
                      </a:cubicBezTo>
                      <a:cubicBezTo>
                        <a:pt x="98" y="236"/>
                        <a:pt x="71" y="202"/>
                        <a:pt x="53" y="167"/>
                      </a:cubicBezTo>
                      <a:cubicBezTo>
                        <a:pt x="119" y="259"/>
                        <a:pt x="245" y="343"/>
                        <a:pt x="423" y="412"/>
                      </a:cubicBezTo>
                      <a:close/>
                      <a:moveTo>
                        <a:pt x="2723" y="1234"/>
                      </a:moveTo>
                      <a:cubicBezTo>
                        <a:pt x="2653" y="1298"/>
                        <a:pt x="2553" y="1355"/>
                        <a:pt x="2425" y="1405"/>
                      </a:cubicBezTo>
                      <a:cubicBezTo>
                        <a:pt x="2159" y="1507"/>
                        <a:pt x="1805" y="1563"/>
                        <a:pt x="1429" y="1563"/>
                      </a:cubicBezTo>
                      <a:cubicBezTo>
                        <a:pt x="1053" y="1563"/>
                        <a:pt x="699" y="1507"/>
                        <a:pt x="433" y="1405"/>
                      </a:cubicBezTo>
                      <a:cubicBezTo>
                        <a:pt x="305" y="1355"/>
                        <a:pt x="205" y="1298"/>
                        <a:pt x="135" y="1234"/>
                      </a:cubicBezTo>
                      <a:cubicBezTo>
                        <a:pt x="98" y="1201"/>
                        <a:pt x="71" y="1167"/>
                        <a:pt x="53" y="1132"/>
                      </a:cubicBezTo>
                      <a:cubicBezTo>
                        <a:pt x="119" y="1224"/>
                        <a:pt x="245" y="1308"/>
                        <a:pt x="423" y="1377"/>
                      </a:cubicBezTo>
                      <a:cubicBezTo>
                        <a:pt x="692" y="1481"/>
                        <a:pt x="1049" y="1537"/>
                        <a:pt x="1429" y="1537"/>
                      </a:cubicBezTo>
                      <a:cubicBezTo>
                        <a:pt x="1809" y="1537"/>
                        <a:pt x="2166" y="1481"/>
                        <a:pt x="2435" y="1377"/>
                      </a:cubicBezTo>
                      <a:cubicBezTo>
                        <a:pt x="2613" y="1308"/>
                        <a:pt x="2739" y="1224"/>
                        <a:pt x="2805" y="1132"/>
                      </a:cubicBezTo>
                      <a:cubicBezTo>
                        <a:pt x="2787" y="1167"/>
                        <a:pt x="2760" y="1201"/>
                        <a:pt x="2723" y="1234"/>
                      </a:cubicBezTo>
                      <a:close/>
                    </a:path>
                  </a:pathLst>
                </a:custGeom>
                <a:solidFill>
                  <a:srgbClr val="FFFFFF">
                    <a:alpha val="50000"/>
                  </a:srgbClr>
                </a:solidFill>
                <a:ln>
                  <a:noFill/>
                </a:ln>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158" name="Freeform 28"/>
                <p:cNvSpPr>
                  <a:spLocks noEditPoints="1"/>
                </p:cNvSpPr>
                <p:nvPr/>
              </p:nvSpPr>
              <p:spPr bwMode="auto">
                <a:xfrm>
                  <a:off x="-5707063" y="-3832224"/>
                  <a:ext cx="3664929" cy="1410214"/>
                </a:xfrm>
                <a:custGeom>
                  <a:avLst/>
                  <a:gdLst>
                    <a:gd name="T0" fmla="*/ 1622 w 3244"/>
                    <a:gd name="T1" fmla="*/ 0 h 1248"/>
                    <a:gd name="T2" fmla="*/ 0 w 3244"/>
                    <a:gd name="T3" fmla="*/ 624 h 1248"/>
                    <a:gd name="T4" fmla="*/ 1622 w 3244"/>
                    <a:gd name="T5" fmla="*/ 1248 h 1248"/>
                    <a:gd name="T6" fmla="*/ 3244 w 3244"/>
                    <a:gd name="T7" fmla="*/ 624 h 1248"/>
                    <a:gd name="T8" fmla="*/ 1622 w 3244"/>
                    <a:gd name="T9" fmla="*/ 0 h 1248"/>
                    <a:gd name="T10" fmla="*/ 1356 w 3244"/>
                    <a:gd name="T11" fmla="*/ 588 h 1248"/>
                    <a:gd name="T12" fmla="*/ 1622 w 3244"/>
                    <a:gd name="T13" fmla="*/ 500 h 1248"/>
                    <a:gd name="T14" fmla="*/ 1888 w 3244"/>
                    <a:gd name="T15" fmla="*/ 588 h 1248"/>
                    <a:gd name="T16" fmla="*/ 1622 w 3244"/>
                    <a:gd name="T17" fmla="*/ 676 h 1248"/>
                    <a:gd name="T18" fmla="*/ 1356 w 3244"/>
                    <a:gd name="T19" fmla="*/ 588 h 1248"/>
                    <a:gd name="T20" fmla="*/ 1646 w 3244"/>
                    <a:gd name="T21" fmla="*/ 453 h 1248"/>
                    <a:gd name="T22" fmla="*/ 1646 w 3244"/>
                    <a:gd name="T23" fmla="*/ 183 h 1248"/>
                    <a:gd name="T24" fmla="*/ 2693 w 3244"/>
                    <a:gd name="T25" fmla="*/ 564 h 1248"/>
                    <a:gd name="T26" fmla="*/ 1932 w 3244"/>
                    <a:gd name="T27" fmla="*/ 564 h 1248"/>
                    <a:gd name="T28" fmla="*/ 1646 w 3244"/>
                    <a:gd name="T29" fmla="*/ 453 h 1248"/>
                    <a:gd name="T30" fmla="*/ 1598 w 3244"/>
                    <a:gd name="T31" fmla="*/ 183 h 1248"/>
                    <a:gd name="T32" fmla="*/ 1598 w 3244"/>
                    <a:gd name="T33" fmla="*/ 453 h 1248"/>
                    <a:gd name="T34" fmla="*/ 1310 w 3244"/>
                    <a:gd name="T35" fmla="*/ 572 h 1248"/>
                    <a:gd name="T36" fmla="*/ 550 w 3244"/>
                    <a:gd name="T37" fmla="*/ 572 h 1248"/>
                    <a:gd name="T38" fmla="*/ 1598 w 3244"/>
                    <a:gd name="T39" fmla="*/ 183 h 1248"/>
                    <a:gd name="T40" fmla="*/ 550 w 3244"/>
                    <a:gd name="T41" fmla="*/ 620 h 1248"/>
                    <a:gd name="T42" fmla="*/ 1316 w 3244"/>
                    <a:gd name="T43" fmla="*/ 620 h 1248"/>
                    <a:gd name="T44" fmla="*/ 1598 w 3244"/>
                    <a:gd name="T45" fmla="*/ 723 h 1248"/>
                    <a:gd name="T46" fmla="*/ 1598 w 3244"/>
                    <a:gd name="T47" fmla="*/ 1009 h 1248"/>
                    <a:gd name="T48" fmla="*/ 550 w 3244"/>
                    <a:gd name="T49" fmla="*/ 620 h 1248"/>
                    <a:gd name="T50" fmla="*/ 1646 w 3244"/>
                    <a:gd name="T51" fmla="*/ 1009 h 1248"/>
                    <a:gd name="T52" fmla="*/ 1646 w 3244"/>
                    <a:gd name="T53" fmla="*/ 723 h 1248"/>
                    <a:gd name="T54" fmla="*/ 1932 w 3244"/>
                    <a:gd name="T55" fmla="*/ 612 h 1248"/>
                    <a:gd name="T56" fmla="*/ 2695 w 3244"/>
                    <a:gd name="T57" fmla="*/ 612 h 1248"/>
                    <a:gd name="T58" fmla="*/ 1646 w 3244"/>
                    <a:gd name="T59" fmla="*/ 1009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44" h="1248">
                      <a:moveTo>
                        <a:pt x="1622" y="0"/>
                      </a:moveTo>
                      <a:cubicBezTo>
                        <a:pt x="726" y="0"/>
                        <a:pt x="0" y="279"/>
                        <a:pt x="0" y="624"/>
                      </a:cubicBezTo>
                      <a:cubicBezTo>
                        <a:pt x="0" y="968"/>
                        <a:pt x="726" y="1248"/>
                        <a:pt x="1622" y="1248"/>
                      </a:cubicBezTo>
                      <a:cubicBezTo>
                        <a:pt x="2518" y="1248"/>
                        <a:pt x="3244" y="968"/>
                        <a:pt x="3244" y="624"/>
                      </a:cubicBezTo>
                      <a:cubicBezTo>
                        <a:pt x="3244" y="279"/>
                        <a:pt x="2518" y="0"/>
                        <a:pt x="1622" y="0"/>
                      </a:cubicBezTo>
                      <a:close/>
                      <a:moveTo>
                        <a:pt x="1356" y="588"/>
                      </a:moveTo>
                      <a:cubicBezTo>
                        <a:pt x="1356" y="552"/>
                        <a:pt x="1460" y="500"/>
                        <a:pt x="1622" y="500"/>
                      </a:cubicBezTo>
                      <a:cubicBezTo>
                        <a:pt x="1784" y="500"/>
                        <a:pt x="1888" y="552"/>
                        <a:pt x="1888" y="588"/>
                      </a:cubicBezTo>
                      <a:cubicBezTo>
                        <a:pt x="1888" y="624"/>
                        <a:pt x="1784" y="676"/>
                        <a:pt x="1622" y="676"/>
                      </a:cubicBezTo>
                      <a:cubicBezTo>
                        <a:pt x="1460" y="676"/>
                        <a:pt x="1356" y="624"/>
                        <a:pt x="1356" y="588"/>
                      </a:cubicBezTo>
                      <a:close/>
                      <a:moveTo>
                        <a:pt x="1646" y="453"/>
                      </a:moveTo>
                      <a:cubicBezTo>
                        <a:pt x="1646" y="183"/>
                        <a:pt x="1646" y="183"/>
                        <a:pt x="1646" y="183"/>
                      </a:cubicBezTo>
                      <a:cubicBezTo>
                        <a:pt x="2200" y="188"/>
                        <a:pt x="2651" y="354"/>
                        <a:pt x="2693" y="564"/>
                      </a:cubicBezTo>
                      <a:cubicBezTo>
                        <a:pt x="1932" y="564"/>
                        <a:pt x="1932" y="564"/>
                        <a:pt x="1932" y="564"/>
                      </a:cubicBezTo>
                      <a:cubicBezTo>
                        <a:pt x="1907" y="496"/>
                        <a:pt x="1776" y="457"/>
                        <a:pt x="1646" y="453"/>
                      </a:cubicBezTo>
                      <a:close/>
                      <a:moveTo>
                        <a:pt x="1598" y="183"/>
                      </a:moveTo>
                      <a:cubicBezTo>
                        <a:pt x="1598" y="453"/>
                        <a:pt x="1598" y="453"/>
                        <a:pt x="1598" y="453"/>
                      </a:cubicBezTo>
                      <a:cubicBezTo>
                        <a:pt x="1463" y="457"/>
                        <a:pt x="1327" y="499"/>
                        <a:pt x="1310" y="572"/>
                      </a:cubicBezTo>
                      <a:cubicBezTo>
                        <a:pt x="550" y="572"/>
                        <a:pt x="550" y="572"/>
                        <a:pt x="550" y="572"/>
                      </a:cubicBezTo>
                      <a:cubicBezTo>
                        <a:pt x="582" y="358"/>
                        <a:pt x="1037" y="188"/>
                        <a:pt x="1598" y="183"/>
                      </a:cubicBezTo>
                      <a:close/>
                      <a:moveTo>
                        <a:pt x="550" y="620"/>
                      </a:moveTo>
                      <a:cubicBezTo>
                        <a:pt x="1316" y="620"/>
                        <a:pt x="1316" y="620"/>
                        <a:pt x="1316" y="620"/>
                      </a:cubicBezTo>
                      <a:cubicBezTo>
                        <a:pt x="1348" y="683"/>
                        <a:pt x="1473" y="719"/>
                        <a:pt x="1598" y="723"/>
                      </a:cubicBezTo>
                      <a:cubicBezTo>
                        <a:pt x="1598" y="1009"/>
                        <a:pt x="1598" y="1009"/>
                        <a:pt x="1598" y="1009"/>
                      </a:cubicBezTo>
                      <a:cubicBezTo>
                        <a:pt x="1037" y="1004"/>
                        <a:pt x="582" y="834"/>
                        <a:pt x="550" y="620"/>
                      </a:cubicBezTo>
                      <a:close/>
                      <a:moveTo>
                        <a:pt x="1646" y="1009"/>
                      </a:moveTo>
                      <a:cubicBezTo>
                        <a:pt x="1646" y="723"/>
                        <a:pt x="1646" y="723"/>
                        <a:pt x="1646" y="723"/>
                      </a:cubicBezTo>
                      <a:cubicBezTo>
                        <a:pt x="1776" y="719"/>
                        <a:pt x="1907" y="680"/>
                        <a:pt x="1932" y="612"/>
                      </a:cubicBezTo>
                      <a:cubicBezTo>
                        <a:pt x="2695" y="612"/>
                        <a:pt x="2695" y="612"/>
                        <a:pt x="2695" y="612"/>
                      </a:cubicBezTo>
                      <a:cubicBezTo>
                        <a:pt x="2673" y="830"/>
                        <a:pt x="2214" y="1004"/>
                        <a:pt x="1646" y="1009"/>
                      </a:cubicBezTo>
                      <a:close/>
                    </a:path>
                  </a:pathLst>
                </a:custGeom>
                <a:solidFill>
                  <a:schemeClr val="bg1"/>
                </a:solidFill>
                <a:ln>
                  <a:noFill/>
                </a:ln>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159" name="Freeform 29"/>
                <p:cNvSpPr>
                  <a:spLocks/>
                </p:cNvSpPr>
                <p:nvPr/>
              </p:nvSpPr>
              <p:spPr bwMode="auto">
                <a:xfrm>
                  <a:off x="-5707063" y="-3129269"/>
                  <a:ext cx="3664929" cy="761295"/>
                </a:xfrm>
                <a:custGeom>
                  <a:avLst/>
                  <a:gdLst>
                    <a:gd name="T0" fmla="*/ 1622 w 3244"/>
                    <a:gd name="T1" fmla="*/ 574 h 674"/>
                    <a:gd name="T2" fmla="*/ 5 w 3244"/>
                    <a:gd name="T3" fmla="*/ 0 h 674"/>
                    <a:gd name="T4" fmla="*/ 0 w 3244"/>
                    <a:gd name="T5" fmla="*/ 50 h 674"/>
                    <a:gd name="T6" fmla="*/ 1622 w 3244"/>
                    <a:gd name="T7" fmla="*/ 674 h 674"/>
                    <a:gd name="T8" fmla="*/ 3244 w 3244"/>
                    <a:gd name="T9" fmla="*/ 50 h 674"/>
                    <a:gd name="T10" fmla="*/ 3239 w 3244"/>
                    <a:gd name="T11" fmla="*/ 0 h 674"/>
                    <a:gd name="T12" fmla="*/ 1622 w 3244"/>
                    <a:gd name="T13" fmla="*/ 574 h 674"/>
                  </a:gdLst>
                  <a:ahLst/>
                  <a:cxnLst>
                    <a:cxn ang="0">
                      <a:pos x="T0" y="T1"/>
                    </a:cxn>
                    <a:cxn ang="0">
                      <a:pos x="T2" y="T3"/>
                    </a:cxn>
                    <a:cxn ang="0">
                      <a:pos x="T4" y="T5"/>
                    </a:cxn>
                    <a:cxn ang="0">
                      <a:pos x="T6" y="T7"/>
                    </a:cxn>
                    <a:cxn ang="0">
                      <a:pos x="T8" y="T9"/>
                    </a:cxn>
                    <a:cxn ang="0">
                      <a:pos x="T10" y="T11"/>
                    </a:cxn>
                    <a:cxn ang="0">
                      <a:pos x="T12" y="T13"/>
                    </a:cxn>
                  </a:cxnLst>
                  <a:rect l="0" t="0" r="r" b="b"/>
                  <a:pathLst>
                    <a:path w="3244" h="674">
                      <a:moveTo>
                        <a:pt x="1622" y="574"/>
                      </a:moveTo>
                      <a:cubicBezTo>
                        <a:pt x="770" y="574"/>
                        <a:pt x="71" y="321"/>
                        <a:pt x="5" y="0"/>
                      </a:cubicBezTo>
                      <a:cubicBezTo>
                        <a:pt x="2" y="16"/>
                        <a:pt x="0" y="33"/>
                        <a:pt x="0" y="50"/>
                      </a:cubicBezTo>
                      <a:cubicBezTo>
                        <a:pt x="0" y="394"/>
                        <a:pt x="726" y="674"/>
                        <a:pt x="1622" y="674"/>
                      </a:cubicBezTo>
                      <a:cubicBezTo>
                        <a:pt x="2518" y="674"/>
                        <a:pt x="3244" y="394"/>
                        <a:pt x="3244" y="50"/>
                      </a:cubicBezTo>
                      <a:cubicBezTo>
                        <a:pt x="3244" y="33"/>
                        <a:pt x="3242" y="16"/>
                        <a:pt x="3239" y="0"/>
                      </a:cubicBezTo>
                      <a:cubicBezTo>
                        <a:pt x="3173" y="321"/>
                        <a:pt x="2474" y="574"/>
                        <a:pt x="1622" y="574"/>
                      </a:cubicBezTo>
                      <a:close/>
                    </a:path>
                  </a:pathLst>
                </a:custGeom>
                <a:solidFill>
                  <a:schemeClr val="bg1"/>
                </a:solidFill>
                <a:ln>
                  <a:noFill/>
                </a:ln>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grpSp>
        </p:grpSp>
        <p:grpSp>
          <p:nvGrpSpPr>
            <p:cNvPr id="1160" name="Group 1159"/>
            <p:cNvGrpSpPr/>
            <p:nvPr/>
          </p:nvGrpSpPr>
          <p:grpSpPr>
            <a:xfrm>
              <a:off x="22749269" y="2776833"/>
              <a:ext cx="385395" cy="644638"/>
              <a:chOff x="13827125" y="-2849563"/>
              <a:chExt cx="528638" cy="884238"/>
            </a:xfrm>
          </p:grpSpPr>
          <p:sp>
            <p:nvSpPr>
              <p:cNvPr id="1163" name="Freeform 61"/>
              <p:cNvSpPr>
                <a:spLocks/>
              </p:cNvSpPr>
              <p:nvPr/>
            </p:nvSpPr>
            <p:spPr bwMode="auto">
              <a:xfrm>
                <a:off x="13827125" y="-2376488"/>
                <a:ext cx="528638" cy="411163"/>
              </a:xfrm>
              <a:custGeom>
                <a:avLst/>
                <a:gdLst>
                  <a:gd name="T0" fmla="*/ 333 w 333"/>
                  <a:gd name="T1" fmla="*/ 0 h 259"/>
                  <a:gd name="T2" fmla="*/ 0 w 333"/>
                  <a:gd name="T3" fmla="*/ 0 h 259"/>
                  <a:gd name="T4" fmla="*/ 333 w 333"/>
                  <a:gd name="T5" fmla="*/ 259 h 259"/>
                  <a:gd name="T6" fmla="*/ 333 w 333"/>
                  <a:gd name="T7" fmla="*/ 0 h 259"/>
                </a:gdLst>
                <a:ahLst/>
                <a:cxnLst>
                  <a:cxn ang="0">
                    <a:pos x="T0" y="T1"/>
                  </a:cxn>
                  <a:cxn ang="0">
                    <a:pos x="T2" y="T3"/>
                  </a:cxn>
                  <a:cxn ang="0">
                    <a:pos x="T4" y="T5"/>
                  </a:cxn>
                  <a:cxn ang="0">
                    <a:pos x="T6" y="T7"/>
                  </a:cxn>
                </a:cxnLst>
                <a:rect l="0" t="0" r="r" b="b"/>
                <a:pathLst>
                  <a:path w="333" h="259">
                    <a:moveTo>
                      <a:pt x="333" y="0"/>
                    </a:moveTo>
                    <a:lnTo>
                      <a:pt x="0" y="0"/>
                    </a:lnTo>
                    <a:lnTo>
                      <a:pt x="333" y="259"/>
                    </a:lnTo>
                    <a:lnTo>
                      <a:pt x="3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sp>
            <p:nvSpPr>
              <p:cNvPr id="1165" name="Freeform 63"/>
              <p:cNvSpPr>
                <a:spLocks/>
              </p:cNvSpPr>
              <p:nvPr/>
            </p:nvSpPr>
            <p:spPr bwMode="auto">
              <a:xfrm>
                <a:off x="13827125" y="-2849563"/>
                <a:ext cx="528638" cy="473075"/>
              </a:xfrm>
              <a:custGeom>
                <a:avLst/>
                <a:gdLst>
                  <a:gd name="T0" fmla="*/ 0 w 333"/>
                  <a:gd name="T1" fmla="*/ 0 h 298"/>
                  <a:gd name="T2" fmla="*/ 0 w 333"/>
                  <a:gd name="T3" fmla="*/ 298 h 298"/>
                  <a:gd name="T4" fmla="*/ 333 w 333"/>
                  <a:gd name="T5" fmla="*/ 298 h 298"/>
                  <a:gd name="T6" fmla="*/ 0 w 333"/>
                  <a:gd name="T7" fmla="*/ 0 h 298"/>
                </a:gdLst>
                <a:ahLst/>
                <a:cxnLst>
                  <a:cxn ang="0">
                    <a:pos x="T0" y="T1"/>
                  </a:cxn>
                  <a:cxn ang="0">
                    <a:pos x="T2" y="T3"/>
                  </a:cxn>
                  <a:cxn ang="0">
                    <a:pos x="T4" y="T5"/>
                  </a:cxn>
                  <a:cxn ang="0">
                    <a:pos x="T6" y="T7"/>
                  </a:cxn>
                </a:cxnLst>
                <a:rect l="0" t="0" r="r" b="b"/>
                <a:pathLst>
                  <a:path w="333" h="298">
                    <a:moveTo>
                      <a:pt x="0" y="0"/>
                    </a:moveTo>
                    <a:lnTo>
                      <a:pt x="0" y="298"/>
                    </a:lnTo>
                    <a:lnTo>
                      <a:pt x="333" y="29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grpSp>
      </p:grpSp>
      <p:grpSp>
        <p:nvGrpSpPr>
          <p:cNvPr id="100" name="Group 99"/>
          <p:cNvGrpSpPr/>
          <p:nvPr/>
        </p:nvGrpSpPr>
        <p:grpSpPr>
          <a:xfrm>
            <a:off x="7546157" y="2980801"/>
            <a:ext cx="869665" cy="820030"/>
            <a:chOff x="20278102" y="5815046"/>
            <a:chExt cx="2319409" cy="2187032"/>
          </a:xfrm>
        </p:grpSpPr>
        <p:grpSp>
          <p:nvGrpSpPr>
            <p:cNvPr id="1175" name="Group 1174"/>
            <p:cNvGrpSpPr/>
            <p:nvPr/>
          </p:nvGrpSpPr>
          <p:grpSpPr>
            <a:xfrm>
              <a:off x="20278102" y="5815046"/>
              <a:ext cx="2319409" cy="2187032"/>
              <a:chOff x="2771801" y="1617713"/>
              <a:chExt cx="1436488" cy="1354502"/>
            </a:xfrm>
          </p:grpSpPr>
          <p:sp>
            <p:nvSpPr>
              <p:cNvPr id="1176" name="Rectangle 1175"/>
              <p:cNvSpPr/>
              <p:nvPr/>
            </p:nvSpPr>
            <p:spPr>
              <a:xfrm>
                <a:off x="2771801" y="1617713"/>
                <a:ext cx="1436488" cy="1354502"/>
              </a:xfrm>
              <a:prstGeom prst="rect">
                <a:avLst/>
              </a:prstGeom>
              <a:solidFill>
                <a:schemeClr val="bg1">
                  <a:lumMod val="95000"/>
                </a:schemeClr>
              </a:solidFill>
              <a:ln>
                <a:noFill/>
              </a:ln>
              <a:effectLst>
                <a:outerShdw blurRad="63500" sx="101000" sy="101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3993" tIns="53993" rIns="53993" bIns="53993" rtlCol="0" anchor="ctr"/>
              <a:lstStyle/>
              <a:p>
                <a:pPr algn="ctr" defTabSz="685834"/>
                <a:endParaRPr lang="en-GB" sz="525" dirty="0">
                  <a:solidFill>
                    <a:srgbClr val="FFFFFF"/>
                  </a:solidFill>
                </a:endParaRPr>
              </a:p>
            </p:txBody>
          </p:sp>
          <p:grpSp>
            <p:nvGrpSpPr>
              <p:cNvPr id="1177" name="Group 1176"/>
              <p:cNvGrpSpPr/>
              <p:nvPr/>
            </p:nvGrpSpPr>
            <p:grpSpPr>
              <a:xfrm flipH="1" flipV="1">
                <a:off x="3046301" y="1759954"/>
                <a:ext cx="887482" cy="1024317"/>
                <a:chOff x="6586537" y="342900"/>
                <a:chExt cx="1441452" cy="1663701"/>
              </a:xfrm>
            </p:grpSpPr>
            <p:sp>
              <p:nvSpPr>
                <p:cNvPr id="1178" name="Freeform 6"/>
                <p:cNvSpPr>
                  <a:spLocks/>
                </p:cNvSpPr>
                <p:nvPr/>
              </p:nvSpPr>
              <p:spPr bwMode="auto">
                <a:xfrm>
                  <a:off x="6586537" y="1173162"/>
                  <a:ext cx="719138" cy="833438"/>
                </a:xfrm>
                <a:custGeom>
                  <a:avLst/>
                  <a:gdLst>
                    <a:gd name="T0" fmla="*/ 453 w 453"/>
                    <a:gd name="T1" fmla="*/ 0 h 525"/>
                    <a:gd name="T2" fmla="*/ 0 w 453"/>
                    <a:gd name="T3" fmla="*/ 263 h 525"/>
                    <a:gd name="T4" fmla="*/ 0 w 453"/>
                    <a:gd name="T5" fmla="*/ 263 h 525"/>
                    <a:gd name="T6" fmla="*/ 453 w 453"/>
                    <a:gd name="T7" fmla="*/ 525 h 525"/>
                    <a:gd name="T8" fmla="*/ 453 w 453"/>
                    <a:gd name="T9" fmla="*/ 0 h 525"/>
                    <a:gd name="T10" fmla="*/ 453 w 453"/>
                    <a:gd name="T11" fmla="*/ 0 h 525"/>
                  </a:gdLst>
                  <a:ahLst/>
                  <a:cxnLst>
                    <a:cxn ang="0">
                      <a:pos x="T0" y="T1"/>
                    </a:cxn>
                    <a:cxn ang="0">
                      <a:pos x="T2" y="T3"/>
                    </a:cxn>
                    <a:cxn ang="0">
                      <a:pos x="T4" y="T5"/>
                    </a:cxn>
                    <a:cxn ang="0">
                      <a:pos x="T6" y="T7"/>
                    </a:cxn>
                    <a:cxn ang="0">
                      <a:pos x="T8" y="T9"/>
                    </a:cxn>
                    <a:cxn ang="0">
                      <a:pos x="T10" y="T11"/>
                    </a:cxn>
                  </a:cxnLst>
                  <a:rect l="0" t="0" r="r" b="b"/>
                  <a:pathLst>
                    <a:path w="453" h="525">
                      <a:moveTo>
                        <a:pt x="453" y="0"/>
                      </a:moveTo>
                      <a:lnTo>
                        <a:pt x="0" y="263"/>
                      </a:lnTo>
                      <a:lnTo>
                        <a:pt x="0" y="263"/>
                      </a:lnTo>
                      <a:lnTo>
                        <a:pt x="453" y="525"/>
                      </a:lnTo>
                      <a:lnTo>
                        <a:pt x="453" y="0"/>
                      </a:lnTo>
                      <a:lnTo>
                        <a:pt x="453" y="0"/>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179" name="Freeform 7"/>
                <p:cNvSpPr>
                  <a:spLocks/>
                </p:cNvSpPr>
                <p:nvPr/>
              </p:nvSpPr>
              <p:spPr bwMode="auto">
                <a:xfrm>
                  <a:off x="6586538" y="758825"/>
                  <a:ext cx="719138" cy="831850"/>
                </a:xfrm>
                <a:custGeom>
                  <a:avLst/>
                  <a:gdLst>
                    <a:gd name="T0" fmla="*/ 0 w 453"/>
                    <a:gd name="T1" fmla="*/ 0 h 524"/>
                    <a:gd name="T2" fmla="*/ 0 w 453"/>
                    <a:gd name="T3" fmla="*/ 0 h 524"/>
                    <a:gd name="T4" fmla="*/ 0 w 453"/>
                    <a:gd name="T5" fmla="*/ 524 h 524"/>
                    <a:gd name="T6" fmla="*/ 453 w 453"/>
                    <a:gd name="T7" fmla="*/ 261 h 524"/>
                    <a:gd name="T8" fmla="*/ 0 w 453"/>
                    <a:gd name="T9" fmla="*/ 0 h 524"/>
                  </a:gdLst>
                  <a:ahLst/>
                  <a:cxnLst>
                    <a:cxn ang="0">
                      <a:pos x="T0" y="T1"/>
                    </a:cxn>
                    <a:cxn ang="0">
                      <a:pos x="T2" y="T3"/>
                    </a:cxn>
                    <a:cxn ang="0">
                      <a:pos x="T4" y="T5"/>
                    </a:cxn>
                    <a:cxn ang="0">
                      <a:pos x="T6" y="T7"/>
                    </a:cxn>
                    <a:cxn ang="0">
                      <a:pos x="T8" y="T9"/>
                    </a:cxn>
                  </a:cxnLst>
                  <a:rect l="0" t="0" r="r" b="b"/>
                  <a:pathLst>
                    <a:path w="453" h="524">
                      <a:moveTo>
                        <a:pt x="0" y="0"/>
                      </a:moveTo>
                      <a:lnTo>
                        <a:pt x="0" y="0"/>
                      </a:lnTo>
                      <a:lnTo>
                        <a:pt x="0" y="524"/>
                      </a:lnTo>
                      <a:lnTo>
                        <a:pt x="453" y="261"/>
                      </a:lnTo>
                      <a:lnTo>
                        <a:pt x="0" y="0"/>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180" name="Freeform 8"/>
                <p:cNvSpPr>
                  <a:spLocks/>
                </p:cNvSpPr>
                <p:nvPr/>
              </p:nvSpPr>
              <p:spPr bwMode="auto">
                <a:xfrm>
                  <a:off x="6586538" y="342900"/>
                  <a:ext cx="719138" cy="830263"/>
                </a:xfrm>
                <a:custGeom>
                  <a:avLst/>
                  <a:gdLst>
                    <a:gd name="T0" fmla="*/ 453 w 453"/>
                    <a:gd name="T1" fmla="*/ 523 h 523"/>
                    <a:gd name="T2" fmla="*/ 453 w 453"/>
                    <a:gd name="T3" fmla="*/ 0 h 523"/>
                    <a:gd name="T4" fmla="*/ 0 w 453"/>
                    <a:gd name="T5" fmla="*/ 262 h 523"/>
                    <a:gd name="T6" fmla="*/ 453 w 453"/>
                    <a:gd name="T7" fmla="*/ 523 h 523"/>
                    <a:gd name="T8" fmla="*/ 453 w 453"/>
                    <a:gd name="T9" fmla="*/ 523 h 523"/>
                  </a:gdLst>
                  <a:ahLst/>
                  <a:cxnLst>
                    <a:cxn ang="0">
                      <a:pos x="T0" y="T1"/>
                    </a:cxn>
                    <a:cxn ang="0">
                      <a:pos x="T2" y="T3"/>
                    </a:cxn>
                    <a:cxn ang="0">
                      <a:pos x="T4" y="T5"/>
                    </a:cxn>
                    <a:cxn ang="0">
                      <a:pos x="T6" y="T7"/>
                    </a:cxn>
                    <a:cxn ang="0">
                      <a:pos x="T8" y="T9"/>
                    </a:cxn>
                  </a:cxnLst>
                  <a:rect l="0" t="0" r="r" b="b"/>
                  <a:pathLst>
                    <a:path w="453" h="523">
                      <a:moveTo>
                        <a:pt x="453" y="523"/>
                      </a:moveTo>
                      <a:lnTo>
                        <a:pt x="453" y="0"/>
                      </a:lnTo>
                      <a:lnTo>
                        <a:pt x="0" y="262"/>
                      </a:lnTo>
                      <a:lnTo>
                        <a:pt x="453" y="523"/>
                      </a:lnTo>
                      <a:lnTo>
                        <a:pt x="453" y="523"/>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181" name="Rectangle 9"/>
                <p:cNvSpPr>
                  <a:spLocks noChangeArrowheads="1"/>
                </p:cNvSpPr>
                <p:nvPr/>
              </p:nvSpPr>
              <p:spPr bwMode="auto">
                <a:xfrm>
                  <a:off x="7305676" y="1173163"/>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182" name="Freeform 10"/>
                <p:cNvSpPr>
                  <a:spLocks/>
                </p:cNvSpPr>
                <p:nvPr/>
              </p:nvSpPr>
              <p:spPr bwMode="auto">
                <a:xfrm>
                  <a:off x="7305676" y="1173163"/>
                  <a:ext cx="722313" cy="833438"/>
                </a:xfrm>
                <a:custGeom>
                  <a:avLst/>
                  <a:gdLst>
                    <a:gd name="T0" fmla="*/ 0 w 455"/>
                    <a:gd name="T1" fmla="*/ 525 h 525"/>
                    <a:gd name="T2" fmla="*/ 455 w 455"/>
                    <a:gd name="T3" fmla="*/ 263 h 525"/>
                    <a:gd name="T4" fmla="*/ 455 w 455"/>
                    <a:gd name="T5" fmla="*/ 263 h 525"/>
                    <a:gd name="T6" fmla="*/ 0 w 455"/>
                    <a:gd name="T7" fmla="*/ 0 h 525"/>
                    <a:gd name="T8" fmla="*/ 0 w 455"/>
                    <a:gd name="T9" fmla="*/ 525 h 525"/>
                  </a:gdLst>
                  <a:ahLst/>
                  <a:cxnLst>
                    <a:cxn ang="0">
                      <a:pos x="T0" y="T1"/>
                    </a:cxn>
                    <a:cxn ang="0">
                      <a:pos x="T2" y="T3"/>
                    </a:cxn>
                    <a:cxn ang="0">
                      <a:pos x="T4" y="T5"/>
                    </a:cxn>
                    <a:cxn ang="0">
                      <a:pos x="T6" y="T7"/>
                    </a:cxn>
                    <a:cxn ang="0">
                      <a:pos x="T8" y="T9"/>
                    </a:cxn>
                  </a:cxnLst>
                  <a:rect l="0" t="0" r="r" b="b"/>
                  <a:pathLst>
                    <a:path w="455" h="525">
                      <a:moveTo>
                        <a:pt x="0" y="525"/>
                      </a:moveTo>
                      <a:lnTo>
                        <a:pt x="455" y="263"/>
                      </a:lnTo>
                      <a:lnTo>
                        <a:pt x="455" y="263"/>
                      </a:lnTo>
                      <a:lnTo>
                        <a:pt x="0" y="0"/>
                      </a:lnTo>
                      <a:lnTo>
                        <a:pt x="0" y="525"/>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183" name="Freeform 11"/>
                <p:cNvSpPr>
                  <a:spLocks/>
                </p:cNvSpPr>
                <p:nvPr/>
              </p:nvSpPr>
              <p:spPr bwMode="auto">
                <a:xfrm>
                  <a:off x="7305676" y="342900"/>
                  <a:ext cx="719138" cy="830263"/>
                </a:xfrm>
                <a:custGeom>
                  <a:avLst/>
                  <a:gdLst>
                    <a:gd name="T0" fmla="*/ 0 w 453"/>
                    <a:gd name="T1" fmla="*/ 523 h 523"/>
                    <a:gd name="T2" fmla="*/ 453 w 453"/>
                    <a:gd name="T3" fmla="*/ 262 h 523"/>
                    <a:gd name="T4" fmla="*/ 0 w 453"/>
                    <a:gd name="T5" fmla="*/ 0 h 523"/>
                    <a:gd name="T6" fmla="*/ 0 w 453"/>
                    <a:gd name="T7" fmla="*/ 523 h 523"/>
                  </a:gdLst>
                  <a:ahLst/>
                  <a:cxnLst>
                    <a:cxn ang="0">
                      <a:pos x="T0" y="T1"/>
                    </a:cxn>
                    <a:cxn ang="0">
                      <a:pos x="T2" y="T3"/>
                    </a:cxn>
                    <a:cxn ang="0">
                      <a:pos x="T4" y="T5"/>
                    </a:cxn>
                    <a:cxn ang="0">
                      <a:pos x="T6" y="T7"/>
                    </a:cxn>
                  </a:cxnLst>
                  <a:rect l="0" t="0" r="r" b="b"/>
                  <a:pathLst>
                    <a:path w="453" h="523">
                      <a:moveTo>
                        <a:pt x="0" y="523"/>
                      </a:moveTo>
                      <a:lnTo>
                        <a:pt x="453" y="262"/>
                      </a:lnTo>
                      <a:lnTo>
                        <a:pt x="0" y="0"/>
                      </a:lnTo>
                      <a:lnTo>
                        <a:pt x="0" y="523"/>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184" name="Freeform 12"/>
                <p:cNvSpPr>
                  <a:spLocks/>
                </p:cNvSpPr>
                <p:nvPr/>
              </p:nvSpPr>
              <p:spPr bwMode="auto">
                <a:xfrm>
                  <a:off x="7305676" y="758825"/>
                  <a:ext cx="722313" cy="831850"/>
                </a:xfrm>
                <a:custGeom>
                  <a:avLst/>
                  <a:gdLst>
                    <a:gd name="T0" fmla="*/ 0 w 455"/>
                    <a:gd name="T1" fmla="*/ 261 h 524"/>
                    <a:gd name="T2" fmla="*/ 455 w 455"/>
                    <a:gd name="T3" fmla="*/ 524 h 524"/>
                    <a:gd name="T4" fmla="*/ 455 w 455"/>
                    <a:gd name="T5" fmla="*/ 0 h 524"/>
                    <a:gd name="T6" fmla="*/ 453 w 455"/>
                    <a:gd name="T7" fmla="*/ 0 h 524"/>
                    <a:gd name="T8" fmla="*/ 0 w 455"/>
                    <a:gd name="T9" fmla="*/ 261 h 524"/>
                    <a:gd name="T10" fmla="*/ 0 w 455"/>
                    <a:gd name="T11" fmla="*/ 261 h 524"/>
                  </a:gdLst>
                  <a:ahLst/>
                  <a:cxnLst>
                    <a:cxn ang="0">
                      <a:pos x="T0" y="T1"/>
                    </a:cxn>
                    <a:cxn ang="0">
                      <a:pos x="T2" y="T3"/>
                    </a:cxn>
                    <a:cxn ang="0">
                      <a:pos x="T4" y="T5"/>
                    </a:cxn>
                    <a:cxn ang="0">
                      <a:pos x="T6" y="T7"/>
                    </a:cxn>
                    <a:cxn ang="0">
                      <a:pos x="T8" y="T9"/>
                    </a:cxn>
                    <a:cxn ang="0">
                      <a:pos x="T10" y="T11"/>
                    </a:cxn>
                  </a:cxnLst>
                  <a:rect l="0" t="0" r="r" b="b"/>
                  <a:pathLst>
                    <a:path w="455" h="524">
                      <a:moveTo>
                        <a:pt x="0" y="261"/>
                      </a:moveTo>
                      <a:lnTo>
                        <a:pt x="455" y="524"/>
                      </a:lnTo>
                      <a:lnTo>
                        <a:pt x="455" y="0"/>
                      </a:lnTo>
                      <a:lnTo>
                        <a:pt x="453" y="0"/>
                      </a:lnTo>
                      <a:lnTo>
                        <a:pt x="0" y="261"/>
                      </a:lnTo>
                      <a:lnTo>
                        <a:pt x="0" y="261"/>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grpSp>
        </p:grpSp>
        <p:grpSp>
          <p:nvGrpSpPr>
            <p:cNvPr id="1185" name="Group 1184"/>
            <p:cNvGrpSpPr/>
            <p:nvPr/>
          </p:nvGrpSpPr>
          <p:grpSpPr>
            <a:xfrm>
              <a:off x="20521062" y="5991823"/>
              <a:ext cx="1833488" cy="1833478"/>
              <a:chOff x="20170952" y="6407844"/>
              <a:chExt cx="1833488" cy="1833478"/>
            </a:xfrm>
          </p:grpSpPr>
          <p:sp>
            <p:nvSpPr>
              <p:cNvPr id="1186" name="Rectangle 28"/>
              <p:cNvSpPr/>
              <p:nvPr/>
            </p:nvSpPr>
            <p:spPr>
              <a:xfrm>
                <a:off x="20170952" y="6407844"/>
                <a:ext cx="1833488" cy="1833478"/>
              </a:xfrm>
              <a:prstGeom prst="ellipse">
                <a:avLst/>
              </a:prstGeom>
              <a:solidFill>
                <a:schemeClr val="accent2">
                  <a:lumMod val="7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3" tIns="53993" rIns="53993" bIns="53993" numCol="1" spcCol="0" rtlCol="0" fromWordArt="0" anchor="ctr" anchorCtr="0" forceAA="0" compatLnSpc="1">
                <a:prstTxWarp prst="textNoShape">
                  <a:avLst/>
                </a:prstTxWarp>
                <a:noAutofit/>
              </a:bodyPr>
              <a:lstStyle/>
              <a:p>
                <a:pPr algn="ctr" defTabSz="685834">
                  <a:lnSpc>
                    <a:spcPct val="90000"/>
                  </a:lnSpc>
                </a:pPr>
                <a:endParaRPr lang="en-GB" sz="2700" dirty="0">
                  <a:solidFill>
                    <a:srgbClr val="FFFFFF"/>
                  </a:solidFill>
                </a:endParaRPr>
              </a:p>
            </p:txBody>
          </p:sp>
          <p:grpSp>
            <p:nvGrpSpPr>
              <p:cNvPr id="1187" name="Group 1186"/>
              <p:cNvGrpSpPr/>
              <p:nvPr/>
            </p:nvGrpSpPr>
            <p:grpSpPr>
              <a:xfrm>
                <a:off x="20525851" y="6777507"/>
                <a:ext cx="1123691" cy="1094152"/>
                <a:chOff x="18767786" y="2545779"/>
                <a:chExt cx="1370781" cy="1370781"/>
              </a:xfrm>
            </p:grpSpPr>
            <p:grpSp>
              <p:nvGrpSpPr>
                <p:cNvPr id="1188" name="Group 1187"/>
                <p:cNvGrpSpPr/>
                <p:nvPr/>
              </p:nvGrpSpPr>
              <p:grpSpPr>
                <a:xfrm>
                  <a:off x="18767786" y="2545779"/>
                  <a:ext cx="1370781" cy="1370781"/>
                  <a:chOff x="5230305" y="6571852"/>
                  <a:chExt cx="2741561" cy="2741561"/>
                </a:xfrm>
              </p:grpSpPr>
              <p:sp>
                <p:nvSpPr>
                  <p:cNvPr id="1190" name="Freeform 7"/>
                  <p:cNvSpPr>
                    <a:spLocks noEditPoints="1"/>
                  </p:cNvSpPr>
                  <p:nvPr/>
                </p:nvSpPr>
                <p:spPr bwMode="auto">
                  <a:xfrm rot="6024967">
                    <a:off x="5230305" y="6571852"/>
                    <a:ext cx="2741561" cy="2741561"/>
                  </a:xfrm>
                  <a:custGeom>
                    <a:avLst/>
                    <a:gdLst>
                      <a:gd name="T0" fmla="*/ 100 w 157"/>
                      <a:gd name="T1" fmla="*/ 92 h 157"/>
                      <a:gd name="T2" fmla="*/ 96 w 157"/>
                      <a:gd name="T3" fmla="*/ 21 h 157"/>
                      <a:gd name="T4" fmla="*/ 21 w 157"/>
                      <a:gd name="T5" fmla="*/ 21 h 157"/>
                      <a:gd name="T6" fmla="*/ 21 w 157"/>
                      <a:gd name="T7" fmla="*/ 96 h 157"/>
                      <a:gd name="T8" fmla="*/ 92 w 157"/>
                      <a:gd name="T9" fmla="*/ 100 h 157"/>
                      <a:gd name="T10" fmla="*/ 100 w 157"/>
                      <a:gd name="T11" fmla="*/ 108 h 157"/>
                      <a:gd name="T12" fmla="*/ 101 w 157"/>
                      <a:gd name="T13" fmla="*/ 119 h 157"/>
                      <a:gd name="T14" fmla="*/ 137 w 157"/>
                      <a:gd name="T15" fmla="*/ 154 h 157"/>
                      <a:gd name="T16" fmla="*/ 148 w 157"/>
                      <a:gd name="T17" fmla="*/ 154 h 157"/>
                      <a:gd name="T18" fmla="*/ 154 w 157"/>
                      <a:gd name="T19" fmla="*/ 148 h 157"/>
                      <a:gd name="T20" fmla="*/ 154 w 157"/>
                      <a:gd name="T21" fmla="*/ 136 h 157"/>
                      <a:gd name="T22" fmla="*/ 119 w 157"/>
                      <a:gd name="T23" fmla="*/ 101 h 157"/>
                      <a:gd name="T24" fmla="*/ 109 w 157"/>
                      <a:gd name="T25" fmla="*/ 100 h 157"/>
                      <a:gd name="T26" fmla="*/ 100 w 157"/>
                      <a:gd name="T27" fmla="*/ 92 h 157"/>
                      <a:gd name="T28" fmla="*/ 87 w 157"/>
                      <a:gd name="T29" fmla="*/ 87 h 157"/>
                      <a:gd name="T30" fmla="*/ 87 w 157"/>
                      <a:gd name="T31" fmla="*/ 30 h 157"/>
                      <a:gd name="T32" fmla="*/ 30 w 157"/>
                      <a:gd name="T33" fmla="*/ 30 h 157"/>
                      <a:gd name="T34" fmla="*/ 30 w 157"/>
                      <a:gd name="T35" fmla="*/ 87 h 157"/>
                      <a:gd name="T36" fmla="*/ 87 w 157"/>
                      <a:gd name="T37" fmla="*/ 87 h 157"/>
                      <a:gd name="T38" fmla="*/ 74 w 157"/>
                      <a:gd name="T39" fmla="*/ 31 h 157"/>
                      <a:gd name="T40" fmla="*/ 36 w 157"/>
                      <a:gd name="T41" fmla="*/ 36 h 157"/>
                      <a:gd name="T42" fmla="*/ 36 w 157"/>
                      <a:gd name="T43" fmla="*/ 80 h 157"/>
                      <a:gd name="T44" fmla="*/ 39 w 157"/>
                      <a:gd name="T45" fmla="*/ 83 h 157"/>
                      <a:gd name="T46" fmla="*/ 43 w 157"/>
                      <a:gd name="T47" fmla="*/ 40 h 157"/>
                      <a:gd name="T48" fmla="*/ 74 w 157"/>
                      <a:gd name="T49" fmla="*/ 3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57">
                        <a:moveTo>
                          <a:pt x="100" y="92"/>
                        </a:moveTo>
                        <a:cubicBezTo>
                          <a:pt x="117" y="71"/>
                          <a:pt x="116" y="40"/>
                          <a:pt x="96" y="21"/>
                        </a:cubicBezTo>
                        <a:cubicBezTo>
                          <a:pt x="75" y="0"/>
                          <a:pt x="42" y="0"/>
                          <a:pt x="21" y="21"/>
                        </a:cubicBezTo>
                        <a:cubicBezTo>
                          <a:pt x="0" y="41"/>
                          <a:pt x="0" y="75"/>
                          <a:pt x="21" y="96"/>
                        </a:cubicBezTo>
                        <a:cubicBezTo>
                          <a:pt x="40" y="115"/>
                          <a:pt x="71" y="117"/>
                          <a:pt x="92" y="100"/>
                        </a:cubicBezTo>
                        <a:cubicBezTo>
                          <a:pt x="100" y="108"/>
                          <a:pt x="100" y="108"/>
                          <a:pt x="100" y="108"/>
                        </a:cubicBezTo>
                        <a:cubicBezTo>
                          <a:pt x="98" y="112"/>
                          <a:pt x="98" y="116"/>
                          <a:pt x="101" y="119"/>
                        </a:cubicBezTo>
                        <a:cubicBezTo>
                          <a:pt x="137" y="154"/>
                          <a:pt x="137" y="154"/>
                          <a:pt x="137" y="154"/>
                        </a:cubicBezTo>
                        <a:cubicBezTo>
                          <a:pt x="140" y="157"/>
                          <a:pt x="145" y="157"/>
                          <a:pt x="148" y="154"/>
                        </a:cubicBezTo>
                        <a:cubicBezTo>
                          <a:pt x="154" y="148"/>
                          <a:pt x="154" y="148"/>
                          <a:pt x="154" y="148"/>
                        </a:cubicBezTo>
                        <a:cubicBezTo>
                          <a:pt x="157" y="145"/>
                          <a:pt x="157" y="140"/>
                          <a:pt x="154" y="136"/>
                        </a:cubicBezTo>
                        <a:cubicBezTo>
                          <a:pt x="119" y="101"/>
                          <a:pt x="119" y="101"/>
                          <a:pt x="119" y="101"/>
                        </a:cubicBezTo>
                        <a:cubicBezTo>
                          <a:pt x="116" y="98"/>
                          <a:pt x="112" y="98"/>
                          <a:pt x="109" y="100"/>
                        </a:cubicBezTo>
                        <a:cubicBezTo>
                          <a:pt x="100" y="92"/>
                          <a:pt x="100" y="92"/>
                          <a:pt x="100" y="92"/>
                        </a:cubicBezTo>
                        <a:close/>
                        <a:moveTo>
                          <a:pt x="87" y="87"/>
                        </a:moveTo>
                        <a:cubicBezTo>
                          <a:pt x="103" y="71"/>
                          <a:pt x="103" y="45"/>
                          <a:pt x="87" y="30"/>
                        </a:cubicBezTo>
                        <a:cubicBezTo>
                          <a:pt x="71" y="14"/>
                          <a:pt x="46" y="14"/>
                          <a:pt x="30" y="30"/>
                        </a:cubicBezTo>
                        <a:cubicBezTo>
                          <a:pt x="14" y="45"/>
                          <a:pt x="14" y="71"/>
                          <a:pt x="30" y="87"/>
                        </a:cubicBezTo>
                        <a:cubicBezTo>
                          <a:pt x="46" y="103"/>
                          <a:pt x="71" y="103"/>
                          <a:pt x="87" y="87"/>
                        </a:cubicBezTo>
                        <a:close/>
                        <a:moveTo>
                          <a:pt x="74" y="31"/>
                        </a:moveTo>
                        <a:cubicBezTo>
                          <a:pt x="62" y="24"/>
                          <a:pt x="46" y="26"/>
                          <a:pt x="36" y="36"/>
                        </a:cubicBezTo>
                        <a:cubicBezTo>
                          <a:pt x="24" y="48"/>
                          <a:pt x="24" y="68"/>
                          <a:pt x="36" y="80"/>
                        </a:cubicBezTo>
                        <a:cubicBezTo>
                          <a:pt x="37" y="81"/>
                          <a:pt x="38" y="82"/>
                          <a:pt x="39" y="83"/>
                        </a:cubicBezTo>
                        <a:cubicBezTo>
                          <a:pt x="30" y="70"/>
                          <a:pt x="31" y="52"/>
                          <a:pt x="43" y="40"/>
                        </a:cubicBezTo>
                        <a:cubicBezTo>
                          <a:pt x="51" y="32"/>
                          <a:pt x="63" y="29"/>
                          <a:pt x="74" y="31"/>
                        </a:cubicBezTo>
                        <a:close/>
                      </a:path>
                    </a:pathLst>
                  </a:custGeom>
                  <a:solidFill>
                    <a:schemeClr val="bg1"/>
                  </a:solidFill>
                  <a:ln>
                    <a:noFill/>
                  </a:ln>
                  <a:extLst/>
                </p:spPr>
                <p:txBody>
                  <a:bodyPr vert="horz" wrap="square" lIns="34286" tIns="17143" rIns="34286" bIns="17143" numCol="1" anchor="t" anchorCtr="0" compatLnSpc="1">
                    <a:prstTxWarp prst="textNoShape">
                      <a:avLst/>
                    </a:prstTxWarp>
                  </a:bodyPr>
                  <a:lstStyle/>
                  <a:p>
                    <a:pPr defTabSz="685834"/>
                    <a:endParaRPr lang="en-GB" sz="1200" dirty="0">
                      <a:solidFill>
                        <a:srgbClr val="000000"/>
                      </a:solidFill>
                      <a:cs typeface="Arial" charset="0"/>
                    </a:endParaRPr>
                  </a:p>
                </p:txBody>
              </p:sp>
              <p:sp>
                <p:nvSpPr>
                  <p:cNvPr id="1191" name="Oval 1190"/>
                  <p:cNvSpPr/>
                  <p:nvPr/>
                </p:nvSpPr>
                <p:spPr>
                  <a:xfrm>
                    <a:off x="6273846" y="6920543"/>
                    <a:ext cx="1476000" cy="1476000"/>
                  </a:xfrm>
                  <a:prstGeom prst="ellipse">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4"/>
                    <a:endParaRPr lang="en-GB" sz="1200">
                      <a:solidFill>
                        <a:srgbClr val="FFFFFF"/>
                      </a:solidFill>
                      <a:latin typeface="Segoe UI" panose="020B0502040204020203" pitchFamily="34" charset="0"/>
                    </a:endParaRPr>
                  </a:p>
                </p:txBody>
              </p:sp>
            </p:grpSp>
            <p:sp>
              <p:nvSpPr>
                <p:cNvPr id="1189" name="Oval 1188"/>
                <p:cNvSpPr/>
                <p:nvPr/>
              </p:nvSpPr>
              <p:spPr>
                <a:xfrm>
                  <a:off x="19453176" y="2892065"/>
                  <a:ext cx="419784" cy="41978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4"/>
                  <a:r>
                    <a:rPr lang="en-GB" sz="1200" b="1" dirty="0">
                      <a:solidFill>
                        <a:srgbClr val="FFFFFF"/>
                      </a:solidFill>
                    </a:rPr>
                    <a:t>$</a:t>
                  </a:r>
                </a:p>
              </p:txBody>
            </p:sp>
          </p:grpSp>
        </p:grpSp>
      </p:grpSp>
      <p:grpSp>
        <p:nvGrpSpPr>
          <p:cNvPr id="101" name="Group 100"/>
          <p:cNvGrpSpPr/>
          <p:nvPr/>
        </p:nvGrpSpPr>
        <p:grpSpPr>
          <a:xfrm>
            <a:off x="6541927" y="2980801"/>
            <a:ext cx="869665" cy="820030"/>
            <a:chOff x="17599805" y="5815046"/>
            <a:chExt cx="2319409" cy="2187032"/>
          </a:xfrm>
        </p:grpSpPr>
        <p:grpSp>
          <p:nvGrpSpPr>
            <p:cNvPr id="1220" name="Group 1219"/>
            <p:cNvGrpSpPr/>
            <p:nvPr/>
          </p:nvGrpSpPr>
          <p:grpSpPr>
            <a:xfrm>
              <a:off x="17599805" y="5815046"/>
              <a:ext cx="2319409" cy="2187032"/>
              <a:chOff x="2771801" y="1617713"/>
              <a:chExt cx="1436488" cy="1354502"/>
            </a:xfrm>
          </p:grpSpPr>
          <p:sp>
            <p:nvSpPr>
              <p:cNvPr id="1221" name="Rectangle 1220"/>
              <p:cNvSpPr/>
              <p:nvPr/>
            </p:nvSpPr>
            <p:spPr>
              <a:xfrm>
                <a:off x="2771801" y="1617713"/>
                <a:ext cx="1436488" cy="1354502"/>
              </a:xfrm>
              <a:prstGeom prst="rect">
                <a:avLst/>
              </a:prstGeom>
              <a:solidFill>
                <a:schemeClr val="bg1">
                  <a:lumMod val="95000"/>
                </a:schemeClr>
              </a:solidFill>
              <a:ln>
                <a:noFill/>
              </a:ln>
              <a:effectLst>
                <a:outerShdw blurRad="63500" sx="101000" sy="101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3993" tIns="53993" rIns="53993" bIns="53993" rtlCol="0" anchor="ctr"/>
              <a:lstStyle/>
              <a:p>
                <a:pPr algn="ctr" defTabSz="685834"/>
                <a:endParaRPr lang="en-GB" sz="525" dirty="0">
                  <a:solidFill>
                    <a:srgbClr val="FFFFFF"/>
                  </a:solidFill>
                </a:endParaRPr>
              </a:p>
            </p:txBody>
          </p:sp>
          <p:grpSp>
            <p:nvGrpSpPr>
              <p:cNvPr id="1222" name="Group 1221"/>
              <p:cNvGrpSpPr/>
              <p:nvPr/>
            </p:nvGrpSpPr>
            <p:grpSpPr>
              <a:xfrm flipH="1" flipV="1">
                <a:off x="3046301" y="1759954"/>
                <a:ext cx="887482" cy="1024317"/>
                <a:chOff x="6586537" y="342900"/>
                <a:chExt cx="1441452" cy="1663701"/>
              </a:xfrm>
            </p:grpSpPr>
            <p:sp>
              <p:nvSpPr>
                <p:cNvPr id="1223" name="Freeform 6"/>
                <p:cNvSpPr>
                  <a:spLocks/>
                </p:cNvSpPr>
                <p:nvPr/>
              </p:nvSpPr>
              <p:spPr bwMode="auto">
                <a:xfrm>
                  <a:off x="6586537" y="1173162"/>
                  <a:ext cx="719138" cy="833438"/>
                </a:xfrm>
                <a:custGeom>
                  <a:avLst/>
                  <a:gdLst>
                    <a:gd name="T0" fmla="*/ 453 w 453"/>
                    <a:gd name="T1" fmla="*/ 0 h 525"/>
                    <a:gd name="T2" fmla="*/ 0 w 453"/>
                    <a:gd name="T3" fmla="*/ 263 h 525"/>
                    <a:gd name="T4" fmla="*/ 0 w 453"/>
                    <a:gd name="T5" fmla="*/ 263 h 525"/>
                    <a:gd name="T6" fmla="*/ 453 w 453"/>
                    <a:gd name="T7" fmla="*/ 525 h 525"/>
                    <a:gd name="T8" fmla="*/ 453 w 453"/>
                    <a:gd name="T9" fmla="*/ 0 h 525"/>
                    <a:gd name="T10" fmla="*/ 453 w 453"/>
                    <a:gd name="T11" fmla="*/ 0 h 525"/>
                  </a:gdLst>
                  <a:ahLst/>
                  <a:cxnLst>
                    <a:cxn ang="0">
                      <a:pos x="T0" y="T1"/>
                    </a:cxn>
                    <a:cxn ang="0">
                      <a:pos x="T2" y="T3"/>
                    </a:cxn>
                    <a:cxn ang="0">
                      <a:pos x="T4" y="T5"/>
                    </a:cxn>
                    <a:cxn ang="0">
                      <a:pos x="T6" y="T7"/>
                    </a:cxn>
                    <a:cxn ang="0">
                      <a:pos x="T8" y="T9"/>
                    </a:cxn>
                    <a:cxn ang="0">
                      <a:pos x="T10" y="T11"/>
                    </a:cxn>
                  </a:cxnLst>
                  <a:rect l="0" t="0" r="r" b="b"/>
                  <a:pathLst>
                    <a:path w="453" h="525">
                      <a:moveTo>
                        <a:pt x="453" y="0"/>
                      </a:moveTo>
                      <a:lnTo>
                        <a:pt x="0" y="263"/>
                      </a:lnTo>
                      <a:lnTo>
                        <a:pt x="0" y="263"/>
                      </a:lnTo>
                      <a:lnTo>
                        <a:pt x="453" y="525"/>
                      </a:lnTo>
                      <a:lnTo>
                        <a:pt x="453" y="0"/>
                      </a:lnTo>
                      <a:lnTo>
                        <a:pt x="453" y="0"/>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224" name="Freeform 7"/>
                <p:cNvSpPr>
                  <a:spLocks/>
                </p:cNvSpPr>
                <p:nvPr/>
              </p:nvSpPr>
              <p:spPr bwMode="auto">
                <a:xfrm>
                  <a:off x="6586538" y="758825"/>
                  <a:ext cx="719138" cy="831850"/>
                </a:xfrm>
                <a:custGeom>
                  <a:avLst/>
                  <a:gdLst>
                    <a:gd name="T0" fmla="*/ 0 w 453"/>
                    <a:gd name="T1" fmla="*/ 0 h 524"/>
                    <a:gd name="T2" fmla="*/ 0 w 453"/>
                    <a:gd name="T3" fmla="*/ 0 h 524"/>
                    <a:gd name="T4" fmla="*/ 0 w 453"/>
                    <a:gd name="T5" fmla="*/ 524 h 524"/>
                    <a:gd name="T6" fmla="*/ 453 w 453"/>
                    <a:gd name="T7" fmla="*/ 261 h 524"/>
                    <a:gd name="T8" fmla="*/ 0 w 453"/>
                    <a:gd name="T9" fmla="*/ 0 h 524"/>
                  </a:gdLst>
                  <a:ahLst/>
                  <a:cxnLst>
                    <a:cxn ang="0">
                      <a:pos x="T0" y="T1"/>
                    </a:cxn>
                    <a:cxn ang="0">
                      <a:pos x="T2" y="T3"/>
                    </a:cxn>
                    <a:cxn ang="0">
                      <a:pos x="T4" y="T5"/>
                    </a:cxn>
                    <a:cxn ang="0">
                      <a:pos x="T6" y="T7"/>
                    </a:cxn>
                    <a:cxn ang="0">
                      <a:pos x="T8" y="T9"/>
                    </a:cxn>
                  </a:cxnLst>
                  <a:rect l="0" t="0" r="r" b="b"/>
                  <a:pathLst>
                    <a:path w="453" h="524">
                      <a:moveTo>
                        <a:pt x="0" y="0"/>
                      </a:moveTo>
                      <a:lnTo>
                        <a:pt x="0" y="0"/>
                      </a:lnTo>
                      <a:lnTo>
                        <a:pt x="0" y="524"/>
                      </a:lnTo>
                      <a:lnTo>
                        <a:pt x="453" y="261"/>
                      </a:lnTo>
                      <a:lnTo>
                        <a:pt x="0" y="0"/>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225" name="Freeform 8"/>
                <p:cNvSpPr>
                  <a:spLocks/>
                </p:cNvSpPr>
                <p:nvPr/>
              </p:nvSpPr>
              <p:spPr bwMode="auto">
                <a:xfrm>
                  <a:off x="6586538" y="342900"/>
                  <a:ext cx="719138" cy="830263"/>
                </a:xfrm>
                <a:custGeom>
                  <a:avLst/>
                  <a:gdLst>
                    <a:gd name="T0" fmla="*/ 453 w 453"/>
                    <a:gd name="T1" fmla="*/ 523 h 523"/>
                    <a:gd name="T2" fmla="*/ 453 w 453"/>
                    <a:gd name="T3" fmla="*/ 0 h 523"/>
                    <a:gd name="T4" fmla="*/ 0 w 453"/>
                    <a:gd name="T5" fmla="*/ 262 h 523"/>
                    <a:gd name="T6" fmla="*/ 453 w 453"/>
                    <a:gd name="T7" fmla="*/ 523 h 523"/>
                    <a:gd name="T8" fmla="*/ 453 w 453"/>
                    <a:gd name="T9" fmla="*/ 523 h 523"/>
                  </a:gdLst>
                  <a:ahLst/>
                  <a:cxnLst>
                    <a:cxn ang="0">
                      <a:pos x="T0" y="T1"/>
                    </a:cxn>
                    <a:cxn ang="0">
                      <a:pos x="T2" y="T3"/>
                    </a:cxn>
                    <a:cxn ang="0">
                      <a:pos x="T4" y="T5"/>
                    </a:cxn>
                    <a:cxn ang="0">
                      <a:pos x="T6" y="T7"/>
                    </a:cxn>
                    <a:cxn ang="0">
                      <a:pos x="T8" y="T9"/>
                    </a:cxn>
                  </a:cxnLst>
                  <a:rect l="0" t="0" r="r" b="b"/>
                  <a:pathLst>
                    <a:path w="453" h="523">
                      <a:moveTo>
                        <a:pt x="453" y="523"/>
                      </a:moveTo>
                      <a:lnTo>
                        <a:pt x="453" y="0"/>
                      </a:lnTo>
                      <a:lnTo>
                        <a:pt x="0" y="262"/>
                      </a:lnTo>
                      <a:lnTo>
                        <a:pt x="453" y="523"/>
                      </a:lnTo>
                      <a:lnTo>
                        <a:pt x="453" y="523"/>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226" name="Rectangle 9"/>
                <p:cNvSpPr>
                  <a:spLocks noChangeArrowheads="1"/>
                </p:cNvSpPr>
                <p:nvPr/>
              </p:nvSpPr>
              <p:spPr bwMode="auto">
                <a:xfrm>
                  <a:off x="7305676" y="1173163"/>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227" name="Freeform 10"/>
                <p:cNvSpPr>
                  <a:spLocks/>
                </p:cNvSpPr>
                <p:nvPr/>
              </p:nvSpPr>
              <p:spPr bwMode="auto">
                <a:xfrm>
                  <a:off x="7305676" y="1173163"/>
                  <a:ext cx="722313" cy="833438"/>
                </a:xfrm>
                <a:custGeom>
                  <a:avLst/>
                  <a:gdLst>
                    <a:gd name="T0" fmla="*/ 0 w 455"/>
                    <a:gd name="T1" fmla="*/ 525 h 525"/>
                    <a:gd name="T2" fmla="*/ 455 w 455"/>
                    <a:gd name="T3" fmla="*/ 263 h 525"/>
                    <a:gd name="T4" fmla="*/ 455 w 455"/>
                    <a:gd name="T5" fmla="*/ 263 h 525"/>
                    <a:gd name="T6" fmla="*/ 0 w 455"/>
                    <a:gd name="T7" fmla="*/ 0 h 525"/>
                    <a:gd name="T8" fmla="*/ 0 w 455"/>
                    <a:gd name="T9" fmla="*/ 525 h 525"/>
                  </a:gdLst>
                  <a:ahLst/>
                  <a:cxnLst>
                    <a:cxn ang="0">
                      <a:pos x="T0" y="T1"/>
                    </a:cxn>
                    <a:cxn ang="0">
                      <a:pos x="T2" y="T3"/>
                    </a:cxn>
                    <a:cxn ang="0">
                      <a:pos x="T4" y="T5"/>
                    </a:cxn>
                    <a:cxn ang="0">
                      <a:pos x="T6" y="T7"/>
                    </a:cxn>
                    <a:cxn ang="0">
                      <a:pos x="T8" y="T9"/>
                    </a:cxn>
                  </a:cxnLst>
                  <a:rect l="0" t="0" r="r" b="b"/>
                  <a:pathLst>
                    <a:path w="455" h="525">
                      <a:moveTo>
                        <a:pt x="0" y="525"/>
                      </a:moveTo>
                      <a:lnTo>
                        <a:pt x="455" y="263"/>
                      </a:lnTo>
                      <a:lnTo>
                        <a:pt x="455" y="263"/>
                      </a:lnTo>
                      <a:lnTo>
                        <a:pt x="0" y="0"/>
                      </a:lnTo>
                      <a:lnTo>
                        <a:pt x="0" y="525"/>
                      </a:lnTo>
                      <a:close/>
                    </a:path>
                  </a:pathLst>
                </a:custGeom>
                <a:solidFill>
                  <a:schemeClr val="bg1">
                    <a:lumMod val="50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228" name="Freeform 11"/>
                <p:cNvSpPr>
                  <a:spLocks/>
                </p:cNvSpPr>
                <p:nvPr/>
              </p:nvSpPr>
              <p:spPr bwMode="auto">
                <a:xfrm>
                  <a:off x="7305676" y="342900"/>
                  <a:ext cx="719138" cy="830263"/>
                </a:xfrm>
                <a:custGeom>
                  <a:avLst/>
                  <a:gdLst>
                    <a:gd name="T0" fmla="*/ 0 w 453"/>
                    <a:gd name="T1" fmla="*/ 523 h 523"/>
                    <a:gd name="T2" fmla="*/ 453 w 453"/>
                    <a:gd name="T3" fmla="*/ 262 h 523"/>
                    <a:gd name="T4" fmla="*/ 0 w 453"/>
                    <a:gd name="T5" fmla="*/ 0 h 523"/>
                    <a:gd name="T6" fmla="*/ 0 w 453"/>
                    <a:gd name="T7" fmla="*/ 523 h 523"/>
                  </a:gdLst>
                  <a:ahLst/>
                  <a:cxnLst>
                    <a:cxn ang="0">
                      <a:pos x="T0" y="T1"/>
                    </a:cxn>
                    <a:cxn ang="0">
                      <a:pos x="T2" y="T3"/>
                    </a:cxn>
                    <a:cxn ang="0">
                      <a:pos x="T4" y="T5"/>
                    </a:cxn>
                    <a:cxn ang="0">
                      <a:pos x="T6" y="T7"/>
                    </a:cxn>
                  </a:cxnLst>
                  <a:rect l="0" t="0" r="r" b="b"/>
                  <a:pathLst>
                    <a:path w="453" h="523">
                      <a:moveTo>
                        <a:pt x="0" y="523"/>
                      </a:moveTo>
                      <a:lnTo>
                        <a:pt x="453" y="262"/>
                      </a:lnTo>
                      <a:lnTo>
                        <a:pt x="0" y="0"/>
                      </a:lnTo>
                      <a:lnTo>
                        <a:pt x="0" y="523"/>
                      </a:lnTo>
                      <a:close/>
                    </a:path>
                  </a:pathLst>
                </a:custGeom>
                <a:solidFill>
                  <a:schemeClr val="bg1">
                    <a:lumMod val="6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sp>
              <p:nvSpPr>
                <p:cNvPr id="1229" name="Freeform 12"/>
                <p:cNvSpPr>
                  <a:spLocks/>
                </p:cNvSpPr>
                <p:nvPr/>
              </p:nvSpPr>
              <p:spPr bwMode="auto">
                <a:xfrm>
                  <a:off x="7305676" y="758825"/>
                  <a:ext cx="722313" cy="831850"/>
                </a:xfrm>
                <a:custGeom>
                  <a:avLst/>
                  <a:gdLst>
                    <a:gd name="T0" fmla="*/ 0 w 455"/>
                    <a:gd name="T1" fmla="*/ 261 h 524"/>
                    <a:gd name="T2" fmla="*/ 455 w 455"/>
                    <a:gd name="T3" fmla="*/ 524 h 524"/>
                    <a:gd name="T4" fmla="*/ 455 w 455"/>
                    <a:gd name="T5" fmla="*/ 0 h 524"/>
                    <a:gd name="T6" fmla="*/ 453 w 455"/>
                    <a:gd name="T7" fmla="*/ 0 h 524"/>
                    <a:gd name="T8" fmla="*/ 0 w 455"/>
                    <a:gd name="T9" fmla="*/ 261 h 524"/>
                    <a:gd name="T10" fmla="*/ 0 w 455"/>
                    <a:gd name="T11" fmla="*/ 261 h 524"/>
                  </a:gdLst>
                  <a:ahLst/>
                  <a:cxnLst>
                    <a:cxn ang="0">
                      <a:pos x="T0" y="T1"/>
                    </a:cxn>
                    <a:cxn ang="0">
                      <a:pos x="T2" y="T3"/>
                    </a:cxn>
                    <a:cxn ang="0">
                      <a:pos x="T4" y="T5"/>
                    </a:cxn>
                    <a:cxn ang="0">
                      <a:pos x="T6" y="T7"/>
                    </a:cxn>
                    <a:cxn ang="0">
                      <a:pos x="T8" y="T9"/>
                    </a:cxn>
                    <a:cxn ang="0">
                      <a:pos x="T10" y="T11"/>
                    </a:cxn>
                  </a:cxnLst>
                  <a:rect l="0" t="0" r="r" b="b"/>
                  <a:pathLst>
                    <a:path w="455" h="524">
                      <a:moveTo>
                        <a:pt x="0" y="261"/>
                      </a:moveTo>
                      <a:lnTo>
                        <a:pt x="455" y="524"/>
                      </a:lnTo>
                      <a:lnTo>
                        <a:pt x="455" y="0"/>
                      </a:lnTo>
                      <a:lnTo>
                        <a:pt x="453" y="0"/>
                      </a:lnTo>
                      <a:lnTo>
                        <a:pt x="0" y="261"/>
                      </a:lnTo>
                      <a:lnTo>
                        <a:pt x="0" y="261"/>
                      </a:lnTo>
                      <a:close/>
                    </a:path>
                  </a:pathLst>
                </a:custGeom>
                <a:solidFill>
                  <a:schemeClr val="bg1">
                    <a:lumMod val="85000"/>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1200">
                    <a:solidFill>
                      <a:srgbClr val="000000"/>
                    </a:solidFill>
                    <a:cs typeface="Arial" charset="0"/>
                  </a:endParaRPr>
                </a:p>
              </p:txBody>
            </p:sp>
          </p:grpSp>
        </p:grpSp>
        <p:grpSp>
          <p:nvGrpSpPr>
            <p:cNvPr id="1230" name="Group 1229"/>
            <p:cNvGrpSpPr/>
            <p:nvPr/>
          </p:nvGrpSpPr>
          <p:grpSpPr>
            <a:xfrm>
              <a:off x="17842765" y="5991823"/>
              <a:ext cx="1833488" cy="1833478"/>
              <a:chOff x="17492655" y="6407844"/>
              <a:chExt cx="1833488" cy="1833478"/>
            </a:xfrm>
          </p:grpSpPr>
          <p:sp>
            <p:nvSpPr>
              <p:cNvPr id="1231" name="Rectangle 28"/>
              <p:cNvSpPr/>
              <p:nvPr/>
            </p:nvSpPr>
            <p:spPr>
              <a:xfrm>
                <a:off x="17492655" y="6407844"/>
                <a:ext cx="1833488" cy="1833478"/>
              </a:xfrm>
              <a:prstGeom prst="ellipse">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93" tIns="53993" rIns="53993" bIns="53993" numCol="1" spcCol="0" rtlCol="0" fromWordArt="0" anchor="ctr" anchorCtr="0" forceAA="0" compatLnSpc="1">
                <a:prstTxWarp prst="textNoShape">
                  <a:avLst/>
                </a:prstTxWarp>
                <a:noAutofit/>
              </a:bodyPr>
              <a:lstStyle/>
              <a:p>
                <a:pPr algn="ctr" defTabSz="685834">
                  <a:lnSpc>
                    <a:spcPct val="90000"/>
                  </a:lnSpc>
                </a:pPr>
                <a:endParaRPr lang="en-GB" sz="2700" dirty="0">
                  <a:solidFill>
                    <a:srgbClr val="FFFFFF"/>
                  </a:solidFill>
                </a:endParaRPr>
              </a:p>
            </p:txBody>
          </p:sp>
          <p:grpSp>
            <p:nvGrpSpPr>
              <p:cNvPr id="1232" name="Group 1231"/>
              <p:cNvGrpSpPr/>
              <p:nvPr/>
            </p:nvGrpSpPr>
            <p:grpSpPr>
              <a:xfrm>
                <a:off x="17681214" y="6751677"/>
                <a:ext cx="1456371" cy="1145813"/>
                <a:chOff x="-5397500" y="409575"/>
                <a:chExt cx="5397500" cy="4435476"/>
              </a:xfrm>
              <a:solidFill>
                <a:schemeClr val="bg1"/>
              </a:solidFill>
            </p:grpSpPr>
            <p:sp>
              <p:nvSpPr>
                <p:cNvPr id="1233" name="Freeform 43"/>
                <p:cNvSpPr>
                  <a:spLocks noEditPoints="1"/>
                </p:cNvSpPr>
                <p:nvPr/>
              </p:nvSpPr>
              <p:spPr bwMode="auto">
                <a:xfrm>
                  <a:off x="-5397500" y="409575"/>
                  <a:ext cx="5397500" cy="4117975"/>
                </a:xfrm>
                <a:custGeom>
                  <a:avLst/>
                  <a:gdLst>
                    <a:gd name="T0" fmla="*/ 1378 w 1439"/>
                    <a:gd name="T1" fmla="*/ 298 h 1098"/>
                    <a:gd name="T2" fmla="*/ 978 w 1439"/>
                    <a:gd name="T3" fmla="*/ 12 h 1098"/>
                    <a:gd name="T4" fmla="*/ 2 w 1439"/>
                    <a:gd name="T5" fmla="*/ 234 h 1098"/>
                    <a:gd name="T6" fmla="*/ 55 w 1439"/>
                    <a:gd name="T7" fmla="*/ 297 h 1098"/>
                    <a:gd name="T8" fmla="*/ 99 w 1439"/>
                    <a:gd name="T9" fmla="*/ 311 h 1098"/>
                    <a:gd name="T10" fmla="*/ 222 w 1439"/>
                    <a:gd name="T11" fmla="*/ 283 h 1098"/>
                    <a:gd name="T12" fmla="*/ 440 w 1439"/>
                    <a:gd name="T13" fmla="*/ 291 h 1098"/>
                    <a:gd name="T14" fmla="*/ 772 w 1439"/>
                    <a:gd name="T15" fmla="*/ 302 h 1098"/>
                    <a:gd name="T16" fmla="*/ 809 w 1439"/>
                    <a:gd name="T17" fmla="*/ 344 h 1098"/>
                    <a:gd name="T18" fmla="*/ 915 w 1439"/>
                    <a:gd name="T19" fmla="*/ 451 h 1098"/>
                    <a:gd name="T20" fmla="*/ 915 w 1439"/>
                    <a:gd name="T21" fmla="*/ 509 h 1098"/>
                    <a:gd name="T22" fmla="*/ 917 w 1439"/>
                    <a:gd name="T23" fmla="*/ 550 h 1098"/>
                    <a:gd name="T24" fmla="*/ 1015 w 1439"/>
                    <a:gd name="T25" fmla="*/ 566 h 1098"/>
                    <a:gd name="T26" fmla="*/ 1044 w 1439"/>
                    <a:gd name="T27" fmla="*/ 544 h 1098"/>
                    <a:gd name="T28" fmla="*/ 1051 w 1439"/>
                    <a:gd name="T29" fmla="*/ 483 h 1098"/>
                    <a:gd name="T30" fmla="*/ 1069 w 1439"/>
                    <a:gd name="T31" fmla="*/ 359 h 1098"/>
                    <a:gd name="T32" fmla="*/ 1283 w 1439"/>
                    <a:gd name="T33" fmla="*/ 373 h 1098"/>
                    <a:gd name="T34" fmla="*/ 1403 w 1439"/>
                    <a:gd name="T35" fmla="*/ 373 h 1098"/>
                    <a:gd name="T36" fmla="*/ 996 w 1439"/>
                    <a:gd name="T37" fmla="*/ 568 h 1098"/>
                    <a:gd name="T38" fmla="*/ 995 w 1439"/>
                    <a:gd name="T39" fmla="*/ 788 h 1098"/>
                    <a:gd name="T40" fmla="*/ 948 w 1439"/>
                    <a:gd name="T41" fmla="*/ 871 h 1098"/>
                    <a:gd name="T42" fmla="*/ 949 w 1439"/>
                    <a:gd name="T43" fmla="*/ 970 h 1098"/>
                    <a:gd name="T44" fmla="*/ 996 w 1439"/>
                    <a:gd name="T45" fmla="*/ 888 h 1098"/>
                    <a:gd name="T46" fmla="*/ 948 w 1439"/>
                    <a:gd name="T47" fmla="*/ 568 h 1098"/>
                    <a:gd name="T48" fmla="*/ 996 w 1439"/>
                    <a:gd name="T49" fmla="*/ 1080 h 1098"/>
                    <a:gd name="T50" fmla="*/ 1295 w 1439"/>
                    <a:gd name="T51" fmla="*/ 303 h 1098"/>
                    <a:gd name="T52" fmla="*/ 1029 w 1439"/>
                    <a:gd name="T53" fmla="*/ 82 h 1098"/>
                    <a:gd name="T54" fmla="*/ 1278 w 1439"/>
                    <a:gd name="T55" fmla="*/ 323 h 1098"/>
                    <a:gd name="T56" fmla="*/ 1140 w 1439"/>
                    <a:gd name="T57" fmla="*/ 316 h 1098"/>
                    <a:gd name="T58" fmla="*/ 1097 w 1439"/>
                    <a:gd name="T59" fmla="*/ 344 h 1098"/>
                    <a:gd name="T60" fmla="*/ 847 w 1439"/>
                    <a:gd name="T61" fmla="*/ 207 h 1098"/>
                    <a:gd name="T62" fmla="*/ 706 w 1439"/>
                    <a:gd name="T63" fmla="*/ 210 h 1098"/>
                    <a:gd name="T64" fmla="*/ 595 w 1439"/>
                    <a:gd name="T65" fmla="*/ 120 h 1098"/>
                    <a:gd name="T66" fmla="*/ 457 w 1439"/>
                    <a:gd name="T67" fmla="*/ 203 h 1098"/>
                    <a:gd name="T68" fmla="*/ 584 w 1439"/>
                    <a:gd name="T69" fmla="*/ 215 h 1098"/>
                    <a:gd name="T70" fmla="*/ 65 w 1439"/>
                    <a:gd name="T71" fmla="*/ 250 h 1098"/>
                    <a:gd name="T72" fmla="*/ 171 w 1439"/>
                    <a:gd name="T73" fmla="*/ 215 h 1098"/>
                    <a:gd name="T74" fmla="*/ 207 w 1439"/>
                    <a:gd name="T75" fmla="*/ 228 h 1098"/>
                    <a:gd name="T76" fmla="*/ 225 w 1439"/>
                    <a:gd name="T77" fmla="*/ 203 h 1098"/>
                    <a:gd name="T78" fmla="*/ 225 w 1439"/>
                    <a:gd name="T79" fmla="*/ 228 h 1098"/>
                    <a:gd name="T80" fmla="*/ 447 w 1439"/>
                    <a:gd name="T81" fmla="*/ 153 h 1098"/>
                    <a:gd name="T82" fmla="*/ 347 w 1439"/>
                    <a:gd name="T83" fmla="*/ 223 h 1098"/>
                    <a:gd name="T84" fmla="*/ 57 w 1439"/>
                    <a:gd name="T85" fmla="*/ 260 h 1098"/>
                    <a:gd name="T86" fmla="*/ 131 w 1439"/>
                    <a:gd name="T87" fmla="*/ 263 h 1098"/>
                    <a:gd name="T88" fmla="*/ 309 w 1439"/>
                    <a:gd name="T89" fmla="*/ 269 h 1098"/>
                    <a:gd name="T90" fmla="*/ 394 w 1439"/>
                    <a:gd name="T91" fmla="*/ 238 h 1098"/>
                    <a:gd name="T92" fmla="*/ 538 w 1439"/>
                    <a:gd name="T93" fmla="*/ 233 h 1098"/>
                    <a:gd name="T94" fmla="*/ 626 w 1439"/>
                    <a:gd name="T95" fmla="*/ 281 h 1098"/>
                    <a:gd name="T96" fmla="*/ 655 w 1439"/>
                    <a:gd name="T97" fmla="*/ 282 h 1098"/>
                    <a:gd name="T98" fmla="*/ 786 w 1439"/>
                    <a:gd name="T99" fmla="*/ 207 h 1098"/>
                    <a:gd name="T100" fmla="*/ 716 w 1439"/>
                    <a:gd name="T101" fmla="*/ 153 h 1098"/>
                    <a:gd name="T102" fmla="*/ 790 w 1439"/>
                    <a:gd name="T103" fmla="*/ 207 h 1098"/>
                    <a:gd name="T104" fmla="*/ 837 w 1439"/>
                    <a:gd name="T105" fmla="*/ 357 h 1098"/>
                    <a:gd name="T106" fmla="*/ 867 w 1439"/>
                    <a:gd name="T107" fmla="*/ 372 h 1098"/>
                    <a:gd name="T108" fmla="*/ 1104 w 1439"/>
                    <a:gd name="T109" fmla="*/ 346 h 1098"/>
                    <a:gd name="T110" fmla="*/ 1194 w 1439"/>
                    <a:gd name="T111" fmla="*/ 316 h 1098"/>
                    <a:gd name="T112" fmla="*/ 1265 w 1439"/>
                    <a:gd name="T113" fmla="*/ 316 h 1098"/>
                    <a:gd name="T114" fmla="*/ 1327 w 1439"/>
                    <a:gd name="T115" fmla="*/ 373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9" h="1098">
                      <a:moveTo>
                        <a:pt x="1419" y="359"/>
                      </a:moveTo>
                      <a:cubicBezTo>
                        <a:pt x="1430" y="359"/>
                        <a:pt x="1439" y="350"/>
                        <a:pt x="1439" y="339"/>
                      </a:cubicBezTo>
                      <a:cubicBezTo>
                        <a:pt x="1439" y="323"/>
                        <a:pt x="1439" y="323"/>
                        <a:pt x="1439" y="323"/>
                      </a:cubicBezTo>
                      <a:cubicBezTo>
                        <a:pt x="1439" y="312"/>
                        <a:pt x="1430" y="303"/>
                        <a:pt x="1419" y="303"/>
                      </a:cubicBezTo>
                      <a:cubicBezTo>
                        <a:pt x="1383" y="303"/>
                        <a:pt x="1383" y="303"/>
                        <a:pt x="1383" y="303"/>
                      </a:cubicBezTo>
                      <a:cubicBezTo>
                        <a:pt x="1382" y="301"/>
                        <a:pt x="1380" y="299"/>
                        <a:pt x="1378" y="298"/>
                      </a:cubicBezTo>
                      <a:cubicBezTo>
                        <a:pt x="1241" y="199"/>
                        <a:pt x="1241" y="199"/>
                        <a:pt x="1241" y="199"/>
                      </a:cubicBezTo>
                      <a:cubicBezTo>
                        <a:pt x="1236" y="196"/>
                        <a:pt x="1229" y="196"/>
                        <a:pt x="1224" y="199"/>
                      </a:cubicBezTo>
                      <a:cubicBezTo>
                        <a:pt x="1044" y="69"/>
                        <a:pt x="1044" y="69"/>
                        <a:pt x="1044" y="69"/>
                      </a:cubicBezTo>
                      <a:cubicBezTo>
                        <a:pt x="1045" y="64"/>
                        <a:pt x="1043" y="58"/>
                        <a:pt x="1038" y="54"/>
                      </a:cubicBezTo>
                      <a:cubicBezTo>
                        <a:pt x="981" y="13"/>
                        <a:pt x="981" y="13"/>
                        <a:pt x="981" y="13"/>
                      </a:cubicBezTo>
                      <a:cubicBezTo>
                        <a:pt x="980" y="13"/>
                        <a:pt x="979" y="12"/>
                        <a:pt x="978" y="12"/>
                      </a:cubicBezTo>
                      <a:cubicBezTo>
                        <a:pt x="977" y="0"/>
                        <a:pt x="977" y="0"/>
                        <a:pt x="977" y="0"/>
                      </a:cubicBezTo>
                      <a:cubicBezTo>
                        <a:pt x="954" y="0"/>
                        <a:pt x="954" y="0"/>
                        <a:pt x="954" y="0"/>
                      </a:cubicBezTo>
                      <a:cubicBezTo>
                        <a:pt x="951" y="22"/>
                        <a:pt x="951" y="22"/>
                        <a:pt x="951" y="22"/>
                      </a:cubicBezTo>
                      <a:cubicBezTo>
                        <a:pt x="297" y="168"/>
                        <a:pt x="297" y="168"/>
                        <a:pt x="297" y="168"/>
                      </a:cubicBezTo>
                      <a:cubicBezTo>
                        <a:pt x="86" y="216"/>
                        <a:pt x="86" y="216"/>
                        <a:pt x="86" y="216"/>
                      </a:cubicBezTo>
                      <a:cubicBezTo>
                        <a:pt x="2" y="234"/>
                        <a:pt x="2" y="234"/>
                        <a:pt x="2" y="234"/>
                      </a:cubicBezTo>
                      <a:cubicBezTo>
                        <a:pt x="2" y="235"/>
                        <a:pt x="2" y="235"/>
                        <a:pt x="2" y="235"/>
                      </a:cubicBezTo>
                      <a:cubicBezTo>
                        <a:pt x="0" y="236"/>
                        <a:pt x="0" y="236"/>
                        <a:pt x="0" y="236"/>
                      </a:cubicBezTo>
                      <a:cubicBezTo>
                        <a:pt x="0" y="275"/>
                        <a:pt x="0" y="275"/>
                        <a:pt x="0" y="275"/>
                      </a:cubicBezTo>
                      <a:cubicBezTo>
                        <a:pt x="55" y="277"/>
                        <a:pt x="55" y="277"/>
                        <a:pt x="55" y="277"/>
                      </a:cubicBezTo>
                      <a:cubicBezTo>
                        <a:pt x="55" y="294"/>
                        <a:pt x="55" y="294"/>
                        <a:pt x="55" y="294"/>
                      </a:cubicBezTo>
                      <a:cubicBezTo>
                        <a:pt x="55" y="297"/>
                        <a:pt x="55" y="297"/>
                        <a:pt x="55" y="297"/>
                      </a:cubicBezTo>
                      <a:cubicBezTo>
                        <a:pt x="56" y="296"/>
                        <a:pt x="57" y="295"/>
                        <a:pt x="58" y="294"/>
                      </a:cubicBezTo>
                      <a:cubicBezTo>
                        <a:pt x="63" y="290"/>
                        <a:pt x="68" y="287"/>
                        <a:pt x="75" y="287"/>
                      </a:cubicBezTo>
                      <a:cubicBezTo>
                        <a:pt x="80" y="287"/>
                        <a:pt x="84" y="289"/>
                        <a:pt x="88" y="291"/>
                      </a:cubicBezTo>
                      <a:cubicBezTo>
                        <a:pt x="90" y="292"/>
                        <a:pt x="91" y="294"/>
                        <a:pt x="93" y="295"/>
                      </a:cubicBezTo>
                      <a:cubicBezTo>
                        <a:pt x="95" y="298"/>
                        <a:pt x="97" y="301"/>
                        <a:pt x="98" y="304"/>
                      </a:cubicBezTo>
                      <a:cubicBezTo>
                        <a:pt x="98" y="306"/>
                        <a:pt x="99" y="308"/>
                        <a:pt x="99" y="311"/>
                      </a:cubicBezTo>
                      <a:cubicBezTo>
                        <a:pt x="152" y="311"/>
                        <a:pt x="152" y="311"/>
                        <a:pt x="152" y="311"/>
                      </a:cubicBezTo>
                      <a:cubicBezTo>
                        <a:pt x="152" y="306"/>
                        <a:pt x="153" y="301"/>
                        <a:pt x="156" y="297"/>
                      </a:cubicBezTo>
                      <a:cubicBezTo>
                        <a:pt x="160" y="291"/>
                        <a:pt x="167" y="287"/>
                        <a:pt x="175" y="287"/>
                      </a:cubicBezTo>
                      <a:cubicBezTo>
                        <a:pt x="182" y="287"/>
                        <a:pt x="188" y="290"/>
                        <a:pt x="193" y="295"/>
                      </a:cubicBezTo>
                      <a:cubicBezTo>
                        <a:pt x="193" y="282"/>
                        <a:pt x="193" y="282"/>
                        <a:pt x="193" y="282"/>
                      </a:cubicBezTo>
                      <a:cubicBezTo>
                        <a:pt x="222" y="283"/>
                        <a:pt x="222" y="283"/>
                        <a:pt x="222" y="283"/>
                      </a:cubicBezTo>
                      <a:cubicBezTo>
                        <a:pt x="253" y="284"/>
                        <a:pt x="253" y="284"/>
                        <a:pt x="253" y="284"/>
                      </a:cubicBezTo>
                      <a:cubicBezTo>
                        <a:pt x="267" y="284"/>
                        <a:pt x="267" y="284"/>
                        <a:pt x="267" y="284"/>
                      </a:cubicBezTo>
                      <a:cubicBezTo>
                        <a:pt x="296" y="286"/>
                        <a:pt x="296" y="286"/>
                        <a:pt x="296" y="286"/>
                      </a:cubicBezTo>
                      <a:cubicBezTo>
                        <a:pt x="406" y="289"/>
                        <a:pt x="406" y="289"/>
                        <a:pt x="406" y="289"/>
                      </a:cubicBezTo>
                      <a:cubicBezTo>
                        <a:pt x="437" y="291"/>
                        <a:pt x="437" y="291"/>
                        <a:pt x="437" y="291"/>
                      </a:cubicBezTo>
                      <a:cubicBezTo>
                        <a:pt x="440" y="291"/>
                        <a:pt x="440" y="291"/>
                        <a:pt x="440" y="291"/>
                      </a:cubicBezTo>
                      <a:cubicBezTo>
                        <a:pt x="469" y="292"/>
                        <a:pt x="469" y="292"/>
                        <a:pt x="469" y="292"/>
                      </a:cubicBezTo>
                      <a:cubicBezTo>
                        <a:pt x="589" y="296"/>
                        <a:pt x="589" y="296"/>
                        <a:pt x="589" y="296"/>
                      </a:cubicBezTo>
                      <a:cubicBezTo>
                        <a:pt x="612" y="297"/>
                        <a:pt x="612" y="297"/>
                        <a:pt x="612" y="297"/>
                      </a:cubicBezTo>
                      <a:cubicBezTo>
                        <a:pt x="620" y="297"/>
                        <a:pt x="620" y="297"/>
                        <a:pt x="620" y="297"/>
                      </a:cubicBezTo>
                      <a:cubicBezTo>
                        <a:pt x="642" y="298"/>
                        <a:pt x="642" y="298"/>
                        <a:pt x="642" y="298"/>
                      </a:cubicBezTo>
                      <a:cubicBezTo>
                        <a:pt x="772" y="302"/>
                        <a:pt x="772" y="302"/>
                        <a:pt x="772" y="302"/>
                      </a:cubicBezTo>
                      <a:cubicBezTo>
                        <a:pt x="786" y="303"/>
                        <a:pt x="786" y="303"/>
                        <a:pt x="786" y="303"/>
                      </a:cubicBezTo>
                      <a:cubicBezTo>
                        <a:pt x="786" y="305"/>
                        <a:pt x="786" y="305"/>
                        <a:pt x="786" y="305"/>
                      </a:cubicBezTo>
                      <a:cubicBezTo>
                        <a:pt x="790" y="305"/>
                        <a:pt x="790" y="305"/>
                        <a:pt x="790" y="305"/>
                      </a:cubicBezTo>
                      <a:cubicBezTo>
                        <a:pt x="807" y="305"/>
                        <a:pt x="807" y="305"/>
                        <a:pt x="807" y="305"/>
                      </a:cubicBezTo>
                      <a:cubicBezTo>
                        <a:pt x="841" y="305"/>
                        <a:pt x="841" y="305"/>
                        <a:pt x="841" y="305"/>
                      </a:cubicBezTo>
                      <a:cubicBezTo>
                        <a:pt x="809" y="344"/>
                        <a:pt x="809" y="344"/>
                        <a:pt x="809" y="344"/>
                      </a:cubicBezTo>
                      <a:cubicBezTo>
                        <a:pt x="820" y="361"/>
                        <a:pt x="820" y="361"/>
                        <a:pt x="820" y="361"/>
                      </a:cubicBezTo>
                      <a:cubicBezTo>
                        <a:pt x="866" y="431"/>
                        <a:pt x="866" y="431"/>
                        <a:pt x="866" y="431"/>
                      </a:cubicBezTo>
                      <a:cubicBezTo>
                        <a:pt x="872" y="431"/>
                        <a:pt x="872" y="431"/>
                        <a:pt x="872" y="431"/>
                      </a:cubicBezTo>
                      <a:cubicBezTo>
                        <a:pt x="875" y="431"/>
                        <a:pt x="875" y="431"/>
                        <a:pt x="875" y="431"/>
                      </a:cubicBezTo>
                      <a:cubicBezTo>
                        <a:pt x="915" y="431"/>
                        <a:pt x="915" y="431"/>
                        <a:pt x="915" y="431"/>
                      </a:cubicBezTo>
                      <a:cubicBezTo>
                        <a:pt x="915" y="451"/>
                        <a:pt x="915" y="451"/>
                        <a:pt x="915" y="451"/>
                      </a:cubicBezTo>
                      <a:cubicBezTo>
                        <a:pt x="884" y="451"/>
                        <a:pt x="884" y="451"/>
                        <a:pt x="884" y="451"/>
                      </a:cubicBezTo>
                      <a:cubicBezTo>
                        <a:pt x="878" y="451"/>
                        <a:pt x="875" y="457"/>
                        <a:pt x="877" y="462"/>
                      </a:cubicBezTo>
                      <a:cubicBezTo>
                        <a:pt x="887" y="483"/>
                        <a:pt x="887" y="483"/>
                        <a:pt x="887" y="483"/>
                      </a:cubicBezTo>
                      <a:cubicBezTo>
                        <a:pt x="890" y="490"/>
                        <a:pt x="897" y="494"/>
                        <a:pt x="904" y="494"/>
                      </a:cubicBezTo>
                      <a:cubicBezTo>
                        <a:pt x="915" y="494"/>
                        <a:pt x="915" y="494"/>
                        <a:pt x="915" y="494"/>
                      </a:cubicBezTo>
                      <a:cubicBezTo>
                        <a:pt x="915" y="509"/>
                        <a:pt x="915" y="509"/>
                        <a:pt x="915" y="509"/>
                      </a:cubicBezTo>
                      <a:cubicBezTo>
                        <a:pt x="906" y="509"/>
                        <a:pt x="906" y="509"/>
                        <a:pt x="906" y="509"/>
                      </a:cubicBezTo>
                      <a:cubicBezTo>
                        <a:pt x="903" y="509"/>
                        <a:pt x="900" y="511"/>
                        <a:pt x="900" y="514"/>
                      </a:cubicBezTo>
                      <a:cubicBezTo>
                        <a:pt x="900" y="544"/>
                        <a:pt x="900" y="544"/>
                        <a:pt x="900" y="544"/>
                      </a:cubicBezTo>
                      <a:cubicBezTo>
                        <a:pt x="900" y="547"/>
                        <a:pt x="903" y="549"/>
                        <a:pt x="906" y="549"/>
                      </a:cubicBezTo>
                      <a:cubicBezTo>
                        <a:pt x="917" y="549"/>
                        <a:pt x="917" y="549"/>
                        <a:pt x="917" y="549"/>
                      </a:cubicBezTo>
                      <a:cubicBezTo>
                        <a:pt x="917" y="549"/>
                        <a:pt x="917" y="550"/>
                        <a:pt x="917" y="550"/>
                      </a:cubicBezTo>
                      <a:cubicBezTo>
                        <a:pt x="917" y="561"/>
                        <a:pt x="917" y="561"/>
                        <a:pt x="917" y="561"/>
                      </a:cubicBezTo>
                      <a:cubicBezTo>
                        <a:pt x="917" y="564"/>
                        <a:pt x="919" y="566"/>
                        <a:pt x="922" y="566"/>
                      </a:cubicBezTo>
                      <a:cubicBezTo>
                        <a:pt x="930" y="566"/>
                        <a:pt x="930" y="566"/>
                        <a:pt x="930" y="566"/>
                      </a:cubicBezTo>
                      <a:cubicBezTo>
                        <a:pt x="930" y="1098"/>
                        <a:pt x="930" y="1098"/>
                        <a:pt x="930" y="1098"/>
                      </a:cubicBezTo>
                      <a:cubicBezTo>
                        <a:pt x="1015" y="1098"/>
                        <a:pt x="1015" y="1098"/>
                        <a:pt x="1015" y="1098"/>
                      </a:cubicBezTo>
                      <a:cubicBezTo>
                        <a:pt x="1015" y="566"/>
                        <a:pt x="1015" y="566"/>
                        <a:pt x="1015" y="566"/>
                      </a:cubicBezTo>
                      <a:cubicBezTo>
                        <a:pt x="1022" y="566"/>
                        <a:pt x="1022" y="566"/>
                        <a:pt x="1022" y="566"/>
                      </a:cubicBezTo>
                      <a:cubicBezTo>
                        <a:pt x="1025" y="566"/>
                        <a:pt x="1028" y="564"/>
                        <a:pt x="1028" y="561"/>
                      </a:cubicBezTo>
                      <a:cubicBezTo>
                        <a:pt x="1028" y="550"/>
                        <a:pt x="1028" y="550"/>
                        <a:pt x="1028" y="550"/>
                      </a:cubicBezTo>
                      <a:cubicBezTo>
                        <a:pt x="1028" y="550"/>
                        <a:pt x="1027" y="549"/>
                        <a:pt x="1027" y="549"/>
                      </a:cubicBezTo>
                      <a:cubicBezTo>
                        <a:pt x="1039" y="549"/>
                        <a:pt x="1039" y="549"/>
                        <a:pt x="1039" y="549"/>
                      </a:cubicBezTo>
                      <a:cubicBezTo>
                        <a:pt x="1041" y="549"/>
                        <a:pt x="1044" y="547"/>
                        <a:pt x="1044" y="544"/>
                      </a:cubicBezTo>
                      <a:cubicBezTo>
                        <a:pt x="1044" y="514"/>
                        <a:pt x="1044" y="514"/>
                        <a:pt x="1044" y="514"/>
                      </a:cubicBezTo>
                      <a:cubicBezTo>
                        <a:pt x="1044" y="511"/>
                        <a:pt x="1041" y="509"/>
                        <a:pt x="1039" y="509"/>
                      </a:cubicBezTo>
                      <a:cubicBezTo>
                        <a:pt x="1029" y="509"/>
                        <a:pt x="1029" y="509"/>
                        <a:pt x="1029" y="509"/>
                      </a:cubicBezTo>
                      <a:cubicBezTo>
                        <a:pt x="1029" y="494"/>
                        <a:pt x="1029" y="494"/>
                        <a:pt x="1029" y="494"/>
                      </a:cubicBezTo>
                      <a:cubicBezTo>
                        <a:pt x="1034" y="494"/>
                        <a:pt x="1034" y="494"/>
                        <a:pt x="1034" y="494"/>
                      </a:cubicBezTo>
                      <a:cubicBezTo>
                        <a:pt x="1041" y="494"/>
                        <a:pt x="1048" y="490"/>
                        <a:pt x="1051" y="483"/>
                      </a:cubicBezTo>
                      <a:cubicBezTo>
                        <a:pt x="1061" y="462"/>
                        <a:pt x="1061" y="462"/>
                        <a:pt x="1061" y="462"/>
                      </a:cubicBezTo>
                      <a:cubicBezTo>
                        <a:pt x="1063" y="457"/>
                        <a:pt x="1060" y="451"/>
                        <a:pt x="1054" y="451"/>
                      </a:cubicBezTo>
                      <a:cubicBezTo>
                        <a:pt x="1029" y="451"/>
                        <a:pt x="1029" y="451"/>
                        <a:pt x="1029" y="451"/>
                      </a:cubicBezTo>
                      <a:cubicBezTo>
                        <a:pt x="1029" y="431"/>
                        <a:pt x="1029" y="431"/>
                        <a:pt x="1029" y="431"/>
                      </a:cubicBezTo>
                      <a:cubicBezTo>
                        <a:pt x="1069" y="431"/>
                        <a:pt x="1069" y="431"/>
                        <a:pt x="1069" y="431"/>
                      </a:cubicBezTo>
                      <a:cubicBezTo>
                        <a:pt x="1069" y="359"/>
                        <a:pt x="1069" y="359"/>
                        <a:pt x="1069" y="359"/>
                      </a:cubicBezTo>
                      <a:cubicBezTo>
                        <a:pt x="1295" y="359"/>
                        <a:pt x="1295" y="359"/>
                        <a:pt x="1295" y="359"/>
                      </a:cubicBezTo>
                      <a:cubicBezTo>
                        <a:pt x="1295" y="359"/>
                        <a:pt x="1295" y="359"/>
                        <a:pt x="1295" y="359"/>
                      </a:cubicBezTo>
                      <a:cubicBezTo>
                        <a:pt x="1296" y="359"/>
                        <a:pt x="1297" y="359"/>
                        <a:pt x="1298" y="359"/>
                      </a:cubicBezTo>
                      <a:cubicBezTo>
                        <a:pt x="1299" y="359"/>
                        <a:pt x="1299" y="359"/>
                        <a:pt x="1299" y="359"/>
                      </a:cubicBezTo>
                      <a:cubicBezTo>
                        <a:pt x="1299" y="373"/>
                        <a:pt x="1299" y="373"/>
                        <a:pt x="1299" y="373"/>
                      </a:cubicBezTo>
                      <a:cubicBezTo>
                        <a:pt x="1283" y="373"/>
                        <a:pt x="1283" y="373"/>
                        <a:pt x="1283" y="373"/>
                      </a:cubicBezTo>
                      <a:cubicBezTo>
                        <a:pt x="1274" y="373"/>
                        <a:pt x="1267" y="380"/>
                        <a:pt x="1267" y="389"/>
                      </a:cubicBezTo>
                      <a:cubicBezTo>
                        <a:pt x="1267" y="448"/>
                        <a:pt x="1267" y="448"/>
                        <a:pt x="1267" y="448"/>
                      </a:cubicBezTo>
                      <a:cubicBezTo>
                        <a:pt x="1439" y="448"/>
                        <a:pt x="1439" y="448"/>
                        <a:pt x="1439" y="448"/>
                      </a:cubicBezTo>
                      <a:cubicBezTo>
                        <a:pt x="1439" y="389"/>
                        <a:pt x="1439" y="389"/>
                        <a:pt x="1439" y="389"/>
                      </a:cubicBezTo>
                      <a:cubicBezTo>
                        <a:pt x="1439" y="380"/>
                        <a:pt x="1431" y="373"/>
                        <a:pt x="1422" y="373"/>
                      </a:cubicBezTo>
                      <a:cubicBezTo>
                        <a:pt x="1403" y="373"/>
                        <a:pt x="1403" y="373"/>
                        <a:pt x="1403" y="373"/>
                      </a:cubicBezTo>
                      <a:cubicBezTo>
                        <a:pt x="1403" y="359"/>
                        <a:pt x="1403" y="359"/>
                        <a:pt x="1403" y="359"/>
                      </a:cubicBezTo>
                      <a:lnTo>
                        <a:pt x="1419" y="359"/>
                      </a:lnTo>
                      <a:close/>
                      <a:moveTo>
                        <a:pt x="996" y="568"/>
                      </a:moveTo>
                      <a:cubicBezTo>
                        <a:pt x="996" y="645"/>
                        <a:pt x="996" y="645"/>
                        <a:pt x="996" y="645"/>
                      </a:cubicBezTo>
                      <a:cubicBezTo>
                        <a:pt x="949" y="607"/>
                        <a:pt x="949" y="607"/>
                        <a:pt x="949" y="607"/>
                      </a:cubicBezTo>
                      <a:cubicBezTo>
                        <a:pt x="996" y="568"/>
                        <a:pt x="996" y="568"/>
                        <a:pt x="996" y="568"/>
                      </a:cubicBezTo>
                      <a:close/>
                      <a:moveTo>
                        <a:pt x="948" y="628"/>
                      </a:moveTo>
                      <a:cubicBezTo>
                        <a:pt x="995" y="667"/>
                        <a:pt x="995" y="667"/>
                        <a:pt x="995" y="667"/>
                      </a:cubicBezTo>
                      <a:cubicBezTo>
                        <a:pt x="948" y="706"/>
                        <a:pt x="948" y="706"/>
                        <a:pt x="948" y="706"/>
                      </a:cubicBezTo>
                      <a:lnTo>
                        <a:pt x="948" y="628"/>
                      </a:lnTo>
                      <a:close/>
                      <a:moveTo>
                        <a:pt x="948" y="750"/>
                      </a:moveTo>
                      <a:cubicBezTo>
                        <a:pt x="995" y="788"/>
                        <a:pt x="995" y="788"/>
                        <a:pt x="995" y="788"/>
                      </a:cubicBezTo>
                      <a:cubicBezTo>
                        <a:pt x="948" y="827"/>
                        <a:pt x="948" y="827"/>
                        <a:pt x="948" y="827"/>
                      </a:cubicBezTo>
                      <a:lnTo>
                        <a:pt x="948" y="750"/>
                      </a:lnTo>
                      <a:close/>
                      <a:moveTo>
                        <a:pt x="948" y="871"/>
                      </a:moveTo>
                      <a:cubicBezTo>
                        <a:pt x="995" y="910"/>
                        <a:pt x="995" y="910"/>
                        <a:pt x="995" y="910"/>
                      </a:cubicBezTo>
                      <a:cubicBezTo>
                        <a:pt x="948" y="948"/>
                        <a:pt x="948" y="948"/>
                        <a:pt x="948" y="948"/>
                      </a:cubicBezTo>
                      <a:lnTo>
                        <a:pt x="948" y="871"/>
                      </a:lnTo>
                      <a:close/>
                      <a:moveTo>
                        <a:pt x="948" y="992"/>
                      </a:moveTo>
                      <a:cubicBezTo>
                        <a:pt x="995" y="1031"/>
                        <a:pt x="995" y="1031"/>
                        <a:pt x="995" y="1031"/>
                      </a:cubicBezTo>
                      <a:cubicBezTo>
                        <a:pt x="948" y="1069"/>
                        <a:pt x="948" y="1069"/>
                        <a:pt x="948" y="1069"/>
                      </a:cubicBezTo>
                      <a:lnTo>
                        <a:pt x="948" y="992"/>
                      </a:lnTo>
                      <a:close/>
                      <a:moveTo>
                        <a:pt x="996" y="1009"/>
                      </a:moveTo>
                      <a:cubicBezTo>
                        <a:pt x="949" y="970"/>
                        <a:pt x="949" y="970"/>
                        <a:pt x="949" y="970"/>
                      </a:cubicBezTo>
                      <a:cubicBezTo>
                        <a:pt x="996" y="932"/>
                        <a:pt x="996" y="932"/>
                        <a:pt x="996" y="932"/>
                      </a:cubicBezTo>
                      <a:lnTo>
                        <a:pt x="996" y="1009"/>
                      </a:lnTo>
                      <a:close/>
                      <a:moveTo>
                        <a:pt x="996" y="888"/>
                      </a:moveTo>
                      <a:cubicBezTo>
                        <a:pt x="949" y="849"/>
                        <a:pt x="949" y="849"/>
                        <a:pt x="949" y="849"/>
                      </a:cubicBezTo>
                      <a:cubicBezTo>
                        <a:pt x="996" y="810"/>
                        <a:pt x="996" y="810"/>
                        <a:pt x="996" y="810"/>
                      </a:cubicBezTo>
                      <a:lnTo>
                        <a:pt x="996" y="888"/>
                      </a:lnTo>
                      <a:close/>
                      <a:moveTo>
                        <a:pt x="996" y="766"/>
                      </a:moveTo>
                      <a:cubicBezTo>
                        <a:pt x="949" y="728"/>
                        <a:pt x="949" y="728"/>
                        <a:pt x="949" y="728"/>
                      </a:cubicBezTo>
                      <a:cubicBezTo>
                        <a:pt x="996" y="689"/>
                        <a:pt x="996" y="689"/>
                        <a:pt x="996" y="689"/>
                      </a:cubicBezTo>
                      <a:lnTo>
                        <a:pt x="996" y="766"/>
                      </a:lnTo>
                      <a:close/>
                      <a:moveTo>
                        <a:pt x="948" y="585"/>
                      </a:moveTo>
                      <a:cubicBezTo>
                        <a:pt x="948" y="568"/>
                        <a:pt x="948" y="568"/>
                        <a:pt x="948" y="568"/>
                      </a:cubicBezTo>
                      <a:cubicBezTo>
                        <a:pt x="968" y="568"/>
                        <a:pt x="968" y="568"/>
                        <a:pt x="968" y="568"/>
                      </a:cubicBezTo>
                      <a:lnTo>
                        <a:pt x="948" y="585"/>
                      </a:lnTo>
                      <a:close/>
                      <a:moveTo>
                        <a:pt x="996" y="1080"/>
                      </a:moveTo>
                      <a:cubicBezTo>
                        <a:pt x="964" y="1080"/>
                        <a:pt x="964" y="1080"/>
                        <a:pt x="964" y="1080"/>
                      </a:cubicBezTo>
                      <a:cubicBezTo>
                        <a:pt x="996" y="1053"/>
                        <a:pt x="996" y="1053"/>
                        <a:pt x="996" y="1053"/>
                      </a:cubicBezTo>
                      <a:lnTo>
                        <a:pt x="996" y="1080"/>
                      </a:lnTo>
                      <a:close/>
                      <a:moveTo>
                        <a:pt x="1216" y="209"/>
                      </a:moveTo>
                      <a:cubicBezTo>
                        <a:pt x="1215" y="215"/>
                        <a:pt x="1218" y="221"/>
                        <a:pt x="1223" y="225"/>
                      </a:cubicBezTo>
                      <a:cubicBezTo>
                        <a:pt x="1332" y="303"/>
                        <a:pt x="1332" y="303"/>
                        <a:pt x="1332" y="303"/>
                      </a:cubicBezTo>
                      <a:cubicBezTo>
                        <a:pt x="1298" y="303"/>
                        <a:pt x="1298" y="303"/>
                        <a:pt x="1298" y="303"/>
                      </a:cubicBezTo>
                      <a:cubicBezTo>
                        <a:pt x="1297" y="303"/>
                        <a:pt x="1296" y="303"/>
                        <a:pt x="1295" y="303"/>
                      </a:cubicBezTo>
                      <a:cubicBezTo>
                        <a:pt x="1295" y="303"/>
                        <a:pt x="1295" y="303"/>
                        <a:pt x="1295" y="303"/>
                      </a:cubicBezTo>
                      <a:cubicBezTo>
                        <a:pt x="1069" y="303"/>
                        <a:pt x="1069" y="303"/>
                        <a:pt x="1069" y="303"/>
                      </a:cubicBezTo>
                      <a:cubicBezTo>
                        <a:pt x="1020" y="303"/>
                        <a:pt x="1020" y="303"/>
                        <a:pt x="1020" y="303"/>
                      </a:cubicBezTo>
                      <a:cubicBezTo>
                        <a:pt x="1017" y="303"/>
                        <a:pt x="1017" y="303"/>
                        <a:pt x="1017" y="303"/>
                      </a:cubicBezTo>
                      <a:cubicBezTo>
                        <a:pt x="984" y="54"/>
                        <a:pt x="984" y="54"/>
                        <a:pt x="984" y="54"/>
                      </a:cubicBezTo>
                      <a:cubicBezTo>
                        <a:pt x="1020" y="79"/>
                        <a:pt x="1020" y="79"/>
                        <a:pt x="1020" y="79"/>
                      </a:cubicBezTo>
                      <a:cubicBezTo>
                        <a:pt x="1022" y="81"/>
                        <a:pt x="1026" y="82"/>
                        <a:pt x="1029" y="82"/>
                      </a:cubicBezTo>
                      <a:cubicBezTo>
                        <a:pt x="1031" y="82"/>
                        <a:pt x="1034" y="81"/>
                        <a:pt x="1036" y="80"/>
                      </a:cubicBezTo>
                      <a:lnTo>
                        <a:pt x="1216" y="209"/>
                      </a:lnTo>
                      <a:close/>
                      <a:moveTo>
                        <a:pt x="1278" y="323"/>
                      </a:moveTo>
                      <a:cubicBezTo>
                        <a:pt x="1273" y="316"/>
                        <a:pt x="1273" y="316"/>
                        <a:pt x="1273" y="316"/>
                      </a:cubicBezTo>
                      <a:cubicBezTo>
                        <a:pt x="1280" y="316"/>
                        <a:pt x="1280" y="316"/>
                        <a:pt x="1280" y="316"/>
                      </a:cubicBezTo>
                      <a:cubicBezTo>
                        <a:pt x="1279" y="318"/>
                        <a:pt x="1278" y="320"/>
                        <a:pt x="1278" y="323"/>
                      </a:cubicBezTo>
                      <a:close/>
                      <a:moveTo>
                        <a:pt x="1230" y="344"/>
                      </a:moveTo>
                      <a:cubicBezTo>
                        <a:pt x="1207" y="316"/>
                        <a:pt x="1207" y="316"/>
                        <a:pt x="1207" y="316"/>
                      </a:cubicBezTo>
                      <a:cubicBezTo>
                        <a:pt x="1252" y="316"/>
                        <a:pt x="1252" y="316"/>
                        <a:pt x="1252" y="316"/>
                      </a:cubicBezTo>
                      <a:lnTo>
                        <a:pt x="1230" y="344"/>
                      </a:lnTo>
                      <a:close/>
                      <a:moveTo>
                        <a:pt x="1163" y="344"/>
                      </a:moveTo>
                      <a:cubicBezTo>
                        <a:pt x="1140" y="316"/>
                        <a:pt x="1140" y="316"/>
                        <a:pt x="1140" y="316"/>
                      </a:cubicBezTo>
                      <a:cubicBezTo>
                        <a:pt x="1186" y="316"/>
                        <a:pt x="1186" y="316"/>
                        <a:pt x="1186" y="316"/>
                      </a:cubicBezTo>
                      <a:lnTo>
                        <a:pt x="1163" y="344"/>
                      </a:lnTo>
                      <a:close/>
                      <a:moveTo>
                        <a:pt x="1097" y="344"/>
                      </a:moveTo>
                      <a:cubicBezTo>
                        <a:pt x="1074" y="316"/>
                        <a:pt x="1074" y="316"/>
                        <a:pt x="1074" y="316"/>
                      </a:cubicBezTo>
                      <a:cubicBezTo>
                        <a:pt x="1120" y="316"/>
                        <a:pt x="1120" y="316"/>
                        <a:pt x="1120" y="316"/>
                      </a:cubicBezTo>
                      <a:lnTo>
                        <a:pt x="1097" y="344"/>
                      </a:lnTo>
                      <a:close/>
                      <a:moveTo>
                        <a:pt x="847" y="149"/>
                      </a:moveTo>
                      <a:cubicBezTo>
                        <a:pt x="847" y="63"/>
                        <a:pt x="847" y="63"/>
                        <a:pt x="847" y="63"/>
                      </a:cubicBezTo>
                      <a:cubicBezTo>
                        <a:pt x="948" y="41"/>
                        <a:pt x="948" y="41"/>
                        <a:pt x="948" y="41"/>
                      </a:cubicBezTo>
                      <a:cubicBezTo>
                        <a:pt x="926" y="207"/>
                        <a:pt x="926" y="207"/>
                        <a:pt x="926" y="207"/>
                      </a:cubicBezTo>
                      <a:cubicBezTo>
                        <a:pt x="847" y="207"/>
                        <a:pt x="847" y="207"/>
                        <a:pt x="847" y="207"/>
                      </a:cubicBezTo>
                      <a:cubicBezTo>
                        <a:pt x="847" y="207"/>
                        <a:pt x="847" y="207"/>
                        <a:pt x="847" y="207"/>
                      </a:cubicBezTo>
                      <a:lnTo>
                        <a:pt x="847" y="149"/>
                      </a:lnTo>
                      <a:close/>
                      <a:moveTo>
                        <a:pt x="706" y="154"/>
                      </a:moveTo>
                      <a:cubicBezTo>
                        <a:pt x="706" y="194"/>
                        <a:pt x="706" y="194"/>
                        <a:pt x="706" y="194"/>
                      </a:cubicBezTo>
                      <a:cubicBezTo>
                        <a:pt x="706" y="210"/>
                        <a:pt x="706" y="210"/>
                        <a:pt x="706" y="210"/>
                      </a:cubicBezTo>
                      <a:cubicBezTo>
                        <a:pt x="706" y="210"/>
                        <a:pt x="706" y="210"/>
                        <a:pt x="706" y="210"/>
                      </a:cubicBezTo>
                      <a:cubicBezTo>
                        <a:pt x="706" y="210"/>
                        <a:pt x="706" y="210"/>
                        <a:pt x="706" y="210"/>
                      </a:cubicBezTo>
                      <a:cubicBezTo>
                        <a:pt x="705" y="210"/>
                        <a:pt x="705" y="210"/>
                        <a:pt x="705" y="210"/>
                      </a:cubicBezTo>
                      <a:cubicBezTo>
                        <a:pt x="683" y="211"/>
                        <a:pt x="683" y="211"/>
                        <a:pt x="683" y="211"/>
                      </a:cubicBezTo>
                      <a:cubicBezTo>
                        <a:pt x="595" y="214"/>
                        <a:pt x="595" y="214"/>
                        <a:pt x="595" y="214"/>
                      </a:cubicBezTo>
                      <a:cubicBezTo>
                        <a:pt x="595" y="198"/>
                        <a:pt x="595" y="198"/>
                        <a:pt x="595" y="198"/>
                      </a:cubicBezTo>
                      <a:cubicBezTo>
                        <a:pt x="595" y="158"/>
                        <a:pt x="595" y="158"/>
                        <a:pt x="595" y="158"/>
                      </a:cubicBezTo>
                      <a:cubicBezTo>
                        <a:pt x="595" y="120"/>
                        <a:pt x="595" y="120"/>
                        <a:pt x="595" y="120"/>
                      </a:cubicBezTo>
                      <a:cubicBezTo>
                        <a:pt x="706" y="95"/>
                        <a:pt x="706" y="95"/>
                        <a:pt x="706" y="95"/>
                      </a:cubicBezTo>
                      <a:lnTo>
                        <a:pt x="706" y="154"/>
                      </a:lnTo>
                      <a:close/>
                      <a:moveTo>
                        <a:pt x="524" y="217"/>
                      </a:moveTo>
                      <a:cubicBezTo>
                        <a:pt x="499" y="218"/>
                        <a:pt x="499" y="218"/>
                        <a:pt x="499" y="218"/>
                      </a:cubicBezTo>
                      <a:cubicBezTo>
                        <a:pt x="457" y="219"/>
                        <a:pt x="457" y="219"/>
                        <a:pt x="457" y="219"/>
                      </a:cubicBezTo>
                      <a:cubicBezTo>
                        <a:pt x="457" y="203"/>
                        <a:pt x="457" y="203"/>
                        <a:pt x="457" y="203"/>
                      </a:cubicBezTo>
                      <a:cubicBezTo>
                        <a:pt x="457" y="163"/>
                        <a:pt x="457" y="163"/>
                        <a:pt x="457" y="163"/>
                      </a:cubicBezTo>
                      <a:cubicBezTo>
                        <a:pt x="457" y="151"/>
                        <a:pt x="457" y="151"/>
                        <a:pt x="457" y="151"/>
                      </a:cubicBezTo>
                      <a:cubicBezTo>
                        <a:pt x="584" y="122"/>
                        <a:pt x="584" y="122"/>
                        <a:pt x="584" y="122"/>
                      </a:cubicBezTo>
                      <a:cubicBezTo>
                        <a:pt x="584" y="158"/>
                        <a:pt x="584" y="158"/>
                        <a:pt x="584" y="158"/>
                      </a:cubicBezTo>
                      <a:cubicBezTo>
                        <a:pt x="584" y="198"/>
                        <a:pt x="584" y="198"/>
                        <a:pt x="584" y="198"/>
                      </a:cubicBezTo>
                      <a:cubicBezTo>
                        <a:pt x="584" y="215"/>
                        <a:pt x="584" y="215"/>
                        <a:pt x="584" y="215"/>
                      </a:cubicBezTo>
                      <a:cubicBezTo>
                        <a:pt x="553" y="216"/>
                        <a:pt x="553" y="216"/>
                        <a:pt x="553" y="216"/>
                      </a:cubicBezTo>
                      <a:cubicBezTo>
                        <a:pt x="530" y="217"/>
                        <a:pt x="530" y="217"/>
                        <a:pt x="530" y="217"/>
                      </a:cubicBezTo>
                      <a:lnTo>
                        <a:pt x="524" y="217"/>
                      </a:lnTo>
                      <a:close/>
                      <a:moveTo>
                        <a:pt x="112" y="262"/>
                      </a:moveTo>
                      <a:cubicBezTo>
                        <a:pt x="78" y="261"/>
                        <a:pt x="78" y="261"/>
                        <a:pt x="78" y="261"/>
                      </a:cubicBezTo>
                      <a:cubicBezTo>
                        <a:pt x="65" y="250"/>
                        <a:pt x="65" y="250"/>
                        <a:pt x="65" y="250"/>
                      </a:cubicBezTo>
                      <a:cubicBezTo>
                        <a:pt x="124" y="248"/>
                        <a:pt x="124" y="248"/>
                        <a:pt x="124" y="248"/>
                      </a:cubicBezTo>
                      <a:lnTo>
                        <a:pt x="112" y="262"/>
                      </a:lnTo>
                      <a:close/>
                      <a:moveTo>
                        <a:pt x="95" y="232"/>
                      </a:moveTo>
                      <a:cubicBezTo>
                        <a:pt x="146" y="221"/>
                        <a:pt x="146" y="221"/>
                        <a:pt x="146" y="221"/>
                      </a:cubicBezTo>
                      <a:cubicBezTo>
                        <a:pt x="167" y="216"/>
                        <a:pt x="167" y="216"/>
                        <a:pt x="167" y="216"/>
                      </a:cubicBezTo>
                      <a:cubicBezTo>
                        <a:pt x="171" y="215"/>
                        <a:pt x="171" y="215"/>
                        <a:pt x="171" y="215"/>
                      </a:cubicBezTo>
                      <a:cubicBezTo>
                        <a:pt x="183" y="212"/>
                        <a:pt x="183" y="212"/>
                        <a:pt x="183" y="212"/>
                      </a:cubicBezTo>
                      <a:cubicBezTo>
                        <a:pt x="193" y="210"/>
                        <a:pt x="193" y="210"/>
                        <a:pt x="193" y="210"/>
                      </a:cubicBezTo>
                      <a:cubicBezTo>
                        <a:pt x="215" y="205"/>
                        <a:pt x="215" y="205"/>
                        <a:pt x="215" y="205"/>
                      </a:cubicBezTo>
                      <a:cubicBezTo>
                        <a:pt x="215" y="211"/>
                        <a:pt x="215" y="211"/>
                        <a:pt x="215" y="211"/>
                      </a:cubicBezTo>
                      <a:cubicBezTo>
                        <a:pt x="215" y="228"/>
                        <a:pt x="215" y="228"/>
                        <a:pt x="215" y="228"/>
                      </a:cubicBezTo>
                      <a:cubicBezTo>
                        <a:pt x="207" y="228"/>
                        <a:pt x="207" y="228"/>
                        <a:pt x="207" y="228"/>
                      </a:cubicBezTo>
                      <a:cubicBezTo>
                        <a:pt x="178" y="229"/>
                        <a:pt x="178" y="229"/>
                        <a:pt x="178" y="229"/>
                      </a:cubicBezTo>
                      <a:cubicBezTo>
                        <a:pt x="159" y="230"/>
                        <a:pt x="159" y="230"/>
                        <a:pt x="159" y="230"/>
                      </a:cubicBezTo>
                      <a:cubicBezTo>
                        <a:pt x="138" y="231"/>
                        <a:pt x="138" y="231"/>
                        <a:pt x="138" y="231"/>
                      </a:cubicBezTo>
                      <a:lnTo>
                        <a:pt x="95" y="232"/>
                      </a:lnTo>
                      <a:close/>
                      <a:moveTo>
                        <a:pt x="225" y="211"/>
                      </a:moveTo>
                      <a:cubicBezTo>
                        <a:pt x="225" y="203"/>
                        <a:pt x="225" y="203"/>
                        <a:pt x="225" y="203"/>
                      </a:cubicBezTo>
                      <a:cubicBezTo>
                        <a:pt x="320" y="182"/>
                        <a:pt x="320" y="182"/>
                        <a:pt x="320" y="182"/>
                      </a:cubicBezTo>
                      <a:cubicBezTo>
                        <a:pt x="320" y="207"/>
                        <a:pt x="320" y="207"/>
                        <a:pt x="320" y="207"/>
                      </a:cubicBezTo>
                      <a:cubicBezTo>
                        <a:pt x="320" y="219"/>
                        <a:pt x="320" y="219"/>
                        <a:pt x="320" y="219"/>
                      </a:cubicBezTo>
                      <a:cubicBezTo>
                        <a:pt x="320" y="224"/>
                        <a:pt x="320" y="224"/>
                        <a:pt x="320" y="224"/>
                      </a:cubicBezTo>
                      <a:cubicBezTo>
                        <a:pt x="316" y="224"/>
                        <a:pt x="316" y="224"/>
                        <a:pt x="316" y="224"/>
                      </a:cubicBezTo>
                      <a:cubicBezTo>
                        <a:pt x="225" y="228"/>
                        <a:pt x="225" y="228"/>
                        <a:pt x="225" y="228"/>
                      </a:cubicBezTo>
                      <a:lnTo>
                        <a:pt x="225" y="211"/>
                      </a:lnTo>
                      <a:close/>
                      <a:moveTo>
                        <a:pt x="331" y="207"/>
                      </a:moveTo>
                      <a:cubicBezTo>
                        <a:pt x="331" y="207"/>
                        <a:pt x="331" y="207"/>
                        <a:pt x="331" y="207"/>
                      </a:cubicBezTo>
                      <a:cubicBezTo>
                        <a:pt x="331" y="179"/>
                        <a:pt x="331" y="179"/>
                        <a:pt x="331" y="179"/>
                      </a:cubicBezTo>
                      <a:cubicBezTo>
                        <a:pt x="395" y="165"/>
                        <a:pt x="395" y="165"/>
                        <a:pt x="395" y="165"/>
                      </a:cubicBezTo>
                      <a:cubicBezTo>
                        <a:pt x="447" y="153"/>
                        <a:pt x="447" y="153"/>
                        <a:pt x="447" y="153"/>
                      </a:cubicBezTo>
                      <a:cubicBezTo>
                        <a:pt x="447" y="163"/>
                        <a:pt x="447" y="163"/>
                        <a:pt x="447" y="163"/>
                      </a:cubicBezTo>
                      <a:cubicBezTo>
                        <a:pt x="447" y="203"/>
                        <a:pt x="447" y="203"/>
                        <a:pt x="447" y="203"/>
                      </a:cubicBezTo>
                      <a:cubicBezTo>
                        <a:pt x="447" y="220"/>
                        <a:pt x="447" y="220"/>
                        <a:pt x="447" y="220"/>
                      </a:cubicBezTo>
                      <a:cubicBezTo>
                        <a:pt x="380" y="222"/>
                        <a:pt x="380" y="222"/>
                        <a:pt x="380" y="222"/>
                      </a:cubicBezTo>
                      <a:cubicBezTo>
                        <a:pt x="351" y="223"/>
                        <a:pt x="351" y="223"/>
                        <a:pt x="351" y="223"/>
                      </a:cubicBezTo>
                      <a:cubicBezTo>
                        <a:pt x="347" y="223"/>
                        <a:pt x="347" y="223"/>
                        <a:pt x="347" y="223"/>
                      </a:cubicBezTo>
                      <a:cubicBezTo>
                        <a:pt x="331" y="224"/>
                        <a:pt x="331" y="224"/>
                        <a:pt x="331" y="224"/>
                      </a:cubicBezTo>
                      <a:lnTo>
                        <a:pt x="331" y="207"/>
                      </a:lnTo>
                      <a:close/>
                      <a:moveTo>
                        <a:pt x="16" y="259"/>
                      </a:moveTo>
                      <a:cubicBezTo>
                        <a:pt x="16" y="252"/>
                        <a:pt x="16" y="252"/>
                        <a:pt x="16" y="252"/>
                      </a:cubicBezTo>
                      <a:cubicBezTo>
                        <a:pt x="46" y="251"/>
                        <a:pt x="46" y="251"/>
                        <a:pt x="46" y="251"/>
                      </a:cubicBezTo>
                      <a:cubicBezTo>
                        <a:pt x="57" y="260"/>
                        <a:pt x="57" y="260"/>
                        <a:pt x="57" y="260"/>
                      </a:cubicBezTo>
                      <a:lnTo>
                        <a:pt x="16" y="259"/>
                      </a:lnTo>
                      <a:close/>
                      <a:moveTo>
                        <a:pt x="131" y="263"/>
                      </a:moveTo>
                      <a:cubicBezTo>
                        <a:pt x="144" y="247"/>
                        <a:pt x="144" y="247"/>
                        <a:pt x="144" y="247"/>
                      </a:cubicBezTo>
                      <a:cubicBezTo>
                        <a:pt x="192" y="245"/>
                        <a:pt x="192" y="245"/>
                        <a:pt x="192" y="245"/>
                      </a:cubicBezTo>
                      <a:cubicBezTo>
                        <a:pt x="208" y="266"/>
                        <a:pt x="208" y="266"/>
                        <a:pt x="208" y="266"/>
                      </a:cubicBezTo>
                      <a:lnTo>
                        <a:pt x="131" y="263"/>
                      </a:lnTo>
                      <a:close/>
                      <a:moveTo>
                        <a:pt x="239" y="267"/>
                      </a:moveTo>
                      <a:cubicBezTo>
                        <a:pt x="221" y="244"/>
                        <a:pt x="221" y="244"/>
                        <a:pt x="221" y="244"/>
                      </a:cubicBezTo>
                      <a:cubicBezTo>
                        <a:pt x="302" y="242"/>
                        <a:pt x="302" y="242"/>
                        <a:pt x="302" y="242"/>
                      </a:cubicBezTo>
                      <a:cubicBezTo>
                        <a:pt x="280" y="268"/>
                        <a:pt x="280" y="268"/>
                        <a:pt x="280" y="268"/>
                      </a:cubicBezTo>
                      <a:lnTo>
                        <a:pt x="239" y="267"/>
                      </a:lnTo>
                      <a:close/>
                      <a:moveTo>
                        <a:pt x="309" y="269"/>
                      </a:moveTo>
                      <a:cubicBezTo>
                        <a:pt x="333" y="240"/>
                        <a:pt x="333" y="240"/>
                        <a:pt x="333" y="240"/>
                      </a:cubicBezTo>
                      <a:cubicBezTo>
                        <a:pt x="365" y="239"/>
                        <a:pt x="365" y="239"/>
                        <a:pt x="365" y="239"/>
                      </a:cubicBezTo>
                      <a:cubicBezTo>
                        <a:pt x="392" y="272"/>
                        <a:pt x="392" y="272"/>
                        <a:pt x="392" y="272"/>
                      </a:cubicBezTo>
                      <a:lnTo>
                        <a:pt x="309" y="269"/>
                      </a:lnTo>
                      <a:close/>
                      <a:moveTo>
                        <a:pt x="423" y="273"/>
                      </a:moveTo>
                      <a:cubicBezTo>
                        <a:pt x="394" y="238"/>
                        <a:pt x="394" y="238"/>
                        <a:pt x="394" y="238"/>
                      </a:cubicBezTo>
                      <a:cubicBezTo>
                        <a:pt x="485" y="235"/>
                        <a:pt x="485" y="235"/>
                        <a:pt x="485" y="235"/>
                      </a:cubicBezTo>
                      <a:cubicBezTo>
                        <a:pt x="453" y="274"/>
                        <a:pt x="453" y="274"/>
                        <a:pt x="453" y="274"/>
                      </a:cubicBezTo>
                      <a:lnTo>
                        <a:pt x="423" y="273"/>
                      </a:lnTo>
                      <a:close/>
                      <a:moveTo>
                        <a:pt x="482" y="275"/>
                      </a:moveTo>
                      <a:cubicBezTo>
                        <a:pt x="516" y="234"/>
                        <a:pt x="516" y="234"/>
                        <a:pt x="516" y="234"/>
                      </a:cubicBezTo>
                      <a:cubicBezTo>
                        <a:pt x="538" y="233"/>
                        <a:pt x="538" y="233"/>
                        <a:pt x="538" y="233"/>
                      </a:cubicBezTo>
                      <a:cubicBezTo>
                        <a:pt x="575" y="279"/>
                        <a:pt x="575" y="279"/>
                        <a:pt x="575" y="279"/>
                      </a:cubicBezTo>
                      <a:lnTo>
                        <a:pt x="482" y="275"/>
                      </a:lnTo>
                      <a:close/>
                      <a:moveTo>
                        <a:pt x="606" y="280"/>
                      </a:moveTo>
                      <a:cubicBezTo>
                        <a:pt x="567" y="232"/>
                        <a:pt x="567" y="232"/>
                        <a:pt x="567" y="232"/>
                      </a:cubicBezTo>
                      <a:cubicBezTo>
                        <a:pt x="669" y="228"/>
                        <a:pt x="669" y="228"/>
                        <a:pt x="669" y="228"/>
                      </a:cubicBezTo>
                      <a:cubicBezTo>
                        <a:pt x="626" y="281"/>
                        <a:pt x="626" y="281"/>
                        <a:pt x="626" y="281"/>
                      </a:cubicBezTo>
                      <a:lnTo>
                        <a:pt x="606" y="280"/>
                      </a:lnTo>
                      <a:close/>
                      <a:moveTo>
                        <a:pt x="655" y="282"/>
                      </a:moveTo>
                      <a:cubicBezTo>
                        <a:pt x="700" y="227"/>
                        <a:pt x="700" y="227"/>
                        <a:pt x="700" y="227"/>
                      </a:cubicBezTo>
                      <a:cubicBezTo>
                        <a:pt x="710" y="227"/>
                        <a:pt x="710" y="227"/>
                        <a:pt x="710" y="227"/>
                      </a:cubicBezTo>
                      <a:cubicBezTo>
                        <a:pt x="758" y="285"/>
                        <a:pt x="758" y="285"/>
                        <a:pt x="758" y="285"/>
                      </a:cubicBezTo>
                      <a:lnTo>
                        <a:pt x="655" y="282"/>
                      </a:lnTo>
                      <a:close/>
                      <a:moveTo>
                        <a:pt x="740" y="226"/>
                      </a:moveTo>
                      <a:cubicBezTo>
                        <a:pt x="773" y="225"/>
                        <a:pt x="773" y="225"/>
                        <a:pt x="773" y="225"/>
                      </a:cubicBezTo>
                      <a:cubicBezTo>
                        <a:pt x="773" y="267"/>
                        <a:pt x="773" y="267"/>
                        <a:pt x="773" y="267"/>
                      </a:cubicBezTo>
                      <a:lnTo>
                        <a:pt x="740" y="226"/>
                      </a:lnTo>
                      <a:close/>
                      <a:moveTo>
                        <a:pt x="790" y="207"/>
                      </a:moveTo>
                      <a:cubicBezTo>
                        <a:pt x="786" y="207"/>
                        <a:pt x="786" y="207"/>
                        <a:pt x="786" y="207"/>
                      </a:cubicBezTo>
                      <a:cubicBezTo>
                        <a:pt x="786" y="208"/>
                        <a:pt x="786" y="208"/>
                        <a:pt x="786" y="208"/>
                      </a:cubicBezTo>
                      <a:cubicBezTo>
                        <a:pt x="726" y="210"/>
                        <a:pt x="726" y="210"/>
                        <a:pt x="726" y="210"/>
                      </a:cubicBezTo>
                      <a:cubicBezTo>
                        <a:pt x="716" y="210"/>
                        <a:pt x="716" y="210"/>
                        <a:pt x="716" y="210"/>
                      </a:cubicBezTo>
                      <a:cubicBezTo>
                        <a:pt x="716" y="202"/>
                        <a:pt x="716" y="202"/>
                        <a:pt x="716" y="202"/>
                      </a:cubicBezTo>
                      <a:cubicBezTo>
                        <a:pt x="716" y="193"/>
                        <a:pt x="716" y="193"/>
                        <a:pt x="716" y="193"/>
                      </a:cubicBezTo>
                      <a:cubicBezTo>
                        <a:pt x="716" y="153"/>
                        <a:pt x="716" y="153"/>
                        <a:pt x="716" y="153"/>
                      </a:cubicBezTo>
                      <a:cubicBezTo>
                        <a:pt x="716" y="93"/>
                        <a:pt x="716" y="93"/>
                        <a:pt x="716" y="93"/>
                      </a:cubicBezTo>
                      <a:cubicBezTo>
                        <a:pt x="836" y="66"/>
                        <a:pt x="836" y="66"/>
                        <a:pt x="836" y="66"/>
                      </a:cubicBezTo>
                      <a:cubicBezTo>
                        <a:pt x="836" y="149"/>
                        <a:pt x="836" y="149"/>
                        <a:pt x="836" y="149"/>
                      </a:cubicBezTo>
                      <a:cubicBezTo>
                        <a:pt x="836" y="207"/>
                        <a:pt x="836" y="207"/>
                        <a:pt x="836" y="207"/>
                      </a:cubicBezTo>
                      <a:cubicBezTo>
                        <a:pt x="807" y="207"/>
                        <a:pt x="807" y="207"/>
                        <a:pt x="807" y="207"/>
                      </a:cubicBezTo>
                      <a:lnTo>
                        <a:pt x="790" y="207"/>
                      </a:lnTo>
                      <a:close/>
                      <a:moveTo>
                        <a:pt x="847" y="320"/>
                      </a:moveTo>
                      <a:cubicBezTo>
                        <a:pt x="848" y="319"/>
                        <a:pt x="848" y="319"/>
                        <a:pt x="848" y="319"/>
                      </a:cubicBezTo>
                      <a:cubicBezTo>
                        <a:pt x="867" y="319"/>
                        <a:pt x="867" y="319"/>
                        <a:pt x="867" y="319"/>
                      </a:cubicBezTo>
                      <a:cubicBezTo>
                        <a:pt x="867" y="357"/>
                        <a:pt x="867" y="357"/>
                        <a:pt x="867" y="357"/>
                      </a:cubicBezTo>
                      <a:cubicBezTo>
                        <a:pt x="847" y="357"/>
                        <a:pt x="847" y="357"/>
                        <a:pt x="847" y="357"/>
                      </a:cubicBezTo>
                      <a:cubicBezTo>
                        <a:pt x="837" y="357"/>
                        <a:pt x="837" y="357"/>
                        <a:pt x="837" y="357"/>
                      </a:cubicBezTo>
                      <a:cubicBezTo>
                        <a:pt x="828" y="343"/>
                        <a:pt x="828" y="343"/>
                        <a:pt x="828" y="343"/>
                      </a:cubicBezTo>
                      <a:lnTo>
                        <a:pt x="847" y="320"/>
                      </a:lnTo>
                      <a:close/>
                      <a:moveTo>
                        <a:pt x="867" y="394"/>
                      </a:moveTo>
                      <a:cubicBezTo>
                        <a:pt x="862" y="394"/>
                        <a:pt x="862" y="394"/>
                        <a:pt x="862" y="394"/>
                      </a:cubicBezTo>
                      <a:cubicBezTo>
                        <a:pt x="847" y="372"/>
                        <a:pt x="847" y="372"/>
                        <a:pt x="847" y="372"/>
                      </a:cubicBezTo>
                      <a:cubicBezTo>
                        <a:pt x="867" y="372"/>
                        <a:pt x="867" y="372"/>
                        <a:pt x="867" y="372"/>
                      </a:cubicBezTo>
                      <a:lnTo>
                        <a:pt x="867" y="394"/>
                      </a:lnTo>
                      <a:close/>
                      <a:moveTo>
                        <a:pt x="1069" y="346"/>
                      </a:moveTo>
                      <a:cubicBezTo>
                        <a:pt x="1069" y="320"/>
                        <a:pt x="1069" y="320"/>
                        <a:pt x="1069" y="320"/>
                      </a:cubicBezTo>
                      <a:cubicBezTo>
                        <a:pt x="1090" y="346"/>
                        <a:pt x="1090" y="346"/>
                        <a:pt x="1090" y="346"/>
                      </a:cubicBezTo>
                      <a:lnTo>
                        <a:pt x="1069" y="346"/>
                      </a:lnTo>
                      <a:close/>
                      <a:moveTo>
                        <a:pt x="1104" y="346"/>
                      </a:moveTo>
                      <a:cubicBezTo>
                        <a:pt x="1128" y="316"/>
                        <a:pt x="1128" y="316"/>
                        <a:pt x="1128" y="316"/>
                      </a:cubicBezTo>
                      <a:cubicBezTo>
                        <a:pt x="1132" y="316"/>
                        <a:pt x="1132" y="316"/>
                        <a:pt x="1132" y="316"/>
                      </a:cubicBezTo>
                      <a:cubicBezTo>
                        <a:pt x="1156" y="346"/>
                        <a:pt x="1156" y="346"/>
                        <a:pt x="1156" y="346"/>
                      </a:cubicBezTo>
                      <a:lnTo>
                        <a:pt x="1104" y="346"/>
                      </a:lnTo>
                      <a:close/>
                      <a:moveTo>
                        <a:pt x="1170" y="346"/>
                      </a:moveTo>
                      <a:cubicBezTo>
                        <a:pt x="1194" y="316"/>
                        <a:pt x="1194" y="316"/>
                        <a:pt x="1194" y="316"/>
                      </a:cubicBezTo>
                      <a:cubicBezTo>
                        <a:pt x="1199" y="316"/>
                        <a:pt x="1199" y="316"/>
                        <a:pt x="1199" y="316"/>
                      </a:cubicBezTo>
                      <a:cubicBezTo>
                        <a:pt x="1223" y="346"/>
                        <a:pt x="1223" y="346"/>
                        <a:pt x="1223" y="346"/>
                      </a:cubicBezTo>
                      <a:lnTo>
                        <a:pt x="1170" y="346"/>
                      </a:lnTo>
                      <a:close/>
                      <a:moveTo>
                        <a:pt x="1236" y="346"/>
                      </a:moveTo>
                      <a:cubicBezTo>
                        <a:pt x="1261" y="316"/>
                        <a:pt x="1261" y="316"/>
                        <a:pt x="1261" y="316"/>
                      </a:cubicBezTo>
                      <a:cubicBezTo>
                        <a:pt x="1265" y="316"/>
                        <a:pt x="1265" y="316"/>
                        <a:pt x="1265" y="316"/>
                      </a:cubicBezTo>
                      <a:cubicBezTo>
                        <a:pt x="1278" y="332"/>
                        <a:pt x="1278" y="332"/>
                        <a:pt x="1278" y="332"/>
                      </a:cubicBezTo>
                      <a:cubicBezTo>
                        <a:pt x="1278" y="339"/>
                        <a:pt x="1278" y="339"/>
                        <a:pt x="1278" y="339"/>
                      </a:cubicBezTo>
                      <a:cubicBezTo>
                        <a:pt x="1278" y="341"/>
                        <a:pt x="1279" y="344"/>
                        <a:pt x="1280" y="346"/>
                      </a:cubicBezTo>
                      <a:lnTo>
                        <a:pt x="1236" y="346"/>
                      </a:lnTo>
                      <a:close/>
                      <a:moveTo>
                        <a:pt x="1375" y="373"/>
                      </a:moveTo>
                      <a:cubicBezTo>
                        <a:pt x="1327" y="373"/>
                        <a:pt x="1327" y="373"/>
                        <a:pt x="1327" y="373"/>
                      </a:cubicBezTo>
                      <a:cubicBezTo>
                        <a:pt x="1327" y="359"/>
                        <a:pt x="1327" y="359"/>
                        <a:pt x="1327" y="359"/>
                      </a:cubicBezTo>
                      <a:cubicBezTo>
                        <a:pt x="1375" y="359"/>
                        <a:pt x="1375" y="359"/>
                        <a:pt x="1375" y="359"/>
                      </a:cubicBezTo>
                      <a:lnTo>
                        <a:pt x="1375" y="373"/>
                      </a:lnTo>
                      <a:close/>
                    </a:path>
                  </a:pathLst>
                </a:custGeom>
                <a:grpFill/>
                <a:ln>
                  <a:noFill/>
                </a:ln>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234" name="Freeform 44"/>
                <p:cNvSpPr>
                  <a:spLocks/>
                </p:cNvSpPr>
                <p:nvPr/>
              </p:nvSpPr>
              <p:spPr bwMode="auto">
                <a:xfrm>
                  <a:off x="-2309813" y="4560888"/>
                  <a:ext cx="1101725" cy="165100"/>
                </a:xfrm>
                <a:custGeom>
                  <a:avLst/>
                  <a:gdLst>
                    <a:gd name="T0" fmla="*/ 290 w 294"/>
                    <a:gd name="T1" fmla="*/ 44 h 44"/>
                    <a:gd name="T2" fmla="*/ 292 w 294"/>
                    <a:gd name="T3" fmla="*/ 39 h 44"/>
                    <a:gd name="T4" fmla="*/ 253 w 294"/>
                    <a:gd name="T5" fmla="*/ 5 h 44"/>
                    <a:gd name="T6" fmla="*/ 240 w 294"/>
                    <a:gd name="T7" fmla="*/ 0 h 44"/>
                    <a:gd name="T8" fmla="*/ 54 w 294"/>
                    <a:gd name="T9" fmla="*/ 0 h 44"/>
                    <a:gd name="T10" fmla="*/ 40 w 294"/>
                    <a:gd name="T11" fmla="*/ 5 h 44"/>
                    <a:gd name="T12" fmla="*/ 2 w 294"/>
                    <a:gd name="T13" fmla="*/ 39 h 44"/>
                    <a:gd name="T14" fmla="*/ 4 w 294"/>
                    <a:gd name="T15" fmla="*/ 44 h 44"/>
                    <a:gd name="T16" fmla="*/ 290 w 294"/>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 h="44">
                      <a:moveTo>
                        <a:pt x="290" y="44"/>
                      </a:moveTo>
                      <a:cubicBezTo>
                        <a:pt x="292" y="44"/>
                        <a:pt x="294" y="41"/>
                        <a:pt x="292" y="39"/>
                      </a:cubicBezTo>
                      <a:cubicBezTo>
                        <a:pt x="253" y="5"/>
                        <a:pt x="253" y="5"/>
                        <a:pt x="253" y="5"/>
                      </a:cubicBezTo>
                      <a:cubicBezTo>
                        <a:pt x="250" y="2"/>
                        <a:pt x="245" y="0"/>
                        <a:pt x="240" y="0"/>
                      </a:cubicBezTo>
                      <a:cubicBezTo>
                        <a:pt x="54" y="0"/>
                        <a:pt x="54" y="0"/>
                        <a:pt x="54" y="0"/>
                      </a:cubicBezTo>
                      <a:cubicBezTo>
                        <a:pt x="49" y="0"/>
                        <a:pt x="44" y="2"/>
                        <a:pt x="40" y="5"/>
                      </a:cubicBezTo>
                      <a:cubicBezTo>
                        <a:pt x="2" y="39"/>
                        <a:pt x="2" y="39"/>
                        <a:pt x="2" y="39"/>
                      </a:cubicBezTo>
                      <a:cubicBezTo>
                        <a:pt x="0" y="41"/>
                        <a:pt x="1" y="44"/>
                        <a:pt x="4" y="44"/>
                      </a:cubicBezTo>
                      <a:lnTo>
                        <a:pt x="290" y="44"/>
                      </a:lnTo>
                      <a:close/>
                    </a:path>
                  </a:pathLst>
                </a:custGeom>
                <a:grpFill/>
                <a:ln>
                  <a:noFill/>
                </a:ln>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235" name="Freeform 45"/>
                <p:cNvSpPr>
                  <a:spLocks/>
                </p:cNvSpPr>
                <p:nvPr/>
              </p:nvSpPr>
              <p:spPr bwMode="auto">
                <a:xfrm>
                  <a:off x="-2400300" y="4770438"/>
                  <a:ext cx="1255713" cy="74613"/>
                </a:xfrm>
                <a:custGeom>
                  <a:avLst/>
                  <a:gdLst>
                    <a:gd name="T0" fmla="*/ 335 w 335"/>
                    <a:gd name="T1" fmla="*/ 16 h 20"/>
                    <a:gd name="T2" fmla="*/ 335 w 335"/>
                    <a:gd name="T3" fmla="*/ 4 h 20"/>
                    <a:gd name="T4" fmla="*/ 331 w 335"/>
                    <a:gd name="T5" fmla="*/ 0 h 20"/>
                    <a:gd name="T6" fmla="*/ 4 w 335"/>
                    <a:gd name="T7" fmla="*/ 0 h 20"/>
                    <a:gd name="T8" fmla="*/ 0 w 335"/>
                    <a:gd name="T9" fmla="*/ 4 h 20"/>
                    <a:gd name="T10" fmla="*/ 0 w 335"/>
                    <a:gd name="T11" fmla="*/ 16 h 20"/>
                    <a:gd name="T12" fmla="*/ 4 w 335"/>
                    <a:gd name="T13" fmla="*/ 20 h 20"/>
                    <a:gd name="T14" fmla="*/ 331 w 335"/>
                    <a:gd name="T15" fmla="*/ 20 h 20"/>
                    <a:gd name="T16" fmla="*/ 335 w 335"/>
                    <a:gd name="T17"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5" h="20">
                      <a:moveTo>
                        <a:pt x="335" y="16"/>
                      </a:moveTo>
                      <a:cubicBezTo>
                        <a:pt x="335" y="4"/>
                        <a:pt x="335" y="4"/>
                        <a:pt x="335" y="4"/>
                      </a:cubicBezTo>
                      <a:cubicBezTo>
                        <a:pt x="335" y="1"/>
                        <a:pt x="333" y="0"/>
                        <a:pt x="331" y="0"/>
                      </a:cubicBezTo>
                      <a:cubicBezTo>
                        <a:pt x="4" y="0"/>
                        <a:pt x="4" y="0"/>
                        <a:pt x="4" y="0"/>
                      </a:cubicBezTo>
                      <a:cubicBezTo>
                        <a:pt x="2" y="0"/>
                        <a:pt x="0" y="1"/>
                        <a:pt x="0" y="4"/>
                      </a:cubicBezTo>
                      <a:cubicBezTo>
                        <a:pt x="0" y="16"/>
                        <a:pt x="0" y="16"/>
                        <a:pt x="0" y="16"/>
                      </a:cubicBezTo>
                      <a:cubicBezTo>
                        <a:pt x="0" y="19"/>
                        <a:pt x="2" y="20"/>
                        <a:pt x="4" y="20"/>
                      </a:cubicBezTo>
                      <a:cubicBezTo>
                        <a:pt x="331" y="20"/>
                        <a:pt x="331" y="20"/>
                        <a:pt x="331" y="20"/>
                      </a:cubicBezTo>
                      <a:cubicBezTo>
                        <a:pt x="333" y="20"/>
                        <a:pt x="335" y="19"/>
                        <a:pt x="335" y="16"/>
                      </a:cubicBezTo>
                      <a:close/>
                    </a:path>
                  </a:pathLst>
                </a:custGeom>
                <a:grpFill/>
                <a:ln>
                  <a:noFill/>
                </a:ln>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236" name="Freeform 46"/>
                <p:cNvSpPr>
                  <a:spLocks/>
                </p:cNvSpPr>
                <p:nvPr/>
              </p:nvSpPr>
              <p:spPr bwMode="auto">
                <a:xfrm>
                  <a:off x="-5168900" y="1524000"/>
                  <a:ext cx="106363" cy="104775"/>
                </a:xfrm>
                <a:custGeom>
                  <a:avLst/>
                  <a:gdLst>
                    <a:gd name="T0" fmla="*/ 21 w 28"/>
                    <a:gd name="T1" fmla="*/ 2 h 28"/>
                    <a:gd name="T2" fmla="*/ 14 w 28"/>
                    <a:gd name="T3" fmla="*/ 0 h 28"/>
                    <a:gd name="T4" fmla="*/ 0 w 28"/>
                    <a:gd name="T5" fmla="*/ 14 h 28"/>
                    <a:gd name="T6" fmla="*/ 14 w 28"/>
                    <a:gd name="T7" fmla="*/ 28 h 28"/>
                    <a:gd name="T8" fmla="*/ 28 w 28"/>
                    <a:gd name="T9" fmla="*/ 14 h 28"/>
                    <a:gd name="T10" fmla="*/ 27 w 28"/>
                    <a:gd name="T11" fmla="*/ 10 h 28"/>
                    <a:gd name="T12" fmla="*/ 21 w 28"/>
                    <a:gd name="T13" fmla="*/ 2 h 28"/>
                  </a:gdLst>
                  <a:ahLst/>
                  <a:cxnLst>
                    <a:cxn ang="0">
                      <a:pos x="T0" y="T1"/>
                    </a:cxn>
                    <a:cxn ang="0">
                      <a:pos x="T2" y="T3"/>
                    </a:cxn>
                    <a:cxn ang="0">
                      <a:pos x="T4" y="T5"/>
                    </a:cxn>
                    <a:cxn ang="0">
                      <a:pos x="T6" y="T7"/>
                    </a:cxn>
                    <a:cxn ang="0">
                      <a:pos x="T8" y="T9"/>
                    </a:cxn>
                    <a:cxn ang="0">
                      <a:pos x="T10" y="T11"/>
                    </a:cxn>
                    <a:cxn ang="0">
                      <a:pos x="T12" y="T13"/>
                    </a:cxn>
                  </a:cxnLst>
                  <a:rect l="0" t="0" r="r" b="b"/>
                  <a:pathLst>
                    <a:path w="28" h="28">
                      <a:moveTo>
                        <a:pt x="21" y="2"/>
                      </a:moveTo>
                      <a:cubicBezTo>
                        <a:pt x="19" y="0"/>
                        <a:pt x="16" y="0"/>
                        <a:pt x="14" y="0"/>
                      </a:cubicBezTo>
                      <a:cubicBezTo>
                        <a:pt x="6" y="0"/>
                        <a:pt x="0" y="6"/>
                        <a:pt x="0" y="14"/>
                      </a:cubicBezTo>
                      <a:cubicBezTo>
                        <a:pt x="0" y="22"/>
                        <a:pt x="6" y="28"/>
                        <a:pt x="14" y="28"/>
                      </a:cubicBezTo>
                      <a:cubicBezTo>
                        <a:pt x="22" y="28"/>
                        <a:pt x="28" y="22"/>
                        <a:pt x="28" y="14"/>
                      </a:cubicBezTo>
                      <a:cubicBezTo>
                        <a:pt x="28" y="13"/>
                        <a:pt x="28" y="11"/>
                        <a:pt x="27" y="10"/>
                      </a:cubicBezTo>
                      <a:cubicBezTo>
                        <a:pt x="26" y="7"/>
                        <a:pt x="24" y="4"/>
                        <a:pt x="2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237" name="Freeform 47"/>
                <p:cNvSpPr>
                  <a:spLocks/>
                </p:cNvSpPr>
                <p:nvPr/>
              </p:nvSpPr>
              <p:spPr bwMode="auto">
                <a:xfrm>
                  <a:off x="-4792663" y="1524000"/>
                  <a:ext cx="107950" cy="104775"/>
                </a:xfrm>
                <a:custGeom>
                  <a:avLst/>
                  <a:gdLst>
                    <a:gd name="T0" fmla="*/ 21 w 29"/>
                    <a:gd name="T1" fmla="*/ 1 h 28"/>
                    <a:gd name="T2" fmla="*/ 14 w 29"/>
                    <a:gd name="T3" fmla="*/ 0 h 28"/>
                    <a:gd name="T4" fmla="*/ 9 w 29"/>
                    <a:gd name="T5" fmla="*/ 1 h 28"/>
                    <a:gd name="T6" fmla="*/ 0 w 29"/>
                    <a:gd name="T7" fmla="*/ 14 h 28"/>
                    <a:gd name="T8" fmla="*/ 14 w 29"/>
                    <a:gd name="T9" fmla="*/ 28 h 28"/>
                    <a:gd name="T10" fmla="*/ 29 w 29"/>
                    <a:gd name="T11" fmla="*/ 14 h 28"/>
                    <a:gd name="T12" fmla="*/ 21 w 29"/>
                    <a:gd name="T13" fmla="*/ 1 h 28"/>
                  </a:gdLst>
                  <a:ahLst/>
                  <a:cxnLst>
                    <a:cxn ang="0">
                      <a:pos x="T0" y="T1"/>
                    </a:cxn>
                    <a:cxn ang="0">
                      <a:pos x="T2" y="T3"/>
                    </a:cxn>
                    <a:cxn ang="0">
                      <a:pos x="T4" y="T5"/>
                    </a:cxn>
                    <a:cxn ang="0">
                      <a:pos x="T6" y="T7"/>
                    </a:cxn>
                    <a:cxn ang="0">
                      <a:pos x="T8" y="T9"/>
                    </a:cxn>
                    <a:cxn ang="0">
                      <a:pos x="T10" y="T11"/>
                    </a:cxn>
                    <a:cxn ang="0">
                      <a:pos x="T12" y="T13"/>
                    </a:cxn>
                  </a:cxnLst>
                  <a:rect l="0" t="0" r="r" b="b"/>
                  <a:pathLst>
                    <a:path w="29" h="28">
                      <a:moveTo>
                        <a:pt x="21" y="1"/>
                      </a:moveTo>
                      <a:cubicBezTo>
                        <a:pt x="19" y="0"/>
                        <a:pt x="17" y="0"/>
                        <a:pt x="14" y="0"/>
                      </a:cubicBezTo>
                      <a:cubicBezTo>
                        <a:pt x="12" y="0"/>
                        <a:pt x="11" y="0"/>
                        <a:pt x="9" y="1"/>
                      </a:cubicBezTo>
                      <a:cubicBezTo>
                        <a:pt x="4" y="3"/>
                        <a:pt x="0" y="8"/>
                        <a:pt x="0" y="14"/>
                      </a:cubicBezTo>
                      <a:cubicBezTo>
                        <a:pt x="0" y="22"/>
                        <a:pt x="7" y="28"/>
                        <a:pt x="14" y="28"/>
                      </a:cubicBezTo>
                      <a:cubicBezTo>
                        <a:pt x="22" y="28"/>
                        <a:pt x="29" y="22"/>
                        <a:pt x="29" y="14"/>
                      </a:cubicBezTo>
                      <a:cubicBezTo>
                        <a:pt x="29" y="8"/>
                        <a:pt x="25" y="4"/>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238" name="Freeform 48"/>
                <p:cNvSpPr>
                  <a:spLocks/>
                </p:cNvSpPr>
                <p:nvPr/>
              </p:nvSpPr>
              <p:spPr bwMode="auto">
                <a:xfrm>
                  <a:off x="-4995863" y="1706563"/>
                  <a:ext cx="134938" cy="214313"/>
                </a:xfrm>
                <a:custGeom>
                  <a:avLst/>
                  <a:gdLst>
                    <a:gd name="T0" fmla="*/ 9 w 36"/>
                    <a:gd name="T1" fmla="*/ 4 h 57"/>
                    <a:gd name="T2" fmla="*/ 9 w 36"/>
                    <a:gd name="T3" fmla="*/ 3 h 57"/>
                    <a:gd name="T4" fmla="*/ 9 w 36"/>
                    <a:gd name="T5" fmla="*/ 0 h 57"/>
                    <a:gd name="T6" fmla="*/ 0 w 36"/>
                    <a:gd name="T7" fmla="*/ 9 h 57"/>
                    <a:gd name="T8" fmla="*/ 0 w 36"/>
                    <a:gd name="T9" fmla="*/ 45 h 57"/>
                    <a:gd name="T10" fmla="*/ 11 w 36"/>
                    <a:gd name="T11" fmla="*/ 54 h 57"/>
                    <a:gd name="T12" fmla="*/ 24 w 36"/>
                    <a:gd name="T13" fmla="*/ 54 h 57"/>
                    <a:gd name="T14" fmla="*/ 24 w 36"/>
                    <a:gd name="T15" fmla="*/ 57 h 57"/>
                    <a:gd name="T16" fmla="*/ 24 w 36"/>
                    <a:gd name="T17" fmla="*/ 54 h 57"/>
                    <a:gd name="T18" fmla="*/ 36 w 36"/>
                    <a:gd name="T19" fmla="*/ 45 h 57"/>
                    <a:gd name="T20" fmla="*/ 36 w 36"/>
                    <a:gd name="T21" fmla="*/ 9 h 57"/>
                    <a:gd name="T22" fmla="*/ 27 w 36"/>
                    <a:gd name="T23" fmla="*/ 0 h 57"/>
                    <a:gd name="T24" fmla="*/ 27 w 36"/>
                    <a:gd name="T25" fmla="*/ 3 h 57"/>
                    <a:gd name="T26" fmla="*/ 27 w 36"/>
                    <a:gd name="T27" fmla="*/ 4 h 57"/>
                    <a:gd name="T28" fmla="*/ 27 w 36"/>
                    <a:gd name="T29" fmla="*/ 5 h 57"/>
                    <a:gd name="T30" fmla="*/ 27 w 36"/>
                    <a:gd name="T31" fmla="*/ 14 h 57"/>
                    <a:gd name="T32" fmla="*/ 27 w 36"/>
                    <a:gd name="T33" fmla="*/ 16 h 57"/>
                    <a:gd name="T34" fmla="*/ 27 w 36"/>
                    <a:gd name="T35" fmla="*/ 38 h 57"/>
                    <a:gd name="T36" fmla="*/ 21 w 36"/>
                    <a:gd name="T37" fmla="*/ 45 h 57"/>
                    <a:gd name="T38" fmla="*/ 15 w 36"/>
                    <a:gd name="T39" fmla="*/ 45 h 57"/>
                    <a:gd name="T40" fmla="*/ 8 w 36"/>
                    <a:gd name="T41" fmla="*/ 38 h 57"/>
                    <a:gd name="T42" fmla="*/ 9 w 36"/>
                    <a:gd name="T43" fmla="*/ 16 h 57"/>
                    <a:gd name="T44" fmla="*/ 9 w 36"/>
                    <a:gd name="T45" fmla="*/ 15 h 57"/>
                    <a:gd name="T46" fmla="*/ 9 w 36"/>
                    <a:gd name="T47" fmla="*/ 6 h 57"/>
                    <a:gd name="T48" fmla="*/ 9 w 36"/>
                    <a:gd name="T49" fmla="*/ 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57">
                      <a:moveTo>
                        <a:pt x="9" y="4"/>
                      </a:moveTo>
                      <a:cubicBezTo>
                        <a:pt x="9" y="3"/>
                        <a:pt x="9" y="3"/>
                        <a:pt x="9" y="3"/>
                      </a:cubicBezTo>
                      <a:cubicBezTo>
                        <a:pt x="9" y="0"/>
                        <a:pt x="9" y="0"/>
                        <a:pt x="9" y="0"/>
                      </a:cubicBezTo>
                      <a:cubicBezTo>
                        <a:pt x="4" y="1"/>
                        <a:pt x="0" y="5"/>
                        <a:pt x="0" y="9"/>
                      </a:cubicBezTo>
                      <a:cubicBezTo>
                        <a:pt x="0" y="45"/>
                        <a:pt x="0" y="45"/>
                        <a:pt x="0" y="45"/>
                      </a:cubicBezTo>
                      <a:cubicBezTo>
                        <a:pt x="0" y="50"/>
                        <a:pt x="5" y="54"/>
                        <a:pt x="11" y="54"/>
                      </a:cubicBezTo>
                      <a:cubicBezTo>
                        <a:pt x="24" y="54"/>
                        <a:pt x="24" y="54"/>
                        <a:pt x="24" y="54"/>
                      </a:cubicBezTo>
                      <a:cubicBezTo>
                        <a:pt x="24" y="57"/>
                        <a:pt x="24" y="57"/>
                        <a:pt x="24" y="57"/>
                      </a:cubicBezTo>
                      <a:cubicBezTo>
                        <a:pt x="24" y="54"/>
                        <a:pt x="24" y="54"/>
                        <a:pt x="24" y="54"/>
                      </a:cubicBezTo>
                      <a:cubicBezTo>
                        <a:pt x="30" y="54"/>
                        <a:pt x="36" y="50"/>
                        <a:pt x="36" y="45"/>
                      </a:cubicBezTo>
                      <a:cubicBezTo>
                        <a:pt x="36" y="9"/>
                        <a:pt x="36" y="9"/>
                        <a:pt x="36" y="9"/>
                      </a:cubicBezTo>
                      <a:cubicBezTo>
                        <a:pt x="36" y="5"/>
                        <a:pt x="32" y="1"/>
                        <a:pt x="27" y="0"/>
                      </a:cubicBezTo>
                      <a:cubicBezTo>
                        <a:pt x="27" y="3"/>
                        <a:pt x="27" y="3"/>
                        <a:pt x="27" y="3"/>
                      </a:cubicBezTo>
                      <a:cubicBezTo>
                        <a:pt x="27" y="4"/>
                        <a:pt x="27" y="4"/>
                        <a:pt x="27" y="4"/>
                      </a:cubicBezTo>
                      <a:cubicBezTo>
                        <a:pt x="27" y="5"/>
                        <a:pt x="27" y="5"/>
                        <a:pt x="27" y="5"/>
                      </a:cubicBezTo>
                      <a:cubicBezTo>
                        <a:pt x="27" y="14"/>
                        <a:pt x="27" y="14"/>
                        <a:pt x="27" y="14"/>
                      </a:cubicBezTo>
                      <a:cubicBezTo>
                        <a:pt x="27" y="15"/>
                        <a:pt x="27" y="15"/>
                        <a:pt x="27" y="16"/>
                      </a:cubicBezTo>
                      <a:cubicBezTo>
                        <a:pt x="27" y="38"/>
                        <a:pt x="27" y="38"/>
                        <a:pt x="27" y="38"/>
                      </a:cubicBezTo>
                      <a:cubicBezTo>
                        <a:pt x="27" y="42"/>
                        <a:pt x="24" y="45"/>
                        <a:pt x="21" y="45"/>
                      </a:cubicBezTo>
                      <a:cubicBezTo>
                        <a:pt x="15" y="45"/>
                        <a:pt x="15" y="45"/>
                        <a:pt x="15" y="45"/>
                      </a:cubicBezTo>
                      <a:cubicBezTo>
                        <a:pt x="11" y="45"/>
                        <a:pt x="8" y="42"/>
                        <a:pt x="8" y="38"/>
                      </a:cubicBezTo>
                      <a:cubicBezTo>
                        <a:pt x="9" y="16"/>
                        <a:pt x="9" y="16"/>
                        <a:pt x="9" y="16"/>
                      </a:cubicBezTo>
                      <a:cubicBezTo>
                        <a:pt x="9" y="16"/>
                        <a:pt x="9" y="15"/>
                        <a:pt x="9" y="15"/>
                      </a:cubicBezTo>
                      <a:cubicBezTo>
                        <a:pt x="9" y="6"/>
                        <a:pt x="9" y="6"/>
                        <a:pt x="9" y="6"/>
                      </a:cubicBezTo>
                      <a:lnTo>
                        <a:pt x="9"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239" name="Freeform 49"/>
                <p:cNvSpPr>
                  <a:spLocks/>
                </p:cNvSpPr>
                <p:nvPr/>
              </p:nvSpPr>
              <p:spPr bwMode="auto">
                <a:xfrm>
                  <a:off x="-4954588" y="1601788"/>
                  <a:ext cx="52388" cy="187325"/>
                </a:xfrm>
                <a:custGeom>
                  <a:avLst/>
                  <a:gdLst>
                    <a:gd name="T0" fmla="*/ 7 w 14"/>
                    <a:gd name="T1" fmla="*/ 50 h 50"/>
                    <a:gd name="T2" fmla="*/ 13 w 14"/>
                    <a:gd name="T3" fmla="*/ 43 h 50"/>
                    <a:gd name="T4" fmla="*/ 13 w 14"/>
                    <a:gd name="T5" fmla="*/ 38 h 50"/>
                    <a:gd name="T6" fmla="*/ 13 w 14"/>
                    <a:gd name="T7" fmla="*/ 32 h 50"/>
                    <a:gd name="T8" fmla="*/ 13 w 14"/>
                    <a:gd name="T9" fmla="*/ 31 h 50"/>
                    <a:gd name="T10" fmla="*/ 13 w 14"/>
                    <a:gd name="T11" fmla="*/ 30 h 50"/>
                    <a:gd name="T12" fmla="*/ 13 w 14"/>
                    <a:gd name="T13" fmla="*/ 28 h 50"/>
                    <a:gd name="T14" fmla="*/ 13 w 14"/>
                    <a:gd name="T15" fmla="*/ 25 h 50"/>
                    <a:gd name="T16" fmla="*/ 13 w 14"/>
                    <a:gd name="T17" fmla="*/ 22 h 50"/>
                    <a:gd name="T18" fmla="*/ 13 w 14"/>
                    <a:gd name="T19" fmla="*/ 18 h 50"/>
                    <a:gd name="T20" fmla="*/ 14 w 14"/>
                    <a:gd name="T21" fmla="*/ 7 h 50"/>
                    <a:gd name="T22" fmla="*/ 7 w 14"/>
                    <a:gd name="T23" fmla="*/ 0 h 50"/>
                    <a:gd name="T24" fmla="*/ 7 w 14"/>
                    <a:gd name="T25" fmla="*/ 0 h 50"/>
                    <a:gd name="T26" fmla="*/ 0 w 14"/>
                    <a:gd name="T27" fmla="*/ 7 h 50"/>
                    <a:gd name="T28" fmla="*/ 0 w 14"/>
                    <a:gd name="T29" fmla="*/ 18 h 50"/>
                    <a:gd name="T30" fmla="*/ 0 w 14"/>
                    <a:gd name="T31" fmla="*/ 22 h 50"/>
                    <a:gd name="T32" fmla="*/ 0 w 14"/>
                    <a:gd name="T33" fmla="*/ 25 h 50"/>
                    <a:gd name="T34" fmla="*/ 0 w 14"/>
                    <a:gd name="T35" fmla="*/ 28 h 50"/>
                    <a:gd name="T36" fmla="*/ 0 w 14"/>
                    <a:gd name="T37" fmla="*/ 30 h 50"/>
                    <a:gd name="T38" fmla="*/ 0 w 14"/>
                    <a:gd name="T39" fmla="*/ 31 h 50"/>
                    <a:gd name="T40" fmla="*/ 0 w 14"/>
                    <a:gd name="T41" fmla="*/ 32 h 50"/>
                    <a:gd name="T42" fmla="*/ 0 w 14"/>
                    <a:gd name="T43" fmla="*/ 38 h 50"/>
                    <a:gd name="T44" fmla="*/ 0 w 14"/>
                    <a:gd name="T45" fmla="*/ 43 h 50"/>
                    <a:gd name="T46" fmla="*/ 7 w 14"/>
                    <a:gd name="T47" fmla="*/ 50 h 50"/>
                    <a:gd name="T48" fmla="*/ 7 w 14"/>
                    <a:gd name="T4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50">
                      <a:moveTo>
                        <a:pt x="7" y="50"/>
                      </a:moveTo>
                      <a:cubicBezTo>
                        <a:pt x="10" y="50"/>
                        <a:pt x="13" y="47"/>
                        <a:pt x="13" y="43"/>
                      </a:cubicBezTo>
                      <a:cubicBezTo>
                        <a:pt x="13" y="38"/>
                        <a:pt x="13" y="38"/>
                        <a:pt x="13" y="38"/>
                      </a:cubicBezTo>
                      <a:cubicBezTo>
                        <a:pt x="13" y="32"/>
                        <a:pt x="13" y="32"/>
                        <a:pt x="13" y="32"/>
                      </a:cubicBezTo>
                      <a:cubicBezTo>
                        <a:pt x="13" y="31"/>
                        <a:pt x="13" y="31"/>
                        <a:pt x="13" y="31"/>
                      </a:cubicBezTo>
                      <a:cubicBezTo>
                        <a:pt x="13" y="30"/>
                        <a:pt x="13" y="30"/>
                        <a:pt x="13" y="30"/>
                      </a:cubicBezTo>
                      <a:cubicBezTo>
                        <a:pt x="13" y="28"/>
                        <a:pt x="13" y="28"/>
                        <a:pt x="13" y="28"/>
                      </a:cubicBezTo>
                      <a:cubicBezTo>
                        <a:pt x="13" y="25"/>
                        <a:pt x="13" y="25"/>
                        <a:pt x="13" y="25"/>
                      </a:cubicBezTo>
                      <a:cubicBezTo>
                        <a:pt x="13" y="22"/>
                        <a:pt x="13" y="22"/>
                        <a:pt x="13" y="22"/>
                      </a:cubicBezTo>
                      <a:cubicBezTo>
                        <a:pt x="13" y="18"/>
                        <a:pt x="13" y="18"/>
                        <a:pt x="13" y="18"/>
                      </a:cubicBezTo>
                      <a:cubicBezTo>
                        <a:pt x="14" y="7"/>
                        <a:pt x="14" y="7"/>
                        <a:pt x="14" y="7"/>
                      </a:cubicBezTo>
                      <a:cubicBezTo>
                        <a:pt x="14" y="3"/>
                        <a:pt x="11" y="0"/>
                        <a:pt x="7" y="0"/>
                      </a:cubicBezTo>
                      <a:cubicBezTo>
                        <a:pt x="7" y="0"/>
                        <a:pt x="7" y="0"/>
                        <a:pt x="7" y="0"/>
                      </a:cubicBezTo>
                      <a:cubicBezTo>
                        <a:pt x="3" y="0"/>
                        <a:pt x="0" y="3"/>
                        <a:pt x="0" y="7"/>
                      </a:cubicBezTo>
                      <a:cubicBezTo>
                        <a:pt x="0" y="18"/>
                        <a:pt x="0" y="18"/>
                        <a:pt x="0" y="18"/>
                      </a:cubicBezTo>
                      <a:cubicBezTo>
                        <a:pt x="0" y="22"/>
                        <a:pt x="0" y="22"/>
                        <a:pt x="0" y="22"/>
                      </a:cubicBezTo>
                      <a:cubicBezTo>
                        <a:pt x="0" y="25"/>
                        <a:pt x="0" y="25"/>
                        <a:pt x="0" y="25"/>
                      </a:cubicBezTo>
                      <a:cubicBezTo>
                        <a:pt x="0" y="28"/>
                        <a:pt x="0" y="28"/>
                        <a:pt x="0" y="28"/>
                      </a:cubicBezTo>
                      <a:cubicBezTo>
                        <a:pt x="0" y="30"/>
                        <a:pt x="0" y="30"/>
                        <a:pt x="0" y="30"/>
                      </a:cubicBezTo>
                      <a:cubicBezTo>
                        <a:pt x="0" y="31"/>
                        <a:pt x="0" y="31"/>
                        <a:pt x="0" y="31"/>
                      </a:cubicBezTo>
                      <a:cubicBezTo>
                        <a:pt x="0" y="32"/>
                        <a:pt x="0" y="32"/>
                        <a:pt x="0" y="32"/>
                      </a:cubicBezTo>
                      <a:cubicBezTo>
                        <a:pt x="0" y="38"/>
                        <a:pt x="0" y="38"/>
                        <a:pt x="0" y="38"/>
                      </a:cubicBezTo>
                      <a:cubicBezTo>
                        <a:pt x="0" y="43"/>
                        <a:pt x="0" y="43"/>
                        <a:pt x="0" y="43"/>
                      </a:cubicBezTo>
                      <a:cubicBezTo>
                        <a:pt x="0" y="47"/>
                        <a:pt x="3" y="50"/>
                        <a:pt x="7" y="50"/>
                      </a:cubicBezTo>
                      <a:cubicBezTo>
                        <a:pt x="7" y="50"/>
                        <a:pt x="7" y="50"/>
                        <a:pt x="7"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sp>
              <p:nvSpPr>
                <p:cNvPr id="1240" name="Freeform 50"/>
                <p:cNvSpPr>
                  <a:spLocks/>
                </p:cNvSpPr>
                <p:nvPr/>
              </p:nvSpPr>
              <p:spPr bwMode="auto">
                <a:xfrm>
                  <a:off x="-5014913" y="1935163"/>
                  <a:ext cx="153988" cy="206375"/>
                </a:xfrm>
                <a:custGeom>
                  <a:avLst/>
                  <a:gdLst>
                    <a:gd name="T0" fmla="*/ 1 w 41"/>
                    <a:gd name="T1" fmla="*/ 38 h 55"/>
                    <a:gd name="T2" fmla="*/ 7 w 41"/>
                    <a:gd name="T3" fmla="*/ 49 h 55"/>
                    <a:gd name="T4" fmla="*/ 12 w 41"/>
                    <a:gd name="T5" fmla="*/ 53 h 55"/>
                    <a:gd name="T6" fmla="*/ 18 w 41"/>
                    <a:gd name="T7" fmla="*/ 55 h 55"/>
                    <a:gd name="T8" fmla="*/ 25 w 41"/>
                    <a:gd name="T9" fmla="*/ 55 h 55"/>
                    <a:gd name="T10" fmla="*/ 31 w 41"/>
                    <a:gd name="T11" fmla="*/ 53 h 55"/>
                    <a:gd name="T12" fmla="*/ 39 w 41"/>
                    <a:gd name="T13" fmla="*/ 45 h 55"/>
                    <a:gd name="T14" fmla="*/ 40 w 41"/>
                    <a:gd name="T15" fmla="*/ 34 h 55"/>
                    <a:gd name="T16" fmla="*/ 39 w 41"/>
                    <a:gd name="T17" fmla="*/ 33 h 55"/>
                    <a:gd name="T18" fmla="*/ 38 w 41"/>
                    <a:gd name="T19" fmla="*/ 34 h 55"/>
                    <a:gd name="T20" fmla="*/ 34 w 41"/>
                    <a:gd name="T21" fmla="*/ 42 h 55"/>
                    <a:gd name="T22" fmla="*/ 27 w 41"/>
                    <a:gd name="T23" fmla="*/ 45 h 55"/>
                    <a:gd name="T24" fmla="*/ 24 w 41"/>
                    <a:gd name="T25" fmla="*/ 46 h 55"/>
                    <a:gd name="T26" fmla="*/ 20 w 41"/>
                    <a:gd name="T27" fmla="*/ 46 h 55"/>
                    <a:gd name="T28" fmla="*/ 14 w 41"/>
                    <a:gd name="T29" fmla="*/ 42 h 55"/>
                    <a:gd name="T30" fmla="*/ 12 w 41"/>
                    <a:gd name="T31" fmla="*/ 36 h 55"/>
                    <a:gd name="T32" fmla="*/ 12 w 41"/>
                    <a:gd name="T33" fmla="*/ 30 h 55"/>
                    <a:gd name="T34" fmla="*/ 16 w 41"/>
                    <a:gd name="T35" fmla="*/ 25 h 55"/>
                    <a:gd name="T36" fmla="*/ 23 w 41"/>
                    <a:gd name="T37" fmla="*/ 23 h 55"/>
                    <a:gd name="T38" fmla="*/ 28 w 41"/>
                    <a:gd name="T39" fmla="*/ 23 h 55"/>
                    <a:gd name="T40" fmla="*/ 28 w 41"/>
                    <a:gd name="T41" fmla="*/ 18 h 55"/>
                    <a:gd name="T42" fmla="*/ 28 w 41"/>
                    <a:gd name="T43" fmla="*/ 10 h 55"/>
                    <a:gd name="T44" fmla="*/ 33 w 41"/>
                    <a:gd name="T45" fmla="*/ 10 h 55"/>
                    <a:gd name="T46" fmla="*/ 36 w 41"/>
                    <a:gd name="T47" fmla="*/ 7 h 55"/>
                    <a:gd name="T48" fmla="*/ 36 w 41"/>
                    <a:gd name="T49" fmla="*/ 3 h 55"/>
                    <a:gd name="T50" fmla="*/ 33 w 41"/>
                    <a:gd name="T51" fmla="*/ 0 h 55"/>
                    <a:gd name="T52" fmla="*/ 12 w 41"/>
                    <a:gd name="T53" fmla="*/ 0 h 55"/>
                    <a:gd name="T54" fmla="*/ 10 w 41"/>
                    <a:gd name="T55" fmla="*/ 3 h 55"/>
                    <a:gd name="T56" fmla="*/ 10 w 41"/>
                    <a:gd name="T57" fmla="*/ 7 h 55"/>
                    <a:gd name="T58" fmla="*/ 12 w 41"/>
                    <a:gd name="T59" fmla="*/ 10 h 55"/>
                    <a:gd name="T60" fmla="*/ 17 w 41"/>
                    <a:gd name="T61" fmla="*/ 10 h 55"/>
                    <a:gd name="T62" fmla="*/ 17 w 41"/>
                    <a:gd name="T63" fmla="*/ 13 h 55"/>
                    <a:gd name="T64" fmla="*/ 10 w 41"/>
                    <a:gd name="T65" fmla="*/ 16 h 55"/>
                    <a:gd name="T66" fmla="*/ 2 w 41"/>
                    <a:gd name="T67" fmla="*/ 26 h 55"/>
                    <a:gd name="T68" fmla="*/ 1 w 41"/>
                    <a:gd name="T69" fmla="*/ 3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 h="55">
                      <a:moveTo>
                        <a:pt x="1" y="38"/>
                      </a:moveTo>
                      <a:cubicBezTo>
                        <a:pt x="2" y="43"/>
                        <a:pt x="4" y="47"/>
                        <a:pt x="7" y="49"/>
                      </a:cubicBezTo>
                      <a:cubicBezTo>
                        <a:pt x="9" y="51"/>
                        <a:pt x="11" y="52"/>
                        <a:pt x="12" y="53"/>
                      </a:cubicBezTo>
                      <a:cubicBezTo>
                        <a:pt x="14" y="54"/>
                        <a:pt x="16" y="55"/>
                        <a:pt x="18" y="55"/>
                      </a:cubicBezTo>
                      <a:cubicBezTo>
                        <a:pt x="20" y="55"/>
                        <a:pt x="23" y="55"/>
                        <a:pt x="25" y="55"/>
                      </a:cubicBezTo>
                      <a:cubicBezTo>
                        <a:pt x="27" y="55"/>
                        <a:pt x="29" y="54"/>
                        <a:pt x="31" y="53"/>
                      </a:cubicBezTo>
                      <a:cubicBezTo>
                        <a:pt x="34" y="52"/>
                        <a:pt x="37" y="49"/>
                        <a:pt x="39" y="45"/>
                      </a:cubicBezTo>
                      <a:cubicBezTo>
                        <a:pt x="41" y="42"/>
                        <a:pt x="41" y="38"/>
                        <a:pt x="40" y="34"/>
                      </a:cubicBezTo>
                      <a:cubicBezTo>
                        <a:pt x="40" y="34"/>
                        <a:pt x="40" y="34"/>
                        <a:pt x="39" y="33"/>
                      </a:cubicBezTo>
                      <a:cubicBezTo>
                        <a:pt x="39" y="33"/>
                        <a:pt x="38" y="34"/>
                        <a:pt x="38" y="34"/>
                      </a:cubicBezTo>
                      <a:cubicBezTo>
                        <a:pt x="37" y="37"/>
                        <a:pt x="36" y="40"/>
                        <a:pt x="34" y="42"/>
                      </a:cubicBezTo>
                      <a:cubicBezTo>
                        <a:pt x="32" y="43"/>
                        <a:pt x="30" y="45"/>
                        <a:pt x="27" y="45"/>
                      </a:cubicBezTo>
                      <a:cubicBezTo>
                        <a:pt x="26" y="46"/>
                        <a:pt x="25" y="46"/>
                        <a:pt x="24" y="46"/>
                      </a:cubicBezTo>
                      <a:cubicBezTo>
                        <a:pt x="23" y="46"/>
                        <a:pt x="21" y="46"/>
                        <a:pt x="20" y="46"/>
                      </a:cubicBezTo>
                      <a:cubicBezTo>
                        <a:pt x="18" y="45"/>
                        <a:pt x="16" y="44"/>
                        <a:pt x="14" y="42"/>
                      </a:cubicBezTo>
                      <a:cubicBezTo>
                        <a:pt x="13" y="41"/>
                        <a:pt x="12" y="39"/>
                        <a:pt x="12" y="36"/>
                      </a:cubicBezTo>
                      <a:cubicBezTo>
                        <a:pt x="11" y="34"/>
                        <a:pt x="11" y="32"/>
                        <a:pt x="12" y="30"/>
                      </a:cubicBezTo>
                      <a:cubicBezTo>
                        <a:pt x="13" y="28"/>
                        <a:pt x="15" y="26"/>
                        <a:pt x="16" y="25"/>
                      </a:cubicBezTo>
                      <a:cubicBezTo>
                        <a:pt x="18" y="24"/>
                        <a:pt x="20" y="23"/>
                        <a:pt x="23" y="23"/>
                      </a:cubicBezTo>
                      <a:cubicBezTo>
                        <a:pt x="28" y="23"/>
                        <a:pt x="28" y="23"/>
                        <a:pt x="28" y="23"/>
                      </a:cubicBezTo>
                      <a:cubicBezTo>
                        <a:pt x="28" y="18"/>
                        <a:pt x="28" y="18"/>
                        <a:pt x="28" y="18"/>
                      </a:cubicBezTo>
                      <a:cubicBezTo>
                        <a:pt x="28" y="15"/>
                        <a:pt x="28" y="12"/>
                        <a:pt x="28" y="10"/>
                      </a:cubicBezTo>
                      <a:cubicBezTo>
                        <a:pt x="33" y="10"/>
                        <a:pt x="33" y="10"/>
                        <a:pt x="33" y="10"/>
                      </a:cubicBezTo>
                      <a:cubicBezTo>
                        <a:pt x="34" y="10"/>
                        <a:pt x="36" y="9"/>
                        <a:pt x="36" y="7"/>
                      </a:cubicBezTo>
                      <a:cubicBezTo>
                        <a:pt x="36" y="3"/>
                        <a:pt x="36" y="3"/>
                        <a:pt x="36" y="3"/>
                      </a:cubicBezTo>
                      <a:cubicBezTo>
                        <a:pt x="36" y="1"/>
                        <a:pt x="34" y="0"/>
                        <a:pt x="33" y="0"/>
                      </a:cubicBezTo>
                      <a:cubicBezTo>
                        <a:pt x="12" y="0"/>
                        <a:pt x="12" y="0"/>
                        <a:pt x="12" y="0"/>
                      </a:cubicBezTo>
                      <a:cubicBezTo>
                        <a:pt x="11" y="0"/>
                        <a:pt x="10" y="1"/>
                        <a:pt x="10" y="3"/>
                      </a:cubicBezTo>
                      <a:cubicBezTo>
                        <a:pt x="10" y="7"/>
                        <a:pt x="10" y="7"/>
                        <a:pt x="10" y="7"/>
                      </a:cubicBezTo>
                      <a:cubicBezTo>
                        <a:pt x="10" y="9"/>
                        <a:pt x="11" y="10"/>
                        <a:pt x="12" y="10"/>
                      </a:cubicBezTo>
                      <a:cubicBezTo>
                        <a:pt x="17" y="10"/>
                        <a:pt x="17" y="10"/>
                        <a:pt x="17" y="10"/>
                      </a:cubicBezTo>
                      <a:cubicBezTo>
                        <a:pt x="17" y="11"/>
                        <a:pt x="17" y="12"/>
                        <a:pt x="17" y="13"/>
                      </a:cubicBezTo>
                      <a:cubicBezTo>
                        <a:pt x="15" y="13"/>
                        <a:pt x="12" y="14"/>
                        <a:pt x="10" y="16"/>
                      </a:cubicBezTo>
                      <a:cubicBezTo>
                        <a:pt x="7" y="18"/>
                        <a:pt x="4" y="22"/>
                        <a:pt x="2" y="26"/>
                      </a:cubicBezTo>
                      <a:cubicBezTo>
                        <a:pt x="1" y="30"/>
                        <a:pt x="0" y="34"/>
                        <a:pt x="1"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dirty="0">
                    <a:solidFill>
                      <a:srgbClr val="000000"/>
                    </a:solidFill>
                    <a:latin typeface="Segoe UI" panose="020B0502040204020203" pitchFamily="34" charset="0"/>
                    <a:cs typeface="Arial" charset="0"/>
                  </a:endParaRPr>
                </a:p>
              </p:txBody>
            </p:sp>
          </p:grpSp>
        </p:grpSp>
        <p:sp>
          <p:nvSpPr>
            <p:cNvPr id="1273" name="Freeform 277"/>
            <p:cNvSpPr>
              <a:spLocks/>
            </p:cNvSpPr>
            <p:nvPr/>
          </p:nvSpPr>
          <p:spPr bwMode="auto">
            <a:xfrm>
              <a:off x="19250791" y="6581062"/>
              <a:ext cx="385396" cy="344886"/>
            </a:xfrm>
            <a:custGeom>
              <a:avLst/>
              <a:gdLst>
                <a:gd name="T0" fmla="*/ 0 w 333"/>
                <a:gd name="T1" fmla="*/ 0 h 298"/>
                <a:gd name="T2" fmla="*/ 0 w 333"/>
                <a:gd name="T3" fmla="*/ 298 h 298"/>
                <a:gd name="T4" fmla="*/ 333 w 333"/>
                <a:gd name="T5" fmla="*/ 298 h 298"/>
                <a:gd name="T6" fmla="*/ 0 w 333"/>
                <a:gd name="T7" fmla="*/ 0 h 298"/>
              </a:gdLst>
              <a:ahLst/>
              <a:cxnLst>
                <a:cxn ang="0">
                  <a:pos x="T0" y="T1"/>
                </a:cxn>
                <a:cxn ang="0">
                  <a:pos x="T2" y="T3"/>
                </a:cxn>
                <a:cxn ang="0">
                  <a:pos x="T4" y="T5"/>
                </a:cxn>
                <a:cxn ang="0">
                  <a:pos x="T6" y="T7"/>
                </a:cxn>
              </a:cxnLst>
              <a:rect l="0" t="0" r="r" b="b"/>
              <a:pathLst>
                <a:path w="333" h="298">
                  <a:moveTo>
                    <a:pt x="0" y="0"/>
                  </a:moveTo>
                  <a:lnTo>
                    <a:pt x="0" y="298"/>
                  </a:lnTo>
                  <a:lnTo>
                    <a:pt x="333" y="29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685834"/>
              <a:endParaRPr lang="en-GB" sz="900">
                <a:solidFill>
                  <a:srgbClr val="000000"/>
                </a:solidFill>
                <a:cs typeface="Arial" charset="0"/>
              </a:endParaRPr>
            </a:p>
          </p:txBody>
        </p:sp>
      </p:grpSp>
      <p:sp>
        <p:nvSpPr>
          <p:cNvPr id="496" name="Rectangle 495"/>
          <p:cNvSpPr/>
          <p:nvPr/>
        </p:nvSpPr>
        <p:spPr>
          <a:xfrm>
            <a:off x="3353205" y="3872199"/>
            <a:ext cx="2356598" cy="372592"/>
          </a:xfrm>
          <a:prstGeom prst="rect">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4"/>
            <a:r>
              <a:rPr lang="en-GB" sz="975" dirty="0">
                <a:solidFill>
                  <a:srgbClr val="FFFFFF"/>
                </a:solidFill>
              </a:rPr>
              <a:t>ENTERPRISE PROJECT CONTROLS</a:t>
            </a:r>
          </a:p>
        </p:txBody>
      </p:sp>
      <p:sp>
        <p:nvSpPr>
          <p:cNvPr id="20" name="Rectangle 19"/>
          <p:cNvSpPr/>
          <p:nvPr/>
        </p:nvSpPr>
        <p:spPr>
          <a:xfrm>
            <a:off x="3350248" y="2796860"/>
            <a:ext cx="2369815" cy="1470884"/>
          </a:xfrm>
          <a:prstGeom prst="rect">
            <a:avLst/>
          </a:prstGeom>
          <a:solidFill>
            <a:schemeClr val="tx1">
              <a:alpha val="75000"/>
            </a:schemeClr>
          </a:solidFill>
        </p:spPr>
        <p:txBody>
          <a:bodyPr wrap="square" anchor="ctr">
            <a:noAutofit/>
          </a:bodyPr>
          <a:lstStyle/>
          <a:p>
            <a:pPr algn="ctr" defTabSz="685834"/>
            <a:r>
              <a:rPr lang="en-GB" b="1" dirty="0">
                <a:solidFill>
                  <a:srgbClr val="FFFFFF"/>
                </a:solidFill>
                <a:cs typeface="Arial" charset="0"/>
              </a:rPr>
              <a:t>AUTOMATED INTEGRATIONS</a:t>
            </a:r>
          </a:p>
        </p:txBody>
      </p:sp>
      <p:sp>
        <p:nvSpPr>
          <p:cNvPr id="1634" name="Oval 1633"/>
          <p:cNvSpPr/>
          <p:nvPr/>
        </p:nvSpPr>
        <p:spPr>
          <a:xfrm>
            <a:off x="3357008" y="1942325"/>
            <a:ext cx="360930" cy="361220"/>
          </a:xfrm>
          <a:prstGeom prst="ellipse">
            <a:avLst/>
          </a:prstGeom>
          <a:solidFill>
            <a:schemeClr val="accent2">
              <a:lumMod val="75000"/>
            </a:schemeClr>
          </a:solidFill>
          <a:ln w="38100">
            <a:noFill/>
          </a:ln>
          <a:effectLst>
            <a:outerShdw blurRad="254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4"/>
            <a:r>
              <a:rPr lang="en-US" sz="1650" dirty="0" err="1">
                <a:solidFill>
                  <a:srgbClr val="FFFFFF"/>
                </a:solidFill>
              </a:rPr>
              <a:t>i</a:t>
            </a:r>
            <a:endParaRPr lang="en-US" sz="1650" dirty="0">
              <a:solidFill>
                <a:srgbClr val="FFFFFF"/>
              </a:solidFill>
            </a:endParaRPr>
          </a:p>
        </p:txBody>
      </p:sp>
      <p:sp>
        <p:nvSpPr>
          <p:cNvPr id="1635" name="Oval 1634"/>
          <p:cNvSpPr/>
          <p:nvPr/>
        </p:nvSpPr>
        <p:spPr>
          <a:xfrm>
            <a:off x="5425543" y="1939596"/>
            <a:ext cx="360930" cy="361220"/>
          </a:xfrm>
          <a:prstGeom prst="ellipse">
            <a:avLst/>
          </a:prstGeom>
          <a:solidFill>
            <a:schemeClr val="accent1"/>
          </a:solidFill>
          <a:ln w="38100">
            <a:noFill/>
          </a:ln>
          <a:effectLst>
            <a:outerShdw blurRad="254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4"/>
            <a:r>
              <a:rPr lang="en-US" sz="1650" dirty="0" err="1">
                <a:solidFill>
                  <a:srgbClr val="FFFFFF"/>
                </a:solidFill>
              </a:rPr>
              <a:t>i</a:t>
            </a:r>
            <a:endParaRPr lang="en-US" sz="1650" dirty="0">
              <a:solidFill>
                <a:srgbClr val="FFFFFF"/>
              </a:solidFill>
            </a:endParaRPr>
          </a:p>
        </p:txBody>
      </p:sp>
      <p:sp>
        <p:nvSpPr>
          <p:cNvPr id="1636" name="Oval 1635"/>
          <p:cNvSpPr/>
          <p:nvPr/>
        </p:nvSpPr>
        <p:spPr>
          <a:xfrm>
            <a:off x="2285911" y="3110873"/>
            <a:ext cx="360930" cy="361220"/>
          </a:xfrm>
          <a:prstGeom prst="ellipse">
            <a:avLst/>
          </a:prstGeom>
          <a:solidFill>
            <a:schemeClr val="accent4"/>
          </a:solidFill>
          <a:ln w="38100">
            <a:noFill/>
          </a:ln>
          <a:effectLst>
            <a:outerShdw blurRad="254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4"/>
            <a:r>
              <a:rPr lang="en-US" sz="1650" dirty="0" err="1">
                <a:solidFill>
                  <a:srgbClr val="FFFFFF"/>
                </a:solidFill>
              </a:rPr>
              <a:t>i</a:t>
            </a:r>
            <a:endParaRPr lang="en-US" sz="1650" dirty="0">
              <a:solidFill>
                <a:srgbClr val="FFFFFF"/>
              </a:solidFill>
            </a:endParaRPr>
          </a:p>
        </p:txBody>
      </p:sp>
      <p:sp>
        <p:nvSpPr>
          <p:cNvPr id="1637" name="Oval 1636"/>
          <p:cNvSpPr/>
          <p:nvPr/>
        </p:nvSpPr>
        <p:spPr>
          <a:xfrm>
            <a:off x="6459701" y="3128164"/>
            <a:ext cx="360930" cy="361220"/>
          </a:xfrm>
          <a:prstGeom prst="ellipse">
            <a:avLst/>
          </a:prstGeom>
          <a:solidFill>
            <a:schemeClr val="accent4"/>
          </a:solidFill>
          <a:ln w="38100">
            <a:noFill/>
          </a:ln>
          <a:effectLst>
            <a:outerShdw blurRad="254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4"/>
            <a:r>
              <a:rPr lang="en-US" sz="1650" dirty="0" err="1">
                <a:solidFill>
                  <a:srgbClr val="FFFFFF"/>
                </a:solidFill>
              </a:rPr>
              <a:t>i</a:t>
            </a:r>
            <a:endParaRPr lang="en-US" sz="1650" dirty="0">
              <a:solidFill>
                <a:srgbClr val="FFFFFF"/>
              </a:solidFill>
            </a:endParaRPr>
          </a:p>
        </p:txBody>
      </p:sp>
      <p:grpSp>
        <p:nvGrpSpPr>
          <p:cNvPr id="18" name="Group 17"/>
          <p:cNvGrpSpPr/>
          <p:nvPr/>
        </p:nvGrpSpPr>
        <p:grpSpPr>
          <a:xfrm>
            <a:off x="3277170" y="5076332"/>
            <a:ext cx="2596415" cy="603349"/>
            <a:chOff x="8625774" y="11251454"/>
            <a:chExt cx="6924675" cy="1609140"/>
          </a:xfrm>
        </p:grpSpPr>
        <p:sp>
          <p:nvSpPr>
            <p:cNvPr id="1642" name="Rectangle 1641"/>
            <p:cNvSpPr/>
            <p:nvPr/>
          </p:nvSpPr>
          <p:spPr>
            <a:xfrm>
              <a:off x="8625774" y="11251454"/>
              <a:ext cx="6924675" cy="1609140"/>
            </a:xfrm>
            <a:prstGeom prst="rect">
              <a:avLst/>
            </a:prstGeom>
            <a:solidFill>
              <a:schemeClr val="bg1">
                <a:lumMod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algn="ctr" defTabSz="685834"/>
              <a:r>
                <a:rPr lang="en-US" sz="1200" b="1" dirty="0">
                  <a:solidFill>
                    <a:srgbClr val="FFFFFF"/>
                  </a:solidFill>
                </a:rPr>
                <a:t>REAL-TIME VISUALIZATION</a:t>
              </a:r>
            </a:p>
          </p:txBody>
        </p:sp>
        <p:cxnSp>
          <p:nvCxnSpPr>
            <p:cNvPr id="17" name="Straight Connector 16"/>
            <p:cNvCxnSpPr/>
            <p:nvPr/>
          </p:nvCxnSpPr>
          <p:spPr>
            <a:xfrm>
              <a:off x="8625774" y="11251454"/>
              <a:ext cx="6924675" cy="0"/>
            </a:xfrm>
            <a:prstGeom prst="line">
              <a:avLst/>
            </a:prstGeom>
            <a:noFill/>
            <a:ln w="38100">
              <a:solidFill>
                <a:schemeClr val="tx1">
                  <a:lumMod val="85000"/>
                  <a:lumOff val="15000"/>
                </a:schemeClr>
              </a:solidFill>
              <a:headEnd type="none"/>
              <a:tailEnd type="none"/>
            </a:ln>
          </p:spPr>
          <p:style>
            <a:lnRef idx="2">
              <a:schemeClr val="accent1">
                <a:shade val="50000"/>
              </a:schemeClr>
            </a:lnRef>
            <a:fillRef idx="1">
              <a:schemeClr val="accent1"/>
            </a:fillRef>
            <a:effectRef idx="0">
              <a:schemeClr val="accent1"/>
            </a:effectRef>
            <a:fontRef idx="minor">
              <a:schemeClr val="lt1"/>
            </a:fontRef>
          </p:style>
        </p:cxnSp>
      </p:grpSp>
      <p:sp>
        <p:nvSpPr>
          <p:cNvPr id="12" name="Text Placeholder 11"/>
          <p:cNvSpPr>
            <a:spLocks noGrp="1"/>
          </p:cNvSpPr>
          <p:nvPr>
            <p:ph type="body" sz="quarter" idx="4294967295"/>
          </p:nvPr>
        </p:nvSpPr>
        <p:spPr>
          <a:xfrm>
            <a:off x="0" y="60325"/>
            <a:ext cx="7519988" cy="581025"/>
          </a:xfrm>
        </p:spPr>
        <p:txBody>
          <a:bodyPr/>
          <a:lstStyle/>
          <a:p>
            <a:pPr marL="0" indent="0">
              <a:buNone/>
            </a:pPr>
            <a:r>
              <a:rPr lang="en-US" dirty="0"/>
              <a:t>Fully Integrated Project Data</a:t>
            </a:r>
          </a:p>
        </p:txBody>
      </p:sp>
      <p:sp>
        <p:nvSpPr>
          <p:cNvPr id="211" name="Footer Placeholder 3"/>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212" name="Slide Number Placeholder 4"/>
          <p:cNvSpPr>
            <a:spLocks noGrp="1"/>
          </p:cNvSpPr>
          <p:nvPr>
            <p:ph type="sldNum" sz="quarter" idx="12"/>
          </p:nvPr>
        </p:nvSpPr>
        <p:spPr>
          <a:xfrm>
            <a:off x="7857066" y="6356351"/>
            <a:ext cx="658283" cy="365125"/>
          </a:xfrm>
        </p:spPr>
        <p:txBody>
          <a:bodyPr/>
          <a:lstStyle/>
          <a:p>
            <a:fld id="{D34C24A4-3ACA-4A7E-A723-41D3A274CF63}" type="slidenum">
              <a:rPr lang="en-US" smtClean="0"/>
              <a:t>32</a:t>
            </a:fld>
            <a:endParaRPr lang="en-US"/>
          </a:p>
        </p:txBody>
      </p:sp>
    </p:spTree>
    <p:extLst>
      <p:ext uri="{BB962C8B-B14F-4D97-AF65-F5344CB8AC3E}">
        <p14:creationId xmlns:p14="http://schemas.microsoft.com/office/powerpoint/2010/main" val="118084330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42" presetClass="path" presetSubtype="0" accel="50000" decel="50000" fill="hold" nodeType="withEffect">
                                      <p:stCondLst>
                                        <p:cond delay="0"/>
                                      </p:stCondLst>
                                      <p:childTnLst>
                                        <p:animMotion origin="layout" path="M -4.89583E-6 2.96296E-6 L 0.41889 0.28518 " pathEditMode="relative" rAng="0" ptsTypes="AA">
                                          <p:cBhvr>
                                            <p:cTn id="18" dur="1000" fill="hold"/>
                                            <p:tgtEl>
                                              <p:spTgt spid="930"/>
                                            </p:tgtEl>
                                            <p:attrNameLst>
                                              <p:attrName>ppt_x</p:attrName>
                                              <p:attrName>ppt_y</p:attrName>
                                            </p:attrNameLst>
                                          </p:cBhvr>
                                          <p:rCtr x="20944" y="14259"/>
                                        </p:animMotion>
                                      </p:childTnLst>
                                    </p:cTn>
                                  </p:par>
                                  <p:par>
                                    <p:cTn id="19" presetID="2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200" fill="hold"/>
                                            <p:tgtEl>
                                              <p:spTgt spid="13"/>
                                            </p:tgtEl>
                                            <p:attrNameLst>
                                              <p:attrName>ppt_w</p:attrName>
                                            </p:attrNameLst>
                                          </p:cBhvr>
                                          <p:tavLst>
                                            <p:tav tm="0">
                                              <p:val>
                                                <p:fltVal val="0"/>
                                              </p:val>
                                            </p:tav>
                                            <p:tav tm="100000">
                                              <p:val>
                                                <p:strVal val="#ppt_w"/>
                                              </p:val>
                                            </p:tav>
                                          </p:tavLst>
                                        </p:anim>
                                        <p:anim calcmode="lin" valueType="num">
                                          <p:cBhvr>
                                            <p:cTn id="22" dur="200" fill="hold"/>
                                            <p:tgtEl>
                                              <p:spTgt spid="13"/>
                                            </p:tgtEl>
                                            <p:attrNameLst>
                                              <p:attrName>ppt_h</p:attrName>
                                            </p:attrNameLst>
                                          </p:cBhvr>
                                          <p:tavLst>
                                            <p:tav tm="0">
                                              <p:val>
                                                <p:fltVal val="0"/>
                                              </p:val>
                                            </p:tav>
                                            <p:tav tm="100000">
                                              <p:val>
                                                <p:strVal val="#ppt_h"/>
                                              </p:val>
                                            </p:tav>
                                          </p:tavLst>
                                        </p:anim>
                                      </p:childTnLst>
                                    </p:cTn>
                                  </p:par>
                                  <p:par>
                                    <p:cTn id="23" presetID="6" presetClass="emph" presetSubtype="0" fill="hold" grpId="1" nodeType="withEffect" p14:presetBounceEnd="99000">
                                      <p:stCondLst>
                                        <p:cond delay="0"/>
                                      </p:stCondLst>
                                      <p:childTnLst>
                                        <p:animScale p14:bounceEnd="99000">
                                          <p:cBhvr>
                                            <p:cTn id="24" dur="1000" fill="hold"/>
                                            <p:tgtEl>
                                              <p:spTgt spid="13"/>
                                            </p:tgtEl>
                                          </p:cBhvr>
                                          <p:by x="110000" y="110000"/>
                                        </p:animScale>
                                      </p:childTnLst>
                                    </p:cTn>
                                  </p:par>
                                  <p:par>
                                    <p:cTn id="25" presetID="6" presetClass="emph" presetSubtype="0" accel="50000" decel="50000" fill="hold" grpId="2" nodeType="withEffect">
                                      <p:stCondLst>
                                        <p:cond delay="0"/>
                                      </p:stCondLst>
                                      <p:childTnLst>
                                        <p:animScale>
                                          <p:cBhvr>
                                            <p:cTn id="26" dur="250" fill="hold"/>
                                            <p:tgtEl>
                                              <p:spTgt spid="13"/>
                                            </p:tgtEl>
                                          </p:cBhvr>
                                          <p:by x="91000" y="91000"/>
                                        </p:animScale>
                                      </p:childTnLst>
                                    </p:cTn>
                                  </p:par>
                                  <p:par>
                                    <p:cTn id="27" presetID="42" presetClass="path" presetSubtype="0" accel="50000" decel="50000" fill="hold" nodeType="withEffect">
                                      <p:stCondLst>
                                        <p:cond delay="0"/>
                                      </p:stCondLst>
                                      <p:childTnLst>
                                        <p:animMotion origin="layout" path="M 1.875E-6 2.96296E-6 L 0.30749 0.28518 " pathEditMode="relative" rAng="0" ptsTypes="AA">
                                          <p:cBhvr>
                                            <p:cTn id="28" dur="1000" fill="hold"/>
                                            <p:tgtEl>
                                              <p:spTgt spid="974"/>
                                            </p:tgtEl>
                                            <p:attrNameLst>
                                              <p:attrName>ppt_x</p:attrName>
                                              <p:attrName>ppt_y</p:attrName>
                                            </p:attrNameLst>
                                          </p:cBhvr>
                                          <p:rCtr x="15371" y="14259"/>
                                        </p:animMotion>
                                      </p:childTnLst>
                                    </p:cTn>
                                  </p:par>
                                  <p:par>
                                    <p:cTn id="29" presetID="42" presetClass="path" presetSubtype="0" accel="50000" decel="50000" fill="hold" nodeType="withEffect">
                                      <p:stCondLst>
                                        <p:cond delay="0"/>
                                      </p:stCondLst>
                                      <p:childTnLst>
                                        <p:animMotion origin="layout" path="M -1.5625E-6 -2.59259E-6 L 0.36472 0.02963 " pathEditMode="relative" rAng="0" ptsTypes="AA">
                                          <p:cBhvr>
                                            <p:cTn id="30" dur="1000" fill="hold"/>
                                            <p:tgtEl>
                                              <p:spTgt spid="96"/>
                                            </p:tgtEl>
                                            <p:attrNameLst>
                                              <p:attrName>ppt_x</p:attrName>
                                              <p:attrName>ppt_y</p:attrName>
                                            </p:attrNameLst>
                                          </p:cBhvr>
                                          <p:rCtr x="18236" y="1481"/>
                                        </p:animMotion>
                                      </p:childTnLst>
                                    </p:cTn>
                                  </p:par>
                                  <p:par>
                                    <p:cTn id="31" presetID="42" presetClass="path" presetSubtype="0" accel="50000" decel="50000" fill="hold" nodeType="withEffect">
                                      <p:stCondLst>
                                        <p:cond delay="0"/>
                                      </p:stCondLst>
                                      <p:childTnLst>
                                        <p:animMotion origin="layout" path="M 1.04167E-7 2.22222E-6 L 0.02507 -0.02037 " pathEditMode="relative" rAng="0" ptsTypes="AA">
                                          <p:cBhvr>
                                            <p:cTn id="32" dur="1000" fill="hold"/>
                                            <p:tgtEl>
                                              <p:spTgt spid="97"/>
                                            </p:tgtEl>
                                            <p:attrNameLst>
                                              <p:attrName>ppt_x</p:attrName>
                                              <p:attrName>ppt_y</p:attrName>
                                            </p:attrNameLst>
                                          </p:cBhvr>
                                          <p:rCtr x="1250" y="-1019"/>
                                        </p:animMotion>
                                      </p:childTnLst>
                                    </p:cTn>
                                  </p:par>
                                  <p:par>
                                    <p:cTn id="33" presetID="42" presetClass="path" presetSubtype="0" accel="50000" decel="50000" fill="hold" nodeType="withEffect">
                                      <p:stCondLst>
                                        <p:cond delay="0"/>
                                      </p:stCondLst>
                                      <p:childTnLst>
                                        <p:animMotion origin="layout" path="M 4.0625E-6 -2.59259E-6 L -0.03802 -0.02037 " pathEditMode="relative" rAng="0" ptsTypes="AA">
                                          <p:cBhvr>
                                            <p:cTn id="34" dur="1000" fill="hold"/>
                                            <p:tgtEl>
                                              <p:spTgt spid="101"/>
                                            </p:tgtEl>
                                            <p:attrNameLst>
                                              <p:attrName>ppt_x</p:attrName>
                                              <p:attrName>ppt_y</p:attrName>
                                            </p:attrNameLst>
                                          </p:cBhvr>
                                          <p:rCtr x="-1901" y="-1019"/>
                                        </p:animMotion>
                                      </p:childTnLst>
                                    </p:cTn>
                                  </p:par>
                                  <p:par>
                                    <p:cTn id="35" presetID="42" presetClass="path" presetSubtype="0" accel="50000" decel="50000" fill="hold" nodeType="withEffect">
                                      <p:stCondLst>
                                        <p:cond delay="0"/>
                                      </p:stCondLst>
                                      <p:childTnLst>
                                        <p:animMotion origin="layout" path="M 3.33333E-6 -2.59259E-6 L -0.48848 -0.24815 " pathEditMode="relative" rAng="0" ptsTypes="AA">
                                          <p:cBhvr>
                                            <p:cTn id="36" dur="1000" fill="hold"/>
                                            <p:tgtEl>
                                              <p:spTgt spid="100"/>
                                            </p:tgtEl>
                                            <p:attrNameLst>
                                              <p:attrName>ppt_x</p:attrName>
                                              <p:attrName>ppt_y</p:attrName>
                                            </p:attrNameLst>
                                          </p:cBhvr>
                                          <p:rCtr x="-24427" y="-12407"/>
                                        </p:animMotion>
                                      </p:childTnLst>
                                    </p:cTn>
                                  </p:par>
                                  <p:par>
                                    <p:cTn id="37" presetID="42" presetClass="path" presetSubtype="0" accel="50000" decel="50000" fill="hold" nodeType="withEffect">
                                      <p:stCondLst>
                                        <p:cond delay="0"/>
                                      </p:stCondLst>
                                      <p:childTnLst>
                                        <p:animMotion origin="layout" path="M 2.70833E-6 2.96296E-6 L -0.31055 0.28518 " pathEditMode="relative" rAng="0" ptsTypes="AA">
                                          <p:cBhvr>
                                            <p:cTn id="38" dur="1000" fill="hold"/>
                                            <p:tgtEl>
                                              <p:spTgt spid="98"/>
                                            </p:tgtEl>
                                            <p:attrNameLst>
                                              <p:attrName>ppt_x</p:attrName>
                                              <p:attrName>ppt_y</p:attrName>
                                            </p:attrNameLst>
                                          </p:cBhvr>
                                          <p:rCtr x="-15527" y="14259"/>
                                        </p:animMotion>
                                      </p:childTnLst>
                                    </p:cTn>
                                  </p:par>
                                  <p:par>
                                    <p:cTn id="39" presetID="42" presetClass="path" presetSubtype="0" accel="50000" decel="50000" fill="hold" grpId="0" nodeType="withEffect">
                                      <p:stCondLst>
                                        <p:cond delay="0"/>
                                      </p:stCondLst>
                                      <p:childTnLst>
                                        <p:animMotion origin="layout" path="M -3.75E-6 3.51852E-6 L -0.05852 -0.14364 " pathEditMode="relative" rAng="0" ptsTypes="AA">
                                          <p:cBhvr>
                                            <p:cTn id="40" dur="1000" fill="hold"/>
                                            <p:tgtEl>
                                              <p:spTgt spid="6"/>
                                            </p:tgtEl>
                                            <p:attrNameLst>
                                              <p:attrName>ppt_x</p:attrName>
                                              <p:attrName>ppt_y</p:attrName>
                                            </p:attrNameLst>
                                          </p:cBhvr>
                                          <p:rCtr x="-2930" y="-7187"/>
                                        </p:animMotion>
                                      </p:childTnLst>
                                    </p:cTn>
                                  </p:par>
                                  <p:par>
                                    <p:cTn id="41" presetID="42" presetClass="path" presetSubtype="0" accel="50000" decel="50000" fill="hold" grpId="0" nodeType="withEffect">
                                      <p:stCondLst>
                                        <p:cond delay="0"/>
                                      </p:stCondLst>
                                      <p:childTnLst>
                                        <p:animMotion origin="layout" path="M -1.45833E-6 3.51852E-6 L 0.04916 -0.13808 " pathEditMode="relative" rAng="0" ptsTypes="AA">
                                          <p:cBhvr>
                                            <p:cTn id="42" dur="1000" fill="hold"/>
                                            <p:tgtEl>
                                              <p:spTgt spid="8"/>
                                            </p:tgtEl>
                                            <p:attrNameLst>
                                              <p:attrName>ppt_x</p:attrName>
                                              <p:attrName>ppt_y</p:attrName>
                                            </p:attrNameLst>
                                          </p:cBhvr>
                                          <p:rCtr x="2454" y="-6910"/>
                                        </p:animMotion>
                                      </p:childTnLst>
                                    </p:cTn>
                                  </p:par>
                                  <p:par>
                                    <p:cTn id="43" presetID="42" presetClass="path" presetSubtype="0" accel="50000" decel="50000" fill="hold" grpId="0" nodeType="withEffect">
                                      <p:stCondLst>
                                        <p:cond delay="0"/>
                                      </p:stCondLst>
                                      <p:childTnLst>
                                        <p:animMotion origin="layout" path="M -2.1875E-6 3.51852E-6 L -0.57317 -0.37142 " pathEditMode="relative" rAng="0" ptsTypes="AA">
                                          <p:cBhvr>
                                            <p:cTn id="44" dur="1000" fill="hold"/>
                                            <p:tgtEl>
                                              <p:spTgt spid="9"/>
                                            </p:tgtEl>
                                            <p:attrNameLst>
                                              <p:attrName>ppt_x</p:attrName>
                                              <p:attrName>ppt_y</p:attrName>
                                            </p:attrNameLst>
                                          </p:cBhvr>
                                          <p:rCtr x="-28659" y="-18576"/>
                                        </p:animMotion>
                                      </p:childTnLst>
                                    </p:cTn>
                                  </p:par>
                                  <p:par>
                                    <p:cTn id="45" presetID="42" presetClass="path" presetSubtype="0" accel="50000" decel="50000" fill="hold" grpId="0" nodeType="withEffect">
                                      <p:stCondLst>
                                        <p:cond delay="0"/>
                                      </p:stCondLst>
                                      <p:childTnLst>
                                        <p:animMotion origin="layout" path="M 4.375E-6 3.33333E-6 L -0.21908 -0.11598 " pathEditMode="relative" rAng="0" ptsTypes="AA">
                                          <p:cBhvr>
                                            <p:cTn id="46" dur="1000" fill="hold"/>
                                            <p:tgtEl>
                                              <p:spTgt spid="7"/>
                                            </p:tgtEl>
                                            <p:attrNameLst>
                                              <p:attrName>ppt_x</p:attrName>
                                              <p:attrName>ppt_y</p:attrName>
                                            </p:attrNameLst>
                                          </p:cBhvr>
                                          <p:rCtr x="-10957" y="-5799"/>
                                        </p:animMotion>
                                      </p:childTnLst>
                                    </p:cTn>
                                  </p:par>
                                  <p:par>
                                    <p:cTn id="47" presetID="42" presetClass="path" presetSubtype="0" accel="50000" decel="50000" fill="hold" nodeType="withEffect">
                                      <p:stCondLst>
                                        <p:cond delay="0"/>
                                      </p:stCondLst>
                                      <p:childTnLst>
                                        <p:animMotion origin="layout" path="M -1.04167E-7 -3.33333E-6 L -0.30937 0.00741 " pathEditMode="relative" rAng="0" ptsTypes="AA">
                                          <p:cBhvr>
                                            <p:cTn id="48" dur="1000" fill="hold"/>
                                            <p:tgtEl>
                                              <p:spTgt spid="99"/>
                                            </p:tgtEl>
                                            <p:attrNameLst>
                                              <p:attrName>ppt_x</p:attrName>
                                              <p:attrName>ppt_y</p:attrName>
                                            </p:attrNameLst>
                                          </p:cBhvr>
                                          <p:rCtr x="-15469" y="370"/>
                                        </p:animMotion>
                                      </p:childTnLst>
                                    </p:cTn>
                                  </p:par>
                                  <p:par>
                                    <p:cTn id="49" presetID="6" presetClass="emph" presetSubtype="0" accel="50000" decel="50000" fill="hold" nodeType="withEffect">
                                      <p:stCondLst>
                                        <p:cond delay="0"/>
                                      </p:stCondLst>
                                      <p:childTnLst>
                                        <p:animScale>
                                          <p:cBhvr>
                                            <p:cTn id="50" dur="1000" fill="hold"/>
                                            <p:tgtEl>
                                              <p:spTgt spid="930"/>
                                            </p:tgtEl>
                                          </p:cBhvr>
                                          <p:by x="90000" y="90000"/>
                                        </p:animScale>
                                      </p:childTnLst>
                                    </p:cTn>
                                  </p:par>
                                  <p:par>
                                    <p:cTn id="51" presetID="53" presetClass="exit" presetSubtype="32" fill="hold" nodeType="withEffect">
                                      <p:stCondLst>
                                        <p:cond delay="750"/>
                                      </p:stCondLst>
                                      <p:childTnLst>
                                        <p:anim calcmode="lin" valueType="num">
                                          <p:cBhvr>
                                            <p:cTn id="52" dur="250"/>
                                            <p:tgtEl>
                                              <p:spTgt spid="930"/>
                                            </p:tgtEl>
                                            <p:attrNameLst>
                                              <p:attrName>ppt_w</p:attrName>
                                            </p:attrNameLst>
                                          </p:cBhvr>
                                          <p:tavLst>
                                            <p:tav tm="0">
                                              <p:val>
                                                <p:strVal val="ppt_w"/>
                                              </p:val>
                                            </p:tav>
                                            <p:tav tm="100000">
                                              <p:val>
                                                <p:fltVal val="0"/>
                                              </p:val>
                                            </p:tav>
                                          </p:tavLst>
                                        </p:anim>
                                        <p:anim calcmode="lin" valueType="num">
                                          <p:cBhvr>
                                            <p:cTn id="53" dur="250"/>
                                            <p:tgtEl>
                                              <p:spTgt spid="930"/>
                                            </p:tgtEl>
                                            <p:attrNameLst>
                                              <p:attrName>ppt_h</p:attrName>
                                            </p:attrNameLst>
                                          </p:cBhvr>
                                          <p:tavLst>
                                            <p:tav tm="0">
                                              <p:val>
                                                <p:strVal val="ppt_h"/>
                                              </p:val>
                                            </p:tav>
                                            <p:tav tm="100000">
                                              <p:val>
                                                <p:fltVal val="0"/>
                                              </p:val>
                                            </p:tav>
                                          </p:tavLst>
                                        </p:anim>
                                        <p:animEffect transition="out" filter="fade">
                                          <p:cBhvr>
                                            <p:cTn id="54" dur="250"/>
                                            <p:tgtEl>
                                              <p:spTgt spid="930"/>
                                            </p:tgtEl>
                                          </p:cBhvr>
                                        </p:animEffect>
                                        <p:set>
                                          <p:cBhvr>
                                            <p:cTn id="55" dur="1" fill="hold">
                                              <p:stCondLst>
                                                <p:cond delay="249"/>
                                              </p:stCondLst>
                                            </p:cTn>
                                            <p:tgtEl>
                                              <p:spTgt spid="930"/>
                                            </p:tgtEl>
                                            <p:attrNameLst>
                                              <p:attrName>style.visibility</p:attrName>
                                            </p:attrNameLst>
                                          </p:cBhvr>
                                          <p:to>
                                            <p:strVal val="hidden"/>
                                          </p:to>
                                        </p:set>
                                      </p:childTnLst>
                                    </p:cTn>
                                  </p:par>
                                  <p:par>
                                    <p:cTn id="56" presetID="6" presetClass="emph" presetSubtype="0" accel="50000" decel="50000" fill="hold" nodeType="withEffect">
                                      <p:stCondLst>
                                        <p:cond delay="0"/>
                                      </p:stCondLst>
                                      <p:childTnLst>
                                        <p:animScale>
                                          <p:cBhvr>
                                            <p:cTn id="57" dur="1000" fill="hold"/>
                                            <p:tgtEl>
                                              <p:spTgt spid="974"/>
                                            </p:tgtEl>
                                          </p:cBhvr>
                                          <p:by x="90000" y="90000"/>
                                        </p:animScale>
                                      </p:childTnLst>
                                    </p:cTn>
                                  </p:par>
                                  <p:par>
                                    <p:cTn id="58" presetID="53" presetClass="exit" presetSubtype="32" fill="hold" nodeType="withEffect">
                                      <p:stCondLst>
                                        <p:cond delay="750"/>
                                      </p:stCondLst>
                                      <p:childTnLst>
                                        <p:anim calcmode="lin" valueType="num">
                                          <p:cBhvr>
                                            <p:cTn id="59" dur="250"/>
                                            <p:tgtEl>
                                              <p:spTgt spid="974"/>
                                            </p:tgtEl>
                                            <p:attrNameLst>
                                              <p:attrName>ppt_w</p:attrName>
                                            </p:attrNameLst>
                                          </p:cBhvr>
                                          <p:tavLst>
                                            <p:tav tm="0">
                                              <p:val>
                                                <p:strVal val="ppt_w"/>
                                              </p:val>
                                            </p:tav>
                                            <p:tav tm="100000">
                                              <p:val>
                                                <p:fltVal val="0"/>
                                              </p:val>
                                            </p:tav>
                                          </p:tavLst>
                                        </p:anim>
                                        <p:anim calcmode="lin" valueType="num">
                                          <p:cBhvr>
                                            <p:cTn id="60" dur="250"/>
                                            <p:tgtEl>
                                              <p:spTgt spid="974"/>
                                            </p:tgtEl>
                                            <p:attrNameLst>
                                              <p:attrName>ppt_h</p:attrName>
                                            </p:attrNameLst>
                                          </p:cBhvr>
                                          <p:tavLst>
                                            <p:tav tm="0">
                                              <p:val>
                                                <p:strVal val="ppt_h"/>
                                              </p:val>
                                            </p:tav>
                                            <p:tav tm="100000">
                                              <p:val>
                                                <p:fltVal val="0"/>
                                              </p:val>
                                            </p:tav>
                                          </p:tavLst>
                                        </p:anim>
                                        <p:animEffect transition="out" filter="fade">
                                          <p:cBhvr>
                                            <p:cTn id="61" dur="250"/>
                                            <p:tgtEl>
                                              <p:spTgt spid="974"/>
                                            </p:tgtEl>
                                          </p:cBhvr>
                                        </p:animEffect>
                                        <p:set>
                                          <p:cBhvr>
                                            <p:cTn id="62" dur="1" fill="hold">
                                              <p:stCondLst>
                                                <p:cond delay="249"/>
                                              </p:stCondLst>
                                            </p:cTn>
                                            <p:tgtEl>
                                              <p:spTgt spid="974"/>
                                            </p:tgtEl>
                                            <p:attrNameLst>
                                              <p:attrName>style.visibility</p:attrName>
                                            </p:attrNameLst>
                                          </p:cBhvr>
                                          <p:to>
                                            <p:strVal val="hidden"/>
                                          </p:to>
                                        </p:set>
                                      </p:childTnLst>
                                    </p:cTn>
                                  </p:par>
                                  <p:par>
                                    <p:cTn id="63" presetID="6" presetClass="emph" presetSubtype="0" accel="50000" decel="50000" fill="hold" nodeType="withEffect">
                                      <p:stCondLst>
                                        <p:cond delay="0"/>
                                      </p:stCondLst>
                                      <p:childTnLst>
                                        <p:animScale>
                                          <p:cBhvr>
                                            <p:cTn id="64" dur="1000" fill="hold"/>
                                            <p:tgtEl>
                                              <p:spTgt spid="96"/>
                                            </p:tgtEl>
                                          </p:cBhvr>
                                          <p:by x="90000" y="90000"/>
                                        </p:animScale>
                                      </p:childTnLst>
                                    </p:cTn>
                                  </p:par>
                                  <p:par>
                                    <p:cTn id="65" presetID="53" presetClass="exit" presetSubtype="32" fill="hold" nodeType="withEffect">
                                      <p:stCondLst>
                                        <p:cond delay="750"/>
                                      </p:stCondLst>
                                      <p:childTnLst>
                                        <p:anim calcmode="lin" valueType="num">
                                          <p:cBhvr>
                                            <p:cTn id="66" dur="250"/>
                                            <p:tgtEl>
                                              <p:spTgt spid="96"/>
                                            </p:tgtEl>
                                            <p:attrNameLst>
                                              <p:attrName>ppt_w</p:attrName>
                                            </p:attrNameLst>
                                          </p:cBhvr>
                                          <p:tavLst>
                                            <p:tav tm="0">
                                              <p:val>
                                                <p:strVal val="ppt_w"/>
                                              </p:val>
                                            </p:tav>
                                            <p:tav tm="100000">
                                              <p:val>
                                                <p:fltVal val="0"/>
                                              </p:val>
                                            </p:tav>
                                          </p:tavLst>
                                        </p:anim>
                                        <p:anim calcmode="lin" valueType="num">
                                          <p:cBhvr>
                                            <p:cTn id="67" dur="250"/>
                                            <p:tgtEl>
                                              <p:spTgt spid="96"/>
                                            </p:tgtEl>
                                            <p:attrNameLst>
                                              <p:attrName>ppt_h</p:attrName>
                                            </p:attrNameLst>
                                          </p:cBhvr>
                                          <p:tavLst>
                                            <p:tav tm="0">
                                              <p:val>
                                                <p:strVal val="ppt_h"/>
                                              </p:val>
                                            </p:tav>
                                            <p:tav tm="100000">
                                              <p:val>
                                                <p:fltVal val="0"/>
                                              </p:val>
                                            </p:tav>
                                          </p:tavLst>
                                        </p:anim>
                                        <p:animEffect transition="out" filter="fade">
                                          <p:cBhvr>
                                            <p:cTn id="68" dur="250"/>
                                            <p:tgtEl>
                                              <p:spTgt spid="96"/>
                                            </p:tgtEl>
                                          </p:cBhvr>
                                        </p:animEffect>
                                        <p:set>
                                          <p:cBhvr>
                                            <p:cTn id="69" dur="1" fill="hold">
                                              <p:stCondLst>
                                                <p:cond delay="249"/>
                                              </p:stCondLst>
                                            </p:cTn>
                                            <p:tgtEl>
                                              <p:spTgt spid="96"/>
                                            </p:tgtEl>
                                            <p:attrNameLst>
                                              <p:attrName>style.visibility</p:attrName>
                                            </p:attrNameLst>
                                          </p:cBhvr>
                                          <p:to>
                                            <p:strVal val="hidden"/>
                                          </p:to>
                                        </p:set>
                                      </p:childTnLst>
                                    </p:cTn>
                                  </p:par>
                                  <p:par>
                                    <p:cTn id="70" presetID="6" presetClass="emph" presetSubtype="0" accel="50000" decel="50000" fill="hold" nodeType="withEffect">
                                      <p:stCondLst>
                                        <p:cond delay="0"/>
                                      </p:stCondLst>
                                      <p:childTnLst>
                                        <p:animScale>
                                          <p:cBhvr>
                                            <p:cTn id="71" dur="1000" fill="hold"/>
                                            <p:tgtEl>
                                              <p:spTgt spid="97"/>
                                            </p:tgtEl>
                                          </p:cBhvr>
                                          <p:by x="90000" y="90000"/>
                                        </p:animScale>
                                      </p:childTnLst>
                                    </p:cTn>
                                  </p:par>
                                  <p:par>
                                    <p:cTn id="72" presetID="6" presetClass="emph" presetSubtype="0" accel="50000" decel="50000" fill="hold" nodeType="withEffect">
                                      <p:stCondLst>
                                        <p:cond delay="0"/>
                                      </p:stCondLst>
                                      <p:childTnLst>
                                        <p:animScale>
                                          <p:cBhvr>
                                            <p:cTn id="73" dur="1000" fill="hold"/>
                                            <p:tgtEl>
                                              <p:spTgt spid="101"/>
                                            </p:tgtEl>
                                          </p:cBhvr>
                                          <p:by x="90000" y="90000"/>
                                        </p:animScale>
                                      </p:childTnLst>
                                    </p:cTn>
                                  </p:par>
                                  <p:par>
                                    <p:cTn id="74" presetID="6" presetClass="emph" presetSubtype="0" accel="50000" decel="50000" fill="hold" nodeType="withEffect">
                                      <p:stCondLst>
                                        <p:cond delay="0"/>
                                      </p:stCondLst>
                                      <p:childTnLst>
                                        <p:animScale>
                                          <p:cBhvr>
                                            <p:cTn id="75" dur="1000" fill="hold"/>
                                            <p:tgtEl>
                                              <p:spTgt spid="100"/>
                                            </p:tgtEl>
                                          </p:cBhvr>
                                          <p:by x="90000" y="90000"/>
                                        </p:animScale>
                                      </p:childTnLst>
                                    </p:cTn>
                                  </p:par>
                                  <p:par>
                                    <p:cTn id="76" presetID="6" presetClass="emph" presetSubtype="0" accel="50000" decel="50000" fill="hold" nodeType="withEffect">
                                      <p:stCondLst>
                                        <p:cond delay="0"/>
                                      </p:stCondLst>
                                      <p:childTnLst>
                                        <p:animScale>
                                          <p:cBhvr>
                                            <p:cTn id="77" dur="1000" fill="hold"/>
                                            <p:tgtEl>
                                              <p:spTgt spid="98"/>
                                            </p:tgtEl>
                                          </p:cBhvr>
                                          <p:by x="90000" y="90000"/>
                                        </p:animScale>
                                      </p:childTnLst>
                                    </p:cTn>
                                  </p:par>
                                  <p:par>
                                    <p:cTn id="78" presetID="53" presetClass="exit" presetSubtype="32" fill="hold" nodeType="withEffect">
                                      <p:stCondLst>
                                        <p:cond delay="750"/>
                                      </p:stCondLst>
                                      <p:childTnLst>
                                        <p:anim calcmode="lin" valueType="num">
                                          <p:cBhvr>
                                            <p:cTn id="79" dur="250"/>
                                            <p:tgtEl>
                                              <p:spTgt spid="98"/>
                                            </p:tgtEl>
                                            <p:attrNameLst>
                                              <p:attrName>ppt_w</p:attrName>
                                            </p:attrNameLst>
                                          </p:cBhvr>
                                          <p:tavLst>
                                            <p:tav tm="0">
                                              <p:val>
                                                <p:strVal val="ppt_w"/>
                                              </p:val>
                                            </p:tav>
                                            <p:tav tm="100000">
                                              <p:val>
                                                <p:fltVal val="0"/>
                                              </p:val>
                                            </p:tav>
                                          </p:tavLst>
                                        </p:anim>
                                        <p:anim calcmode="lin" valueType="num">
                                          <p:cBhvr>
                                            <p:cTn id="80" dur="250"/>
                                            <p:tgtEl>
                                              <p:spTgt spid="98"/>
                                            </p:tgtEl>
                                            <p:attrNameLst>
                                              <p:attrName>ppt_h</p:attrName>
                                            </p:attrNameLst>
                                          </p:cBhvr>
                                          <p:tavLst>
                                            <p:tav tm="0">
                                              <p:val>
                                                <p:strVal val="ppt_h"/>
                                              </p:val>
                                            </p:tav>
                                            <p:tav tm="100000">
                                              <p:val>
                                                <p:fltVal val="0"/>
                                              </p:val>
                                            </p:tav>
                                          </p:tavLst>
                                        </p:anim>
                                        <p:animEffect transition="out" filter="fade">
                                          <p:cBhvr>
                                            <p:cTn id="81" dur="250"/>
                                            <p:tgtEl>
                                              <p:spTgt spid="98"/>
                                            </p:tgtEl>
                                          </p:cBhvr>
                                        </p:animEffect>
                                        <p:set>
                                          <p:cBhvr>
                                            <p:cTn id="82" dur="1" fill="hold">
                                              <p:stCondLst>
                                                <p:cond delay="249"/>
                                              </p:stCondLst>
                                            </p:cTn>
                                            <p:tgtEl>
                                              <p:spTgt spid="98"/>
                                            </p:tgtEl>
                                            <p:attrNameLst>
                                              <p:attrName>style.visibility</p:attrName>
                                            </p:attrNameLst>
                                          </p:cBhvr>
                                          <p:to>
                                            <p:strVal val="hidden"/>
                                          </p:to>
                                        </p:set>
                                      </p:childTnLst>
                                    </p:cTn>
                                  </p:par>
                                  <p:par>
                                    <p:cTn id="83" presetID="6" presetClass="emph" presetSubtype="0" accel="50000" decel="50000" fill="hold" nodeType="withEffect">
                                      <p:stCondLst>
                                        <p:cond delay="0"/>
                                      </p:stCondLst>
                                      <p:childTnLst>
                                        <p:animScale>
                                          <p:cBhvr>
                                            <p:cTn id="84" dur="1000" fill="hold"/>
                                            <p:tgtEl>
                                              <p:spTgt spid="99"/>
                                            </p:tgtEl>
                                          </p:cBhvr>
                                          <p:by x="90000" y="90000"/>
                                        </p:animScale>
                                      </p:childTnLst>
                                    </p:cTn>
                                  </p:par>
                                  <p:par>
                                    <p:cTn id="85" presetID="10" presetClass="exit" presetSubtype="0" fill="hold" grpId="0" nodeType="withEffect">
                                      <p:stCondLst>
                                        <p:cond delay="0"/>
                                      </p:stCondLst>
                                      <p:childTnLst>
                                        <p:animEffect transition="out" filter="fade">
                                          <p:cBhvr>
                                            <p:cTn id="86" dur="500"/>
                                            <p:tgtEl>
                                              <p:spTgt spid="229"/>
                                            </p:tgtEl>
                                          </p:cBhvr>
                                        </p:animEffect>
                                        <p:set>
                                          <p:cBhvr>
                                            <p:cTn id="87" dur="1" fill="hold">
                                              <p:stCondLst>
                                                <p:cond delay="499"/>
                                              </p:stCondLst>
                                            </p:cTn>
                                            <p:tgtEl>
                                              <p:spTgt spid="229"/>
                                            </p:tgtEl>
                                            <p:attrNameLst>
                                              <p:attrName>style.visibility</p:attrName>
                                            </p:attrNameLst>
                                          </p:cBhvr>
                                          <p:to>
                                            <p:strVal val="hidden"/>
                                          </p:to>
                                        </p:set>
                                      </p:childTnLst>
                                    </p:cTn>
                                  </p:par>
                                  <p:par>
                                    <p:cTn id="88" presetID="1" presetClass="entr" presetSubtype="0" fill="hold" grpId="0" nodeType="withEffect">
                                      <p:stCondLst>
                                        <p:cond delay="0"/>
                                      </p:stCondLst>
                                      <p:childTnLst>
                                        <p:set>
                                          <p:cBhvr>
                                            <p:cTn id="89" dur="1" fill="hold">
                                              <p:stCondLst>
                                                <p:cond delay="0"/>
                                              </p:stCondLst>
                                            </p:cTn>
                                            <p:tgtEl>
                                              <p:spTgt spid="482"/>
                                            </p:tgtEl>
                                            <p:attrNameLst>
                                              <p:attrName>style.visibility</p:attrName>
                                            </p:attrNameLst>
                                          </p:cBhvr>
                                          <p:to>
                                            <p:strVal val="visible"/>
                                          </p:to>
                                        </p:set>
                                      </p:childTnLst>
                                    </p:cTn>
                                  </p:par>
                                  <p:par>
                                    <p:cTn id="90" presetID="10" presetClass="entr" presetSubtype="0" fill="hold" nodeType="withEffect">
                                      <p:stCondLst>
                                        <p:cond delay="750"/>
                                      </p:stCondLst>
                                      <p:childTnLst>
                                        <p:set>
                                          <p:cBhvr>
                                            <p:cTn id="91" dur="1" fill="hold">
                                              <p:stCondLst>
                                                <p:cond delay="0"/>
                                              </p:stCondLst>
                                            </p:cTn>
                                            <p:tgtEl>
                                              <p:spTgt spid="216"/>
                                            </p:tgtEl>
                                            <p:attrNameLst>
                                              <p:attrName>style.visibility</p:attrName>
                                            </p:attrNameLst>
                                          </p:cBhvr>
                                          <p:to>
                                            <p:strVal val="visible"/>
                                          </p:to>
                                        </p:set>
                                        <p:animEffect transition="in" filter="fade">
                                          <p:cBhvr>
                                            <p:cTn id="92" dur="750"/>
                                            <p:tgtEl>
                                              <p:spTgt spid="216"/>
                                            </p:tgtEl>
                                          </p:cBhvr>
                                        </p:animEffect>
                                      </p:childTnLst>
                                    </p:cTn>
                                  </p:par>
                                  <p:par>
                                    <p:cTn id="93" presetID="64" presetClass="path" presetSubtype="0" accel="50000" decel="50000" fill="hold" nodeType="withEffect">
                                      <p:stCondLst>
                                        <p:cond delay="750"/>
                                      </p:stCondLst>
                                      <p:childTnLst>
                                        <p:animMotion origin="layout" path="M -2.7861E-7 0.05162 L -2.7861E-7 -3.7037E-6 " pathEditMode="relative" rAng="0" ptsTypes="AA">
                                          <p:cBhvr>
                                            <p:cTn id="94" dur="750" fill="hold"/>
                                            <p:tgtEl>
                                              <p:spTgt spid="216"/>
                                            </p:tgtEl>
                                            <p:attrNameLst>
                                              <p:attrName>ppt_x</p:attrName>
                                              <p:attrName>ppt_y</p:attrName>
                                            </p:attrNameLst>
                                          </p:cBhvr>
                                          <p:rCtr x="0" y="-2581"/>
                                        </p:animMotion>
                                      </p:childTnLst>
                                    </p:cTn>
                                  </p:par>
                                  <p:par>
                                    <p:cTn id="95" presetID="1" presetClass="entr" presetSubtype="0" fill="hold" nodeType="withEffect">
                                      <p:stCondLst>
                                        <p:cond delay="750"/>
                                      </p:stCondLst>
                                      <p:childTnLst>
                                        <p:set>
                                          <p:cBhvr>
                                            <p:cTn id="96" dur="1" fill="hold">
                                              <p:stCondLst>
                                                <p:cond delay="0"/>
                                              </p:stCondLst>
                                            </p:cTn>
                                            <p:tgtEl>
                                              <p:spTgt spid="495"/>
                                            </p:tgtEl>
                                            <p:attrNameLst>
                                              <p:attrName>style.visibility</p:attrName>
                                            </p:attrNameLst>
                                          </p:cBhvr>
                                          <p:to>
                                            <p:strVal val="visible"/>
                                          </p:to>
                                        </p:set>
                                      </p:childTnLst>
                                    </p:cTn>
                                  </p:par>
                                  <p:par>
                                    <p:cTn id="97" presetID="10" presetClass="entr" presetSubtype="0" fill="hold" nodeType="withEffect">
                                      <p:stCondLst>
                                        <p:cond delay="750"/>
                                      </p:stCondLst>
                                      <p:childTnLst>
                                        <p:set>
                                          <p:cBhvr>
                                            <p:cTn id="98" dur="1" fill="hold">
                                              <p:stCondLst>
                                                <p:cond delay="0"/>
                                              </p:stCondLst>
                                            </p:cTn>
                                            <p:tgtEl>
                                              <p:spTgt spid="220"/>
                                            </p:tgtEl>
                                            <p:attrNameLst>
                                              <p:attrName>style.visibility</p:attrName>
                                            </p:attrNameLst>
                                          </p:cBhvr>
                                          <p:to>
                                            <p:strVal val="visible"/>
                                          </p:to>
                                        </p:set>
                                        <p:animEffect transition="in" filter="fade">
                                          <p:cBhvr>
                                            <p:cTn id="99" dur="750"/>
                                            <p:tgtEl>
                                              <p:spTgt spid="220"/>
                                            </p:tgtEl>
                                          </p:cBhvr>
                                        </p:animEffect>
                                      </p:childTnLst>
                                    </p:cTn>
                                  </p:par>
                                  <p:par>
                                    <p:cTn id="100" presetID="64" presetClass="path" presetSubtype="0" accel="50000" decel="50000" fill="hold" nodeType="withEffect">
                                      <p:stCondLst>
                                        <p:cond delay="750"/>
                                      </p:stCondLst>
                                      <p:childTnLst>
                                        <p:animMotion origin="layout" path="M 4.57883E-6 0.04769 L 4.57883E-6 -1.2963E-6 " pathEditMode="relative" rAng="0" ptsTypes="AA">
                                          <p:cBhvr>
                                            <p:cTn id="101" dur="750" fill="hold"/>
                                            <p:tgtEl>
                                              <p:spTgt spid="220"/>
                                            </p:tgtEl>
                                            <p:attrNameLst>
                                              <p:attrName>ppt_x</p:attrName>
                                              <p:attrName>ppt_y</p:attrName>
                                            </p:attrNameLst>
                                          </p:cBhvr>
                                          <p:rCtr x="0" y="-2384"/>
                                        </p:animMotion>
                                      </p:childTnLst>
                                    </p:cTn>
                                  </p:par>
                                  <p:par>
                                    <p:cTn id="102" presetID="10" presetClass="entr" presetSubtype="0" fill="hold" grpId="0" nodeType="withEffect">
                                      <p:stCondLst>
                                        <p:cond delay="750"/>
                                      </p:stCondLst>
                                      <p:childTnLst>
                                        <p:set>
                                          <p:cBhvr>
                                            <p:cTn id="103" dur="1" fill="hold">
                                              <p:stCondLst>
                                                <p:cond delay="0"/>
                                              </p:stCondLst>
                                            </p:cTn>
                                            <p:tgtEl>
                                              <p:spTgt spid="496"/>
                                            </p:tgtEl>
                                            <p:attrNameLst>
                                              <p:attrName>style.visibility</p:attrName>
                                            </p:attrNameLst>
                                          </p:cBhvr>
                                          <p:to>
                                            <p:strVal val="visible"/>
                                          </p:to>
                                        </p:set>
                                        <p:animEffect transition="in" filter="fade">
                                          <p:cBhvr>
                                            <p:cTn id="104" dur="750"/>
                                            <p:tgtEl>
                                              <p:spTgt spid="496"/>
                                            </p:tgtEl>
                                          </p:cBhvr>
                                        </p:animEffect>
                                      </p:childTnLst>
                                    </p:cTn>
                                  </p:par>
                                  <p:par>
                                    <p:cTn id="105" presetID="42" presetClass="path" presetSubtype="0" decel="100000" fill="hold" grpId="1" nodeType="withEffect">
                                      <p:stCondLst>
                                        <p:cond delay="750"/>
                                      </p:stCondLst>
                                      <p:childTnLst>
                                        <p:animMotion origin="layout" path="M -3.49303E-6 0.03774 L -3.49303E-6 -3.7037E-6 " pathEditMode="relative" rAng="0" ptsTypes="AA">
                                          <p:cBhvr>
                                            <p:cTn id="106" dur="750" fill="hold"/>
                                            <p:tgtEl>
                                              <p:spTgt spid="496"/>
                                            </p:tgtEl>
                                            <p:attrNameLst>
                                              <p:attrName>ppt_x</p:attrName>
                                              <p:attrName>ppt_y</p:attrName>
                                            </p:attrNameLst>
                                          </p:cBhvr>
                                          <p:rCtr x="0" y="-1887"/>
                                        </p:animMotion>
                                      </p:childTnLst>
                                    </p:cTn>
                                  </p:par>
                                  <p:par>
                                    <p:cTn id="107" presetID="10" presetClass="entr" presetSubtype="0" fill="hold" nodeType="withEffect">
                                      <p:stCondLst>
                                        <p:cond delay="750"/>
                                      </p:stCondLst>
                                      <p:childTnLst>
                                        <p:set>
                                          <p:cBhvr>
                                            <p:cTn id="108" dur="1" fill="hold">
                                              <p:stCondLst>
                                                <p:cond delay="0"/>
                                              </p:stCondLst>
                                            </p:cTn>
                                            <p:tgtEl>
                                              <p:spTgt spid="224"/>
                                            </p:tgtEl>
                                            <p:attrNameLst>
                                              <p:attrName>style.visibility</p:attrName>
                                            </p:attrNameLst>
                                          </p:cBhvr>
                                          <p:to>
                                            <p:strVal val="visible"/>
                                          </p:to>
                                        </p:set>
                                        <p:animEffect transition="in" filter="fade">
                                          <p:cBhvr>
                                            <p:cTn id="109" dur="750"/>
                                            <p:tgtEl>
                                              <p:spTgt spid="224"/>
                                            </p:tgtEl>
                                          </p:cBhvr>
                                        </p:animEffect>
                                      </p:childTnLst>
                                    </p:cTn>
                                  </p:par>
                                  <p:par>
                                    <p:cTn id="110" presetID="64" presetClass="path" presetSubtype="0" accel="50000" decel="50000" fill="hold" nodeType="withEffect">
                                      <p:stCondLst>
                                        <p:cond delay="750"/>
                                      </p:stCondLst>
                                      <p:childTnLst>
                                        <p:animMotion origin="layout" path="M 4.43562E-6 0.04329 L 4.43562E-6 -3.7037E-7 " pathEditMode="relative" rAng="0" ptsTypes="AA">
                                          <p:cBhvr>
                                            <p:cTn id="111" dur="750" fill="hold"/>
                                            <p:tgtEl>
                                              <p:spTgt spid="224"/>
                                            </p:tgtEl>
                                            <p:attrNameLst>
                                              <p:attrName>ppt_x</p:attrName>
                                              <p:attrName>ppt_y</p:attrName>
                                            </p:attrNameLst>
                                          </p:cBhvr>
                                          <p:rCtr x="0" y="-2164"/>
                                        </p:animMotion>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1634"/>
                                            </p:tgtEl>
                                            <p:attrNameLst>
                                              <p:attrName>style.visibility</p:attrName>
                                            </p:attrNameLst>
                                          </p:cBhvr>
                                          <p:to>
                                            <p:strVal val="visible"/>
                                          </p:to>
                                        </p:set>
                                        <p:animEffect transition="in" filter="fade">
                                          <p:cBhvr>
                                            <p:cTn id="116" dur="250"/>
                                            <p:tgtEl>
                                              <p:spTgt spid="1634"/>
                                            </p:tgtEl>
                                          </p:cBhvr>
                                        </p:animEffect>
                                      </p:childTnLst>
                                    </p:cTn>
                                  </p:par>
                                  <p:par>
                                    <p:cTn id="117" presetID="63" presetClass="path" presetSubtype="0" accel="50000" decel="50000" fill="hold" grpId="1" nodeType="withEffect">
                                      <p:stCondLst>
                                        <p:cond delay="0"/>
                                      </p:stCondLst>
                                      <p:childTnLst>
                                        <p:animMotion origin="layout" path="M -0.00247 -0.00151 L 0.11067 0.27523 " pathEditMode="relative" rAng="0" ptsTypes="AA">
                                          <p:cBhvr>
                                            <p:cTn id="118" dur="1000" fill="hold"/>
                                            <p:tgtEl>
                                              <p:spTgt spid="1634"/>
                                            </p:tgtEl>
                                            <p:attrNameLst>
                                              <p:attrName>ppt_x</p:attrName>
                                              <p:attrName>ppt_y</p:attrName>
                                            </p:attrNameLst>
                                          </p:cBhvr>
                                          <p:rCtr x="5657" y="13831"/>
                                        </p:animMotion>
                                      </p:childTnLst>
                                    </p:cTn>
                                  </p:par>
                                  <p:par>
                                    <p:cTn id="119" presetID="10" presetClass="exit" presetSubtype="0" fill="hold" grpId="2" nodeType="withEffect">
                                      <p:stCondLst>
                                        <p:cond delay="750"/>
                                      </p:stCondLst>
                                      <p:childTnLst>
                                        <p:animEffect transition="out" filter="fade">
                                          <p:cBhvr>
                                            <p:cTn id="120" dur="250"/>
                                            <p:tgtEl>
                                              <p:spTgt spid="1634"/>
                                            </p:tgtEl>
                                          </p:cBhvr>
                                        </p:animEffect>
                                        <p:set>
                                          <p:cBhvr>
                                            <p:cTn id="121" dur="1" fill="hold">
                                              <p:stCondLst>
                                                <p:cond delay="249"/>
                                              </p:stCondLst>
                                            </p:cTn>
                                            <p:tgtEl>
                                              <p:spTgt spid="1634"/>
                                            </p:tgtEl>
                                            <p:attrNameLst>
                                              <p:attrName>style.visibility</p:attrName>
                                            </p:attrNameLst>
                                          </p:cBhvr>
                                          <p:to>
                                            <p:strVal val="hidden"/>
                                          </p:to>
                                        </p:set>
                                      </p:childTnLst>
                                    </p:cTn>
                                  </p:par>
                                  <p:par>
                                    <p:cTn id="122" presetID="10" presetClass="entr" presetSubtype="0" fill="hold" grpId="0" nodeType="withEffect">
                                      <p:stCondLst>
                                        <p:cond delay="250"/>
                                      </p:stCondLst>
                                      <p:childTnLst>
                                        <p:set>
                                          <p:cBhvr>
                                            <p:cTn id="123" dur="1" fill="hold">
                                              <p:stCondLst>
                                                <p:cond delay="0"/>
                                              </p:stCondLst>
                                            </p:cTn>
                                            <p:tgtEl>
                                              <p:spTgt spid="1635"/>
                                            </p:tgtEl>
                                            <p:attrNameLst>
                                              <p:attrName>style.visibility</p:attrName>
                                            </p:attrNameLst>
                                          </p:cBhvr>
                                          <p:to>
                                            <p:strVal val="visible"/>
                                          </p:to>
                                        </p:set>
                                        <p:animEffect transition="in" filter="fade">
                                          <p:cBhvr>
                                            <p:cTn id="124" dur="250"/>
                                            <p:tgtEl>
                                              <p:spTgt spid="1635"/>
                                            </p:tgtEl>
                                          </p:cBhvr>
                                        </p:animEffect>
                                      </p:childTnLst>
                                    </p:cTn>
                                  </p:par>
                                  <p:par>
                                    <p:cTn id="125" presetID="63" presetClass="path" presetSubtype="0" accel="50000" decel="50000" fill="hold" grpId="1" nodeType="withEffect">
                                      <p:stCondLst>
                                        <p:cond delay="250"/>
                                      </p:stCondLst>
                                      <p:childTnLst>
                                        <p:animMotion origin="layout" path="M -1.21469E-6 3.88889E-6 L -0.11561 0.27361 " pathEditMode="relative" rAng="0" ptsTypes="AA">
                                          <p:cBhvr>
                                            <p:cTn id="126" dur="1000" fill="hold"/>
                                            <p:tgtEl>
                                              <p:spTgt spid="1635"/>
                                            </p:tgtEl>
                                            <p:attrNameLst>
                                              <p:attrName>ppt_x</p:attrName>
                                              <p:attrName>ppt_y</p:attrName>
                                            </p:attrNameLst>
                                          </p:cBhvr>
                                          <p:rCtr x="-5780" y="13681"/>
                                        </p:animMotion>
                                      </p:childTnLst>
                                    </p:cTn>
                                  </p:par>
                                  <p:par>
                                    <p:cTn id="127" presetID="10" presetClass="exit" presetSubtype="0" fill="hold" grpId="2" nodeType="withEffect">
                                      <p:stCondLst>
                                        <p:cond delay="1000"/>
                                      </p:stCondLst>
                                      <p:childTnLst>
                                        <p:animEffect transition="out" filter="fade">
                                          <p:cBhvr>
                                            <p:cTn id="128" dur="250"/>
                                            <p:tgtEl>
                                              <p:spTgt spid="1635"/>
                                            </p:tgtEl>
                                          </p:cBhvr>
                                        </p:animEffect>
                                        <p:set>
                                          <p:cBhvr>
                                            <p:cTn id="129" dur="1" fill="hold">
                                              <p:stCondLst>
                                                <p:cond delay="249"/>
                                              </p:stCondLst>
                                            </p:cTn>
                                            <p:tgtEl>
                                              <p:spTgt spid="1635"/>
                                            </p:tgtEl>
                                            <p:attrNameLst>
                                              <p:attrName>style.visibility</p:attrName>
                                            </p:attrNameLst>
                                          </p:cBhvr>
                                          <p:to>
                                            <p:strVal val="hidden"/>
                                          </p:to>
                                        </p:set>
                                      </p:childTnLst>
                                    </p:cTn>
                                  </p:par>
                                  <p:par>
                                    <p:cTn id="130" presetID="10" presetClass="entr" presetSubtype="0" fill="hold" grpId="0" nodeType="withEffect">
                                      <p:stCondLst>
                                        <p:cond delay="500"/>
                                      </p:stCondLst>
                                      <p:childTnLst>
                                        <p:set>
                                          <p:cBhvr>
                                            <p:cTn id="131" dur="1" fill="hold">
                                              <p:stCondLst>
                                                <p:cond delay="0"/>
                                              </p:stCondLst>
                                            </p:cTn>
                                            <p:tgtEl>
                                              <p:spTgt spid="1636"/>
                                            </p:tgtEl>
                                            <p:attrNameLst>
                                              <p:attrName>style.visibility</p:attrName>
                                            </p:attrNameLst>
                                          </p:cBhvr>
                                          <p:to>
                                            <p:strVal val="visible"/>
                                          </p:to>
                                        </p:set>
                                        <p:animEffect transition="in" filter="fade">
                                          <p:cBhvr>
                                            <p:cTn id="132" dur="250"/>
                                            <p:tgtEl>
                                              <p:spTgt spid="1636"/>
                                            </p:tgtEl>
                                          </p:cBhvr>
                                        </p:animEffect>
                                      </p:childTnLst>
                                    </p:cTn>
                                  </p:par>
                                  <p:par>
                                    <p:cTn id="133" presetID="63" presetClass="path" presetSubtype="0" accel="50000" decel="50000" fill="hold" grpId="1" nodeType="withEffect">
                                      <p:stCondLst>
                                        <p:cond delay="500"/>
                                      </p:stCondLst>
                                      <p:childTnLst>
                                        <p:animMotion origin="layout" path="M -3.75E-6 -3.33333E-6 L 0.2265 0.05452 " pathEditMode="relative" rAng="0" ptsTypes="AA">
                                          <p:cBhvr>
                                            <p:cTn id="134" dur="1000" fill="hold"/>
                                            <p:tgtEl>
                                              <p:spTgt spid="1636"/>
                                            </p:tgtEl>
                                            <p:attrNameLst>
                                              <p:attrName>ppt_x</p:attrName>
                                              <p:attrName>ppt_y</p:attrName>
                                            </p:attrNameLst>
                                          </p:cBhvr>
                                          <p:rCtr x="11322" y="2720"/>
                                        </p:animMotion>
                                      </p:childTnLst>
                                    </p:cTn>
                                  </p:par>
                                  <p:par>
                                    <p:cTn id="135" presetID="10" presetClass="exit" presetSubtype="0" fill="hold" grpId="2" nodeType="withEffect">
                                      <p:stCondLst>
                                        <p:cond delay="1250"/>
                                      </p:stCondLst>
                                      <p:childTnLst>
                                        <p:animEffect transition="out" filter="fade">
                                          <p:cBhvr>
                                            <p:cTn id="136" dur="250"/>
                                            <p:tgtEl>
                                              <p:spTgt spid="1636"/>
                                            </p:tgtEl>
                                          </p:cBhvr>
                                        </p:animEffect>
                                        <p:set>
                                          <p:cBhvr>
                                            <p:cTn id="137" dur="1" fill="hold">
                                              <p:stCondLst>
                                                <p:cond delay="249"/>
                                              </p:stCondLst>
                                            </p:cTn>
                                            <p:tgtEl>
                                              <p:spTgt spid="1636"/>
                                            </p:tgtEl>
                                            <p:attrNameLst>
                                              <p:attrName>style.visibility</p:attrName>
                                            </p:attrNameLst>
                                          </p:cBhvr>
                                          <p:to>
                                            <p:strVal val="hidden"/>
                                          </p:to>
                                        </p:set>
                                      </p:childTnLst>
                                    </p:cTn>
                                  </p:par>
                                  <p:par>
                                    <p:cTn id="138" presetID="10" presetClass="entr" presetSubtype="0" fill="hold" grpId="0" nodeType="withEffect">
                                      <p:stCondLst>
                                        <p:cond delay="750"/>
                                      </p:stCondLst>
                                      <p:childTnLst>
                                        <p:set>
                                          <p:cBhvr>
                                            <p:cTn id="139" dur="1" fill="hold">
                                              <p:stCondLst>
                                                <p:cond delay="0"/>
                                              </p:stCondLst>
                                            </p:cTn>
                                            <p:tgtEl>
                                              <p:spTgt spid="1637"/>
                                            </p:tgtEl>
                                            <p:attrNameLst>
                                              <p:attrName>style.visibility</p:attrName>
                                            </p:attrNameLst>
                                          </p:cBhvr>
                                          <p:to>
                                            <p:strVal val="visible"/>
                                          </p:to>
                                        </p:set>
                                        <p:animEffect transition="in" filter="fade">
                                          <p:cBhvr>
                                            <p:cTn id="140" dur="250"/>
                                            <p:tgtEl>
                                              <p:spTgt spid="1637"/>
                                            </p:tgtEl>
                                          </p:cBhvr>
                                        </p:animEffect>
                                      </p:childTnLst>
                                    </p:cTn>
                                  </p:par>
                                  <p:par>
                                    <p:cTn id="141" presetID="63" presetClass="path" presetSubtype="0" accel="50000" decel="50000" fill="hold" grpId="1" nodeType="withEffect">
                                      <p:stCondLst>
                                        <p:cond delay="750"/>
                                      </p:stCondLst>
                                      <p:childTnLst>
                                        <p:animMotion origin="layout" path="M -4.16667E-7 4.62963E-6 L -0.22519 0.04872 " pathEditMode="relative" rAng="0" ptsTypes="AA">
                                          <p:cBhvr>
                                            <p:cTn id="142" dur="1000" fill="hold"/>
                                            <p:tgtEl>
                                              <p:spTgt spid="1637"/>
                                            </p:tgtEl>
                                            <p:attrNameLst>
                                              <p:attrName>ppt_x</p:attrName>
                                              <p:attrName>ppt_y</p:attrName>
                                            </p:attrNameLst>
                                          </p:cBhvr>
                                          <p:rCtr x="-11263" y="2431"/>
                                        </p:animMotion>
                                      </p:childTnLst>
                                    </p:cTn>
                                  </p:par>
                                  <p:par>
                                    <p:cTn id="143" presetID="10" presetClass="exit" presetSubtype="0" fill="hold" grpId="2" nodeType="withEffect">
                                      <p:stCondLst>
                                        <p:cond delay="1500"/>
                                      </p:stCondLst>
                                      <p:childTnLst>
                                        <p:animEffect transition="out" filter="fade">
                                          <p:cBhvr>
                                            <p:cTn id="144" dur="250"/>
                                            <p:tgtEl>
                                              <p:spTgt spid="1637"/>
                                            </p:tgtEl>
                                          </p:cBhvr>
                                        </p:animEffect>
                                        <p:set>
                                          <p:cBhvr>
                                            <p:cTn id="145" dur="1" fill="hold">
                                              <p:stCondLst>
                                                <p:cond delay="249"/>
                                              </p:stCondLst>
                                            </p:cTn>
                                            <p:tgtEl>
                                              <p:spTgt spid="1637"/>
                                            </p:tgtEl>
                                            <p:attrNameLst>
                                              <p:attrName>style.visibility</p:attrName>
                                            </p:attrNameLst>
                                          </p:cBhvr>
                                          <p:to>
                                            <p:strVal val="hidden"/>
                                          </p:to>
                                        </p:set>
                                      </p:childTnLst>
                                    </p:cTn>
                                  </p:par>
                                  <p:par>
                                    <p:cTn id="146" presetID="10" presetClass="entr" presetSubtype="0" fill="hold" grpId="0" nodeType="withEffect">
                                      <p:stCondLst>
                                        <p:cond delay="1500"/>
                                      </p:stCondLst>
                                      <p:childTnLst>
                                        <p:set>
                                          <p:cBhvr>
                                            <p:cTn id="147" dur="1" fill="hold">
                                              <p:stCondLst>
                                                <p:cond delay="0"/>
                                              </p:stCondLst>
                                            </p:cTn>
                                            <p:tgtEl>
                                              <p:spTgt spid="20"/>
                                            </p:tgtEl>
                                            <p:attrNameLst>
                                              <p:attrName>style.visibility</p:attrName>
                                            </p:attrNameLst>
                                          </p:cBhvr>
                                          <p:to>
                                            <p:strVal val="visible"/>
                                          </p:to>
                                        </p:set>
                                        <p:animEffect transition="in" filter="fade">
                                          <p:cBhvr>
                                            <p:cTn id="148" dur="500"/>
                                            <p:tgtEl>
                                              <p:spTgt spid="20"/>
                                            </p:tgtEl>
                                          </p:cBhvr>
                                        </p:animEffect>
                                      </p:childTnLst>
                                    </p:cTn>
                                  </p:par>
                                </p:childTnLst>
                              </p:cTn>
                            </p:par>
                            <p:par>
                              <p:cTn id="149" fill="hold">
                                <p:stCondLst>
                                  <p:cond delay="2000"/>
                                </p:stCondLst>
                                <p:childTnLst>
                                  <p:par>
                                    <p:cTn id="150" presetID="2" presetClass="entr" presetSubtype="4" decel="100000" fill="hold" nodeType="afterEffect">
                                      <p:stCondLst>
                                        <p:cond delay="0"/>
                                      </p:stCondLst>
                                      <p:childTnLst>
                                        <p:set>
                                          <p:cBhvr>
                                            <p:cTn id="151" dur="1" fill="hold">
                                              <p:stCondLst>
                                                <p:cond delay="0"/>
                                              </p:stCondLst>
                                            </p:cTn>
                                            <p:tgtEl>
                                              <p:spTgt spid="18"/>
                                            </p:tgtEl>
                                            <p:attrNameLst>
                                              <p:attrName>style.visibility</p:attrName>
                                            </p:attrNameLst>
                                          </p:cBhvr>
                                          <p:to>
                                            <p:strVal val="visible"/>
                                          </p:to>
                                        </p:set>
                                        <p:anim calcmode="lin" valueType="num">
                                          <p:cBhvr additive="base">
                                            <p:cTn id="152" dur="750" fill="hold"/>
                                            <p:tgtEl>
                                              <p:spTgt spid="18"/>
                                            </p:tgtEl>
                                            <p:attrNameLst>
                                              <p:attrName>ppt_x</p:attrName>
                                            </p:attrNameLst>
                                          </p:cBhvr>
                                          <p:tavLst>
                                            <p:tav tm="0">
                                              <p:val>
                                                <p:strVal val="#ppt_x"/>
                                              </p:val>
                                            </p:tav>
                                            <p:tav tm="100000">
                                              <p:val>
                                                <p:strVal val="#ppt_x"/>
                                              </p:val>
                                            </p:tav>
                                          </p:tavLst>
                                        </p:anim>
                                        <p:anim calcmode="lin" valueType="num">
                                          <p:cBhvr additive="base">
                                            <p:cTn id="153" dur="7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482" grpId="0" animBg="1"/>
          <p:bldP spid="229" grpId="0" animBg="1"/>
          <p:bldP spid="6" grpId="0" animBg="1"/>
          <p:bldP spid="8" grpId="0" animBg="1"/>
          <p:bldP spid="7" grpId="0" animBg="1"/>
          <p:bldP spid="5" grpId="0" animBg="1"/>
          <p:bldP spid="4" grpId="0" animBg="1"/>
          <p:bldP spid="9" grpId="0" animBg="1"/>
          <p:bldP spid="3" grpId="0" animBg="1"/>
          <p:bldP spid="10" grpId="0" animBg="1"/>
          <p:bldP spid="496" grpId="0" animBg="1"/>
          <p:bldP spid="496" grpId="1" animBg="1"/>
          <p:bldP spid="20" grpId="0" animBg="1"/>
          <p:bldP spid="1634" grpId="0" animBg="1"/>
          <p:bldP spid="1634" grpId="1" animBg="1"/>
          <p:bldP spid="1634" grpId="2" animBg="1"/>
          <p:bldP spid="1635" grpId="0" animBg="1"/>
          <p:bldP spid="1635" grpId="1" animBg="1"/>
          <p:bldP spid="1635" grpId="2" animBg="1"/>
          <p:bldP spid="1636" grpId="0" animBg="1"/>
          <p:bldP spid="1636" grpId="1" animBg="1"/>
          <p:bldP spid="1636" grpId="2" animBg="1"/>
          <p:bldP spid="1637" grpId="0" animBg="1"/>
          <p:bldP spid="1637" grpId="1" animBg="1"/>
          <p:bldP spid="1637"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42" presetClass="path" presetSubtype="0" accel="50000" decel="50000" fill="hold" nodeType="withEffect">
                                      <p:stCondLst>
                                        <p:cond delay="0"/>
                                      </p:stCondLst>
                                      <p:childTnLst>
                                        <p:animMotion origin="layout" path="M -4.89583E-6 2.96296E-6 L 0.41889 0.28518 " pathEditMode="relative" rAng="0" ptsTypes="AA">
                                          <p:cBhvr>
                                            <p:cTn id="18" dur="1000" fill="hold"/>
                                            <p:tgtEl>
                                              <p:spTgt spid="930"/>
                                            </p:tgtEl>
                                            <p:attrNameLst>
                                              <p:attrName>ppt_x</p:attrName>
                                              <p:attrName>ppt_y</p:attrName>
                                            </p:attrNameLst>
                                          </p:cBhvr>
                                          <p:rCtr x="20944" y="14259"/>
                                        </p:animMotion>
                                      </p:childTnLst>
                                    </p:cTn>
                                  </p:par>
                                  <p:par>
                                    <p:cTn id="19" presetID="2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200" fill="hold"/>
                                            <p:tgtEl>
                                              <p:spTgt spid="13"/>
                                            </p:tgtEl>
                                            <p:attrNameLst>
                                              <p:attrName>ppt_w</p:attrName>
                                            </p:attrNameLst>
                                          </p:cBhvr>
                                          <p:tavLst>
                                            <p:tav tm="0">
                                              <p:val>
                                                <p:fltVal val="0"/>
                                              </p:val>
                                            </p:tav>
                                            <p:tav tm="100000">
                                              <p:val>
                                                <p:strVal val="#ppt_w"/>
                                              </p:val>
                                            </p:tav>
                                          </p:tavLst>
                                        </p:anim>
                                        <p:anim calcmode="lin" valueType="num">
                                          <p:cBhvr>
                                            <p:cTn id="22" dur="200" fill="hold"/>
                                            <p:tgtEl>
                                              <p:spTgt spid="13"/>
                                            </p:tgtEl>
                                            <p:attrNameLst>
                                              <p:attrName>ppt_h</p:attrName>
                                            </p:attrNameLst>
                                          </p:cBhvr>
                                          <p:tavLst>
                                            <p:tav tm="0">
                                              <p:val>
                                                <p:fltVal val="0"/>
                                              </p:val>
                                            </p:tav>
                                            <p:tav tm="100000">
                                              <p:val>
                                                <p:strVal val="#ppt_h"/>
                                              </p:val>
                                            </p:tav>
                                          </p:tavLst>
                                        </p:anim>
                                      </p:childTnLst>
                                    </p:cTn>
                                  </p:par>
                                  <p:par>
                                    <p:cTn id="23" presetID="6" presetClass="emph" presetSubtype="0" fill="hold" grpId="1" nodeType="withEffect">
                                      <p:stCondLst>
                                        <p:cond delay="0"/>
                                      </p:stCondLst>
                                      <p:childTnLst>
                                        <p:animScale>
                                          <p:cBhvr>
                                            <p:cTn id="24" dur="1000" fill="hold"/>
                                            <p:tgtEl>
                                              <p:spTgt spid="13"/>
                                            </p:tgtEl>
                                          </p:cBhvr>
                                          <p:by x="110000" y="110000"/>
                                        </p:animScale>
                                      </p:childTnLst>
                                    </p:cTn>
                                  </p:par>
                                  <p:par>
                                    <p:cTn id="25" presetID="6" presetClass="emph" presetSubtype="0" accel="50000" decel="50000" fill="hold" grpId="2" nodeType="withEffect">
                                      <p:stCondLst>
                                        <p:cond delay="0"/>
                                      </p:stCondLst>
                                      <p:childTnLst>
                                        <p:animScale>
                                          <p:cBhvr>
                                            <p:cTn id="26" dur="250" fill="hold"/>
                                            <p:tgtEl>
                                              <p:spTgt spid="13"/>
                                            </p:tgtEl>
                                          </p:cBhvr>
                                          <p:by x="91000" y="91000"/>
                                        </p:animScale>
                                      </p:childTnLst>
                                    </p:cTn>
                                  </p:par>
                                  <p:par>
                                    <p:cTn id="27" presetID="42" presetClass="path" presetSubtype="0" accel="50000" decel="50000" fill="hold" nodeType="withEffect">
                                      <p:stCondLst>
                                        <p:cond delay="0"/>
                                      </p:stCondLst>
                                      <p:childTnLst>
                                        <p:animMotion origin="layout" path="M 1.875E-6 2.96296E-6 L 0.30749 0.28518 " pathEditMode="relative" rAng="0" ptsTypes="AA">
                                          <p:cBhvr>
                                            <p:cTn id="28" dur="1000" fill="hold"/>
                                            <p:tgtEl>
                                              <p:spTgt spid="974"/>
                                            </p:tgtEl>
                                            <p:attrNameLst>
                                              <p:attrName>ppt_x</p:attrName>
                                              <p:attrName>ppt_y</p:attrName>
                                            </p:attrNameLst>
                                          </p:cBhvr>
                                          <p:rCtr x="15371" y="14259"/>
                                        </p:animMotion>
                                      </p:childTnLst>
                                    </p:cTn>
                                  </p:par>
                                  <p:par>
                                    <p:cTn id="29" presetID="42" presetClass="path" presetSubtype="0" accel="50000" decel="50000" fill="hold" nodeType="withEffect">
                                      <p:stCondLst>
                                        <p:cond delay="0"/>
                                      </p:stCondLst>
                                      <p:childTnLst>
                                        <p:animMotion origin="layout" path="M -1.5625E-6 -2.59259E-6 L 0.36472 0.02963 " pathEditMode="relative" rAng="0" ptsTypes="AA">
                                          <p:cBhvr>
                                            <p:cTn id="30" dur="1000" fill="hold"/>
                                            <p:tgtEl>
                                              <p:spTgt spid="96"/>
                                            </p:tgtEl>
                                            <p:attrNameLst>
                                              <p:attrName>ppt_x</p:attrName>
                                              <p:attrName>ppt_y</p:attrName>
                                            </p:attrNameLst>
                                          </p:cBhvr>
                                          <p:rCtr x="18236" y="1481"/>
                                        </p:animMotion>
                                      </p:childTnLst>
                                    </p:cTn>
                                  </p:par>
                                  <p:par>
                                    <p:cTn id="31" presetID="42" presetClass="path" presetSubtype="0" accel="50000" decel="50000" fill="hold" nodeType="withEffect">
                                      <p:stCondLst>
                                        <p:cond delay="0"/>
                                      </p:stCondLst>
                                      <p:childTnLst>
                                        <p:animMotion origin="layout" path="M 1.04167E-7 2.22222E-6 L 0.02507 -0.02037 " pathEditMode="relative" rAng="0" ptsTypes="AA">
                                          <p:cBhvr>
                                            <p:cTn id="32" dur="1000" fill="hold"/>
                                            <p:tgtEl>
                                              <p:spTgt spid="97"/>
                                            </p:tgtEl>
                                            <p:attrNameLst>
                                              <p:attrName>ppt_x</p:attrName>
                                              <p:attrName>ppt_y</p:attrName>
                                            </p:attrNameLst>
                                          </p:cBhvr>
                                          <p:rCtr x="1250" y="-1019"/>
                                        </p:animMotion>
                                      </p:childTnLst>
                                    </p:cTn>
                                  </p:par>
                                  <p:par>
                                    <p:cTn id="33" presetID="42" presetClass="path" presetSubtype="0" accel="50000" decel="50000" fill="hold" nodeType="withEffect">
                                      <p:stCondLst>
                                        <p:cond delay="0"/>
                                      </p:stCondLst>
                                      <p:childTnLst>
                                        <p:animMotion origin="layout" path="M 4.0625E-6 -2.59259E-6 L -0.03802 -0.02037 " pathEditMode="relative" rAng="0" ptsTypes="AA">
                                          <p:cBhvr>
                                            <p:cTn id="34" dur="1000" fill="hold"/>
                                            <p:tgtEl>
                                              <p:spTgt spid="101"/>
                                            </p:tgtEl>
                                            <p:attrNameLst>
                                              <p:attrName>ppt_x</p:attrName>
                                              <p:attrName>ppt_y</p:attrName>
                                            </p:attrNameLst>
                                          </p:cBhvr>
                                          <p:rCtr x="-1901" y="-1019"/>
                                        </p:animMotion>
                                      </p:childTnLst>
                                    </p:cTn>
                                  </p:par>
                                  <p:par>
                                    <p:cTn id="35" presetID="42" presetClass="path" presetSubtype="0" accel="50000" decel="50000" fill="hold" nodeType="withEffect">
                                      <p:stCondLst>
                                        <p:cond delay="0"/>
                                      </p:stCondLst>
                                      <p:childTnLst>
                                        <p:animMotion origin="layout" path="M 3.33333E-6 -2.59259E-6 L -0.48848 -0.24815 " pathEditMode="relative" rAng="0" ptsTypes="AA">
                                          <p:cBhvr>
                                            <p:cTn id="36" dur="1000" fill="hold"/>
                                            <p:tgtEl>
                                              <p:spTgt spid="100"/>
                                            </p:tgtEl>
                                            <p:attrNameLst>
                                              <p:attrName>ppt_x</p:attrName>
                                              <p:attrName>ppt_y</p:attrName>
                                            </p:attrNameLst>
                                          </p:cBhvr>
                                          <p:rCtr x="-24427" y="-12407"/>
                                        </p:animMotion>
                                      </p:childTnLst>
                                    </p:cTn>
                                  </p:par>
                                  <p:par>
                                    <p:cTn id="37" presetID="42" presetClass="path" presetSubtype="0" accel="50000" decel="50000" fill="hold" nodeType="withEffect">
                                      <p:stCondLst>
                                        <p:cond delay="0"/>
                                      </p:stCondLst>
                                      <p:childTnLst>
                                        <p:animMotion origin="layout" path="M 2.70833E-6 2.96296E-6 L -0.31055 0.28518 " pathEditMode="relative" rAng="0" ptsTypes="AA">
                                          <p:cBhvr>
                                            <p:cTn id="38" dur="1000" fill="hold"/>
                                            <p:tgtEl>
                                              <p:spTgt spid="98"/>
                                            </p:tgtEl>
                                            <p:attrNameLst>
                                              <p:attrName>ppt_x</p:attrName>
                                              <p:attrName>ppt_y</p:attrName>
                                            </p:attrNameLst>
                                          </p:cBhvr>
                                          <p:rCtr x="-15527" y="14259"/>
                                        </p:animMotion>
                                      </p:childTnLst>
                                    </p:cTn>
                                  </p:par>
                                  <p:par>
                                    <p:cTn id="39" presetID="42" presetClass="path" presetSubtype="0" accel="50000" decel="50000" fill="hold" grpId="0" nodeType="withEffect">
                                      <p:stCondLst>
                                        <p:cond delay="0"/>
                                      </p:stCondLst>
                                      <p:childTnLst>
                                        <p:animMotion origin="layout" path="M -3.75E-6 3.51852E-6 L -0.05852 -0.14364 " pathEditMode="relative" rAng="0" ptsTypes="AA">
                                          <p:cBhvr>
                                            <p:cTn id="40" dur="1000" fill="hold"/>
                                            <p:tgtEl>
                                              <p:spTgt spid="6"/>
                                            </p:tgtEl>
                                            <p:attrNameLst>
                                              <p:attrName>ppt_x</p:attrName>
                                              <p:attrName>ppt_y</p:attrName>
                                            </p:attrNameLst>
                                          </p:cBhvr>
                                          <p:rCtr x="-2930" y="-7187"/>
                                        </p:animMotion>
                                      </p:childTnLst>
                                    </p:cTn>
                                  </p:par>
                                  <p:par>
                                    <p:cTn id="41" presetID="42" presetClass="path" presetSubtype="0" accel="50000" decel="50000" fill="hold" grpId="0" nodeType="withEffect">
                                      <p:stCondLst>
                                        <p:cond delay="0"/>
                                      </p:stCondLst>
                                      <p:childTnLst>
                                        <p:animMotion origin="layout" path="M -1.45833E-6 3.51852E-6 L 0.04916 -0.13808 " pathEditMode="relative" rAng="0" ptsTypes="AA">
                                          <p:cBhvr>
                                            <p:cTn id="42" dur="1000" fill="hold"/>
                                            <p:tgtEl>
                                              <p:spTgt spid="8"/>
                                            </p:tgtEl>
                                            <p:attrNameLst>
                                              <p:attrName>ppt_x</p:attrName>
                                              <p:attrName>ppt_y</p:attrName>
                                            </p:attrNameLst>
                                          </p:cBhvr>
                                          <p:rCtr x="2454" y="-6910"/>
                                        </p:animMotion>
                                      </p:childTnLst>
                                    </p:cTn>
                                  </p:par>
                                  <p:par>
                                    <p:cTn id="43" presetID="42" presetClass="path" presetSubtype="0" accel="50000" decel="50000" fill="hold" grpId="0" nodeType="withEffect">
                                      <p:stCondLst>
                                        <p:cond delay="0"/>
                                      </p:stCondLst>
                                      <p:childTnLst>
                                        <p:animMotion origin="layout" path="M -2.1875E-6 3.51852E-6 L -0.57317 -0.37142 " pathEditMode="relative" rAng="0" ptsTypes="AA">
                                          <p:cBhvr>
                                            <p:cTn id="44" dur="1000" fill="hold"/>
                                            <p:tgtEl>
                                              <p:spTgt spid="9"/>
                                            </p:tgtEl>
                                            <p:attrNameLst>
                                              <p:attrName>ppt_x</p:attrName>
                                              <p:attrName>ppt_y</p:attrName>
                                            </p:attrNameLst>
                                          </p:cBhvr>
                                          <p:rCtr x="-28659" y="-18576"/>
                                        </p:animMotion>
                                      </p:childTnLst>
                                    </p:cTn>
                                  </p:par>
                                  <p:par>
                                    <p:cTn id="45" presetID="42" presetClass="path" presetSubtype="0" accel="50000" decel="50000" fill="hold" grpId="0" nodeType="withEffect">
                                      <p:stCondLst>
                                        <p:cond delay="0"/>
                                      </p:stCondLst>
                                      <p:childTnLst>
                                        <p:animMotion origin="layout" path="M 4.375E-6 3.33333E-6 L -0.21908 -0.11598 " pathEditMode="relative" rAng="0" ptsTypes="AA">
                                          <p:cBhvr>
                                            <p:cTn id="46" dur="1000" fill="hold"/>
                                            <p:tgtEl>
                                              <p:spTgt spid="7"/>
                                            </p:tgtEl>
                                            <p:attrNameLst>
                                              <p:attrName>ppt_x</p:attrName>
                                              <p:attrName>ppt_y</p:attrName>
                                            </p:attrNameLst>
                                          </p:cBhvr>
                                          <p:rCtr x="-10957" y="-5799"/>
                                        </p:animMotion>
                                      </p:childTnLst>
                                    </p:cTn>
                                  </p:par>
                                  <p:par>
                                    <p:cTn id="47" presetID="42" presetClass="path" presetSubtype="0" accel="50000" decel="50000" fill="hold" nodeType="withEffect">
                                      <p:stCondLst>
                                        <p:cond delay="0"/>
                                      </p:stCondLst>
                                      <p:childTnLst>
                                        <p:animMotion origin="layout" path="M -1.04167E-7 -3.33333E-6 L -0.30937 0.00741 " pathEditMode="relative" rAng="0" ptsTypes="AA">
                                          <p:cBhvr>
                                            <p:cTn id="48" dur="1000" fill="hold"/>
                                            <p:tgtEl>
                                              <p:spTgt spid="99"/>
                                            </p:tgtEl>
                                            <p:attrNameLst>
                                              <p:attrName>ppt_x</p:attrName>
                                              <p:attrName>ppt_y</p:attrName>
                                            </p:attrNameLst>
                                          </p:cBhvr>
                                          <p:rCtr x="-15469" y="370"/>
                                        </p:animMotion>
                                      </p:childTnLst>
                                    </p:cTn>
                                  </p:par>
                                  <p:par>
                                    <p:cTn id="49" presetID="6" presetClass="emph" presetSubtype="0" accel="50000" decel="50000" fill="hold" nodeType="withEffect">
                                      <p:stCondLst>
                                        <p:cond delay="0"/>
                                      </p:stCondLst>
                                      <p:childTnLst>
                                        <p:animScale>
                                          <p:cBhvr>
                                            <p:cTn id="50" dur="1000" fill="hold"/>
                                            <p:tgtEl>
                                              <p:spTgt spid="930"/>
                                            </p:tgtEl>
                                          </p:cBhvr>
                                          <p:by x="90000" y="90000"/>
                                        </p:animScale>
                                      </p:childTnLst>
                                    </p:cTn>
                                  </p:par>
                                  <p:par>
                                    <p:cTn id="51" presetID="53" presetClass="exit" presetSubtype="32" fill="hold" nodeType="withEffect">
                                      <p:stCondLst>
                                        <p:cond delay="750"/>
                                      </p:stCondLst>
                                      <p:childTnLst>
                                        <p:anim calcmode="lin" valueType="num">
                                          <p:cBhvr>
                                            <p:cTn id="52" dur="250"/>
                                            <p:tgtEl>
                                              <p:spTgt spid="930"/>
                                            </p:tgtEl>
                                            <p:attrNameLst>
                                              <p:attrName>ppt_w</p:attrName>
                                            </p:attrNameLst>
                                          </p:cBhvr>
                                          <p:tavLst>
                                            <p:tav tm="0">
                                              <p:val>
                                                <p:strVal val="ppt_w"/>
                                              </p:val>
                                            </p:tav>
                                            <p:tav tm="100000">
                                              <p:val>
                                                <p:fltVal val="0"/>
                                              </p:val>
                                            </p:tav>
                                          </p:tavLst>
                                        </p:anim>
                                        <p:anim calcmode="lin" valueType="num">
                                          <p:cBhvr>
                                            <p:cTn id="53" dur="250"/>
                                            <p:tgtEl>
                                              <p:spTgt spid="930"/>
                                            </p:tgtEl>
                                            <p:attrNameLst>
                                              <p:attrName>ppt_h</p:attrName>
                                            </p:attrNameLst>
                                          </p:cBhvr>
                                          <p:tavLst>
                                            <p:tav tm="0">
                                              <p:val>
                                                <p:strVal val="ppt_h"/>
                                              </p:val>
                                            </p:tav>
                                            <p:tav tm="100000">
                                              <p:val>
                                                <p:fltVal val="0"/>
                                              </p:val>
                                            </p:tav>
                                          </p:tavLst>
                                        </p:anim>
                                        <p:animEffect transition="out" filter="fade">
                                          <p:cBhvr>
                                            <p:cTn id="54" dur="250"/>
                                            <p:tgtEl>
                                              <p:spTgt spid="930"/>
                                            </p:tgtEl>
                                          </p:cBhvr>
                                        </p:animEffect>
                                        <p:set>
                                          <p:cBhvr>
                                            <p:cTn id="55" dur="1" fill="hold">
                                              <p:stCondLst>
                                                <p:cond delay="249"/>
                                              </p:stCondLst>
                                            </p:cTn>
                                            <p:tgtEl>
                                              <p:spTgt spid="930"/>
                                            </p:tgtEl>
                                            <p:attrNameLst>
                                              <p:attrName>style.visibility</p:attrName>
                                            </p:attrNameLst>
                                          </p:cBhvr>
                                          <p:to>
                                            <p:strVal val="hidden"/>
                                          </p:to>
                                        </p:set>
                                      </p:childTnLst>
                                    </p:cTn>
                                  </p:par>
                                  <p:par>
                                    <p:cTn id="56" presetID="6" presetClass="emph" presetSubtype="0" accel="50000" decel="50000" fill="hold" nodeType="withEffect">
                                      <p:stCondLst>
                                        <p:cond delay="0"/>
                                      </p:stCondLst>
                                      <p:childTnLst>
                                        <p:animScale>
                                          <p:cBhvr>
                                            <p:cTn id="57" dur="1000" fill="hold"/>
                                            <p:tgtEl>
                                              <p:spTgt spid="974"/>
                                            </p:tgtEl>
                                          </p:cBhvr>
                                          <p:by x="90000" y="90000"/>
                                        </p:animScale>
                                      </p:childTnLst>
                                    </p:cTn>
                                  </p:par>
                                  <p:par>
                                    <p:cTn id="58" presetID="53" presetClass="exit" presetSubtype="32" fill="hold" nodeType="withEffect">
                                      <p:stCondLst>
                                        <p:cond delay="750"/>
                                      </p:stCondLst>
                                      <p:childTnLst>
                                        <p:anim calcmode="lin" valueType="num">
                                          <p:cBhvr>
                                            <p:cTn id="59" dur="250"/>
                                            <p:tgtEl>
                                              <p:spTgt spid="974"/>
                                            </p:tgtEl>
                                            <p:attrNameLst>
                                              <p:attrName>ppt_w</p:attrName>
                                            </p:attrNameLst>
                                          </p:cBhvr>
                                          <p:tavLst>
                                            <p:tav tm="0">
                                              <p:val>
                                                <p:strVal val="ppt_w"/>
                                              </p:val>
                                            </p:tav>
                                            <p:tav tm="100000">
                                              <p:val>
                                                <p:fltVal val="0"/>
                                              </p:val>
                                            </p:tav>
                                          </p:tavLst>
                                        </p:anim>
                                        <p:anim calcmode="lin" valueType="num">
                                          <p:cBhvr>
                                            <p:cTn id="60" dur="250"/>
                                            <p:tgtEl>
                                              <p:spTgt spid="974"/>
                                            </p:tgtEl>
                                            <p:attrNameLst>
                                              <p:attrName>ppt_h</p:attrName>
                                            </p:attrNameLst>
                                          </p:cBhvr>
                                          <p:tavLst>
                                            <p:tav tm="0">
                                              <p:val>
                                                <p:strVal val="ppt_h"/>
                                              </p:val>
                                            </p:tav>
                                            <p:tav tm="100000">
                                              <p:val>
                                                <p:fltVal val="0"/>
                                              </p:val>
                                            </p:tav>
                                          </p:tavLst>
                                        </p:anim>
                                        <p:animEffect transition="out" filter="fade">
                                          <p:cBhvr>
                                            <p:cTn id="61" dur="250"/>
                                            <p:tgtEl>
                                              <p:spTgt spid="974"/>
                                            </p:tgtEl>
                                          </p:cBhvr>
                                        </p:animEffect>
                                        <p:set>
                                          <p:cBhvr>
                                            <p:cTn id="62" dur="1" fill="hold">
                                              <p:stCondLst>
                                                <p:cond delay="249"/>
                                              </p:stCondLst>
                                            </p:cTn>
                                            <p:tgtEl>
                                              <p:spTgt spid="974"/>
                                            </p:tgtEl>
                                            <p:attrNameLst>
                                              <p:attrName>style.visibility</p:attrName>
                                            </p:attrNameLst>
                                          </p:cBhvr>
                                          <p:to>
                                            <p:strVal val="hidden"/>
                                          </p:to>
                                        </p:set>
                                      </p:childTnLst>
                                    </p:cTn>
                                  </p:par>
                                  <p:par>
                                    <p:cTn id="63" presetID="6" presetClass="emph" presetSubtype="0" accel="50000" decel="50000" fill="hold" nodeType="withEffect">
                                      <p:stCondLst>
                                        <p:cond delay="0"/>
                                      </p:stCondLst>
                                      <p:childTnLst>
                                        <p:animScale>
                                          <p:cBhvr>
                                            <p:cTn id="64" dur="1000" fill="hold"/>
                                            <p:tgtEl>
                                              <p:spTgt spid="96"/>
                                            </p:tgtEl>
                                          </p:cBhvr>
                                          <p:by x="90000" y="90000"/>
                                        </p:animScale>
                                      </p:childTnLst>
                                    </p:cTn>
                                  </p:par>
                                  <p:par>
                                    <p:cTn id="65" presetID="53" presetClass="exit" presetSubtype="32" fill="hold" nodeType="withEffect">
                                      <p:stCondLst>
                                        <p:cond delay="750"/>
                                      </p:stCondLst>
                                      <p:childTnLst>
                                        <p:anim calcmode="lin" valueType="num">
                                          <p:cBhvr>
                                            <p:cTn id="66" dur="250"/>
                                            <p:tgtEl>
                                              <p:spTgt spid="96"/>
                                            </p:tgtEl>
                                            <p:attrNameLst>
                                              <p:attrName>ppt_w</p:attrName>
                                            </p:attrNameLst>
                                          </p:cBhvr>
                                          <p:tavLst>
                                            <p:tav tm="0">
                                              <p:val>
                                                <p:strVal val="ppt_w"/>
                                              </p:val>
                                            </p:tav>
                                            <p:tav tm="100000">
                                              <p:val>
                                                <p:fltVal val="0"/>
                                              </p:val>
                                            </p:tav>
                                          </p:tavLst>
                                        </p:anim>
                                        <p:anim calcmode="lin" valueType="num">
                                          <p:cBhvr>
                                            <p:cTn id="67" dur="250"/>
                                            <p:tgtEl>
                                              <p:spTgt spid="96"/>
                                            </p:tgtEl>
                                            <p:attrNameLst>
                                              <p:attrName>ppt_h</p:attrName>
                                            </p:attrNameLst>
                                          </p:cBhvr>
                                          <p:tavLst>
                                            <p:tav tm="0">
                                              <p:val>
                                                <p:strVal val="ppt_h"/>
                                              </p:val>
                                            </p:tav>
                                            <p:tav tm="100000">
                                              <p:val>
                                                <p:fltVal val="0"/>
                                              </p:val>
                                            </p:tav>
                                          </p:tavLst>
                                        </p:anim>
                                        <p:animEffect transition="out" filter="fade">
                                          <p:cBhvr>
                                            <p:cTn id="68" dur="250"/>
                                            <p:tgtEl>
                                              <p:spTgt spid="96"/>
                                            </p:tgtEl>
                                          </p:cBhvr>
                                        </p:animEffect>
                                        <p:set>
                                          <p:cBhvr>
                                            <p:cTn id="69" dur="1" fill="hold">
                                              <p:stCondLst>
                                                <p:cond delay="249"/>
                                              </p:stCondLst>
                                            </p:cTn>
                                            <p:tgtEl>
                                              <p:spTgt spid="96"/>
                                            </p:tgtEl>
                                            <p:attrNameLst>
                                              <p:attrName>style.visibility</p:attrName>
                                            </p:attrNameLst>
                                          </p:cBhvr>
                                          <p:to>
                                            <p:strVal val="hidden"/>
                                          </p:to>
                                        </p:set>
                                      </p:childTnLst>
                                    </p:cTn>
                                  </p:par>
                                  <p:par>
                                    <p:cTn id="70" presetID="6" presetClass="emph" presetSubtype="0" accel="50000" decel="50000" fill="hold" nodeType="withEffect">
                                      <p:stCondLst>
                                        <p:cond delay="0"/>
                                      </p:stCondLst>
                                      <p:childTnLst>
                                        <p:animScale>
                                          <p:cBhvr>
                                            <p:cTn id="71" dur="1000" fill="hold"/>
                                            <p:tgtEl>
                                              <p:spTgt spid="97"/>
                                            </p:tgtEl>
                                          </p:cBhvr>
                                          <p:by x="90000" y="90000"/>
                                        </p:animScale>
                                      </p:childTnLst>
                                    </p:cTn>
                                  </p:par>
                                  <p:par>
                                    <p:cTn id="72" presetID="6" presetClass="emph" presetSubtype="0" accel="50000" decel="50000" fill="hold" nodeType="withEffect">
                                      <p:stCondLst>
                                        <p:cond delay="0"/>
                                      </p:stCondLst>
                                      <p:childTnLst>
                                        <p:animScale>
                                          <p:cBhvr>
                                            <p:cTn id="73" dur="1000" fill="hold"/>
                                            <p:tgtEl>
                                              <p:spTgt spid="101"/>
                                            </p:tgtEl>
                                          </p:cBhvr>
                                          <p:by x="90000" y="90000"/>
                                        </p:animScale>
                                      </p:childTnLst>
                                    </p:cTn>
                                  </p:par>
                                  <p:par>
                                    <p:cTn id="74" presetID="6" presetClass="emph" presetSubtype="0" accel="50000" decel="50000" fill="hold" nodeType="withEffect">
                                      <p:stCondLst>
                                        <p:cond delay="0"/>
                                      </p:stCondLst>
                                      <p:childTnLst>
                                        <p:animScale>
                                          <p:cBhvr>
                                            <p:cTn id="75" dur="1000" fill="hold"/>
                                            <p:tgtEl>
                                              <p:spTgt spid="100"/>
                                            </p:tgtEl>
                                          </p:cBhvr>
                                          <p:by x="90000" y="90000"/>
                                        </p:animScale>
                                      </p:childTnLst>
                                    </p:cTn>
                                  </p:par>
                                  <p:par>
                                    <p:cTn id="76" presetID="6" presetClass="emph" presetSubtype="0" accel="50000" decel="50000" fill="hold" nodeType="withEffect">
                                      <p:stCondLst>
                                        <p:cond delay="0"/>
                                      </p:stCondLst>
                                      <p:childTnLst>
                                        <p:animScale>
                                          <p:cBhvr>
                                            <p:cTn id="77" dur="1000" fill="hold"/>
                                            <p:tgtEl>
                                              <p:spTgt spid="98"/>
                                            </p:tgtEl>
                                          </p:cBhvr>
                                          <p:by x="90000" y="90000"/>
                                        </p:animScale>
                                      </p:childTnLst>
                                    </p:cTn>
                                  </p:par>
                                  <p:par>
                                    <p:cTn id="78" presetID="53" presetClass="exit" presetSubtype="32" fill="hold" nodeType="withEffect">
                                      <p:stCondLst>
                                        <p:cond delay="750"/>
                                      </p:stCondLst>
                                      <p:childTnLst>
                                        <p:anim calcmode="lin" valueType="num">
                                          <p:cBhvr>
                                            <p:cTn id="79" dur="250"/>
                                            <p:tgtEl>
                                              <p:spTgt spid="98"/>
                                            </p:tgtEl>
                                            <p:attrNameLst>
                                              <p:attrName>ppt_w</p:attrName>
                                            </p:attrNameLst>
                                          </p:cBhvr>
                                          <p:tavLst>
                                            <p:tav tm="0">
                                              <p:val>
                                                <p:strVal val="ppt_w"/>
                                              </p:val>
                                            </p:tav>
                                            <p:tav tm="100000">
                                              <p:val>
                                                <p:fltVal val="0"/>
                                              </p:val>
                                            </p:tav>
                                          </p:tavLst>
                                        </p:anim>
                                        <p:anim calcmode="lin" valueType="num">
                                          <p:cBhvr>
                                            <p:cTn id="80" dur="250"/>
                                            <p:tgtEl>
                                              <p:spTgt spid="98"/>
                                            </p:tgtEl>
                                            <p:attrNameLst>
                                              <p:attrName>ppt_h</p:attrName>
                                            </p:attrNameLst>
                                          </p:cBhvr>
                                          <p:tavLst>
                                            <p:tav tm="0">
                                              <p:val>
                                                <p:strVal val="ppt_h"/>
                                              </p:val>
                                            </p:tav>
                                            <p:tav tm="100000">
                                              <p:val>
                                                <p:fltVal val="0"/>
                                              </p:val>
                                            </p:tav>
                                          </p:tavLst>
                                        </p:anim>
                                        <p:animEffect transition="out" filter="fade">
                                          <p:cBhvr>
                                            <p:cTn id="81" dur="250"/>
                                            <p:tgtEl>
                                              <p:spTgt spid="98"/>
                                            </p:tgtEl>
                                          </p:cBhvr>
                                        </p:animEffect>
                                        <p:set>
                                          <p:cBhvr>
                                            <p:cTn id="82" dur="1" fill="hold">
                                              <p:stCondLst>
                                                <p:cond delay="249"/>
                                              </p:stCondLst>
                                            </p:cTn>
                                            <p:tgtEl>
                                              <p:spTgt spid="98"/>
                                            </p:tgtEl>
                                            <p:attrNameLst>
                                              <p:attrName>style.visibility</p:attrName>
                                            </p:attrNameLst>
                                          </p:cBhvr>
                                          <p:to>
                                            <p:strVal val="hidden"/>
                                          </p:to>
                                        </p:set>
                                      </p:childTnLst>
                                    </p:cTn>
                                  </p:par>
                                  <p:par>
                                    <p:cTn id="83" presetID="6" presetClass="emph" presetSubtype="0" accel="50000" decel="50000" fill="hold" nodeType="withEffect">
                                      <p:stCondLst>
                                        <p:cond delay="0"/>
                                      </p:stCondLst>
                                      <p:childTnLst>
                                        <p:animScale>
                                          <p:cBhvr>
                                            <p:cTn id="84" dur="1000" fill="hold"/>
                                            <p:tgtEl>
                                              <p:spTgt spid="99"/>
                                            </p:tgtEl>
                                          </p:cBhvr>
                                          <p:by x="90000" y="90000"/>
                                        </p:animScale>
                                      </p:childTnLst>
                                    </p:cTn>
                                  </p:par>
                                  <p:par>
                                    <p:cTn id="85" presetID="10" presetClass="exit" presetSubtype="0" fill="hold" grpId="0" nodeType="withEffect">
                                      <p:stCondLst>
                                        <p:cond delay="0"/>
                                      </p:stCondLst>
                                      <p:childTnLst>
                                        <p:animEffect transition="out" filter="fade">
                                          <p:cBhvr>
                                            <p:cTn id="86" dur="500"/>
                                            <p:tgtEl>
                                              <p:spTgt spid="229"/>
                                            </p:tgtEl>
                                          </p:cBhvr>
                                        </p:animEffect>
                                        <p:set>
                                          <p:cBhvr>
                                            <p:cTn id="87" dur="1" fill="hold">
                                              <p:stCondLst>
                                                <p:cond delay="499"/>
                                              </p:stCondLst>
                                            </p:cTn>
                                            <p:tgtEl>
                                              <p:spTgt spid="229"/>
                                            </p:tgtEl>
                                            <p:attrNameLst>
                                              <p:attrName>style.visibility</p:attrName>
                                            </p:attrNameLst>
                                          </p:cBhvr>
                                          <p:to>
                                            <p:strVal val="hidden"/>
                                          </p:to>
                                        </p:set>
                                      </p:childTnLst>
                                    </p:cTn>
                                  </p:par>
                                  <p:par>
                                    <p:cTn id="88" presetID="1" presetClass="entr" presetSubtype="0" fill="hold" grpId="0" nodeType="withEffect">
                                      <p:stCondLst>
                                        <p:cond delay="0"/>
                                      </p:stCondLst>
                                      <p:childTnLst>
                                        <p:set>
                                          <p:cBhvr>
                                            <p:cTn id="89" dur="1" fill="hold">
                                              <p:stCondLst>
                                                <p:cond delay="0"/>
                                              </p:stCondLst>
                                            </p:cTn>
                                            <p:tgtEl>
                                              <p:spTgt spid="482"/>
                                            </p:tgtEl>
                                            <p:attrNameLst>
                                              <p:attrName>style.visibility</p:attrName>
                                            </p:attrNameLst>
                                          </p:cBhvr>
                                          <p:to>
                                            <p:strVal val="visible"/>
                                          </p:to>
                                        </p:set>
                                      </p:childTnLst>
                                    </p:cTn>
                                  </p:par>
                                  <p:par>
                                    <p:cTn id="90" presetID="10" presetClass="entr" presetSubtype="0" fill="hold" nodeType="withEffect">
                                      <p:stCondLst>
                                        <p:cond delay="750"/>
                                      </p:stCondLst>
                                      <p:childTnLst>
                                        <p:set>
                                          <p:cBhvr>
                                            <p:cTn id="91" dur="1" fill="hold">
                                              <p:stCondLst>
                                                <p:cond delay="0"/>
                                              </p:stCondLst>
                                            </p:cTn>
                                            <p:tgtEl>
                                              <p:spTgt spid="216"/>
                                            </p:tgtEl>
                                            <p:attrNameLst>
                                              <p:attrName>style.visibility</p:attrName>
                                            </p:attrNameLst>
                                          </p:cBhvr>
                                          <p:to>
                                            <p:strVal val="visible"/>
                                          </p:to>
                                        </p:set>
                                        <p:animEffect transition="in" filter="fade">
                                          <p:cBhvr>
                                            <p:cTn id="92" dur="750"/>
                                            <p:tgtEl>
                                              <p:spTgt spid="216"/>
                                            </p:tgtEl>
                                          </p:cBhvr>
                                        </p:animEffect>
                                      </p:childTnLst>
                                    </p:cTn>
                                  </p:par>
                                  <p:par>
                                    <p:cTn id="93" presetID="64" presetClass="path" presetSubtype="0" accel="50000" decel="50000" fill="hold" nodeType="withEffect">
                                      <p:stCondLst>
                                        <p:cond delay="750"/>
                                      </p:stCondLst>
                                      <p:childTnLst>
                                        <p:animMotion origin="layout" path="M -2.7861E-7 0.05162 L -2.7861E-7 -3.7037E-6 " pathEditMode="relative" rAng="0" ptsTypes="AA">
                                          <p:cBhvr>
                                            <p:cTn id="94" dur="750" fill="hold"/>
                                            <p:tgtEl>
                                              <p:spTgt spid="216"/>
                                            </p:tgtEl>
                                            <p:attrNameLst>
                                              <p:attrName>ppt_x</p:attrName>
                                              <p:attrName>ppt_y</p:attrName>
                                            </p:attrNameLst>
                                          </p:cBhvr>
                                          <p:rCtr x="0" y="-2581"/>
                                        </p:animMotion>
                                      </p:childTnLst>
                                    </p:cTn>
                                  </p:par>
                                  <p:par>
                                    <p:cTn id="95" presetID="1" presetClass="entr" presetSubtype="0" fill="hold" nodeType="withEffect">
                                      <p:stCondLst>
                                        <p:cond delay="750"/>
                                      </p:stCondLst>
                                      <p:childTnLst>
                                        <p:set>
                                          <p:cBhvr>
                                            <p:cTn id="96" dur="1" fill="hold">
                                              <p:stCondLst>
                                                <p:cond delay="0"/>
                                              </p:stCondLst>
                                            </p:cTn>
                                            <p:tgtEl>
                                              <p:spTgt spid="495"/>
                                            </p:tgtEl>
                                            <p:attrNameLst>
                                              <p:attrName>style.visibility</p:attrName>
                                            </p:attrNameLst>
                                          </p:cBhvr>
                                          <p:to>
                                            <p:strVal val="visible"/>
                                          </p:to>
                                        </p:set>
                                      </p:childTnLst>
                                    </p:cTn>
                                  </p:par>
                                  <p:par>
                                    <p:cTn id="97" presetID="10" presetClass="entr" presetSubtype="0" fill="hold" nodeType="withEffect">
                                      <p:stCondLst>
                                        <p:cond delay="750"/>
                                      </p:stCondLst>
                                      <p:childTnLst>
                                        <p:set>
                                          <p:cBhvr>
                                            <p:cTn id="98" dur="1" fill="hold">
                                              <p:stCondLst>
                                                <p:cond delay="0"/>
                                              </p:stCondLst>
                                            </p:cTn>
                                            <p:tgtEl>
                                              <p:spTgt spid="220"/>
                                            </p:tgtEl>
                                            <p:attrNameLst>
                                              <p:attrName>style.visibility</p:attrName>
                                            </p:attrNameLst>
                                          </p:cBhvr>
                                          <p:to>
                                            <p:strVal val="visible"/>
                                          </p:to>
                                        </p:set>
                                        <p:animEffect transition="in" filter="fade">
                                          <p:cBhvr>
                                            <p:cTn id="99" dur="750"/>
                                            <p:tgtEl>
                                              <p:spTgt spid="220"/>
                                            </p:tgtEl>
                                          </p:cBhvr>
                                        </p:animEffect>
                                      </p:childTnLst>
                                    </p:cTn>
                                  </p:par>
                                  <p:par>
                                    <p:cTn id="100" presetID="64" presetClass="path" presetSubtype="0" accel="50000" decel="50000" fill="hold" nodeType="withEffect">
                                      <p:stCondLst>
                                        <p:cond delay="750"/>
                                      </p:stCondLst>
                                      <p:childTnLst>
                                        <p:animMotion origin="layout" path="M 4.57883E-6 0.04769 L 4.57883E-6 -1.2963E-6 " pathEditMode="relative" rAng="0" ptsTypes="AA">
                                          <p:cBhvr>
                                            <p:cTn id="101" dur="750" fill="hold"/>
                                            <p:tgtEl>
                                              <p:spTgt spid="220"/>
                                            </p:tgtEl>
                                            <p:attrNameLst>
                                              <p:attrName>ppt_x</p:attrName>
                                              <p:attrName>ppt_y</p:attrName>
                                            </p:attrNameLst>
                                          </p:cBhvr>
                                          <p:rCtr x="0" y="-2384"/>
                                        </p:animMotion>
                                      </p:childTnLst>
                                    </p:cTn>
                                  </p:par>
                                  <p:par>
                                    <p:cTn id="102" presetID="10" presetClass="entr" presetSubtype="0" fill="hold" grpId="0" nodeType="withEffect">
                                      <p:stCondLst>
                                        <p:cond delay="750"/>
                                      </p:stCondLst>
                                      <p:childTnLst>
                                        <p:set>
                                          <p:cBhvr>
                                            <p:cTn id="103" dur="1" fill="hold">
                                              <p:stCondLst>
                                                <p:cond delay="0"/>
                                              </p:stCondLst>
                                            </p:cTn>
                                            <p:tgtEl>
                                              <p:spTgt spid="496"/>
                                            </p:tgtEl>
                                            <p:attrNameLst>
                                              <p:attrName>style.visibility</p:attrName>
                                            </p:attrNameLst>
                                          </p:cBhvr>
                                          <p:to>
                                            <p:strVal val="visible"/>
                                          </p:to>
                                        </p:set>
                                        <p:animEffect transition="in" filter="fade">
                                          <p:cBhvr>
                                            <p:cTn id="104" dur="750"/>
                                            <p:tgtEl>
                                              <p:spTgt spid="496"/>
                                            </p:tgtEl>
                                          </p:cBhvr>
                                        </p:animEffect>
                                      </p:childTnLst>
                                    </p:cTn>
                                  </p:par>
                                  <p:par>
                                    <p:cTn id="105" presetID="42" presetClass="path" presetSubtype="0" decel="100000" fill="hold" grpId="1" nodeType="withEffect">
                                      <p:stCondLst>
                                        <p:cond delay="750"/>
                                      </p:stCondLst>
                                      <p:childTnLst>
                                        <p:animMotion origin="layout" path="M -3.49303E-6 0.03774 L -3.49303E-6 -3.7037E-6 " pathEditMode="relative" rAng="0" ptsTypes="AA">
                                          <p:cBhvr>
                                            <p:cTn id="106" dur="750" fill="hold"/>
                                            <p:tgtEl>
                                              <p:spTgt spid="496"/>
                                            </p:tgtEl>
                                            <p:attrNameLst>
                                              <p:attrName>ppt_x</p:attrName>
                                              <p:attrName>ppt_y</p:attrName>
                                            </p:attrNameLst>
                                          </p:cBhvr>
                                          <p:rCtr x="0" y="-1887"/>
                                        </p:animMotion>
                                      </p:childTnLst>
                                    </p:cTn>
                                  </p:par>
                                  <p:par>
                                    <p:cTn id="107" presetID="10" presetClass="entr" presetSubtype="0" fill="hold" nodeType="withEffect">
                                      <p:stCondLst>
                                        <p:cond delay="750"/>
                                      </p:stCondLst>
                                      <p:childTnLst>
                                        <p:set>
                                          <p:cBhvr>
                                            <p:cTn id="108" dur="1" fill="hold">
                                              <p:stCondLst>
                                                <p:cond delay="0"/>
                                              </p:stCondLst>
                                            </p:cTn>
                                            <p:tgtEl>
                                              <p:spTgt spid="224"/>
                                            </p:tgtEl>
                                            <p:attrNameLst>
                                              <p:attrName>style.visibility</p:attrName>
                                            </p:attrNameLst>
                                          </p:cBhvr>
                                          <p:to>
                                            <p:strVal val="visible"/>
                                          </p:to>
                                        </p:set>
                                        <p:animEffect transition="in" filter="fade">
                                          <p:cBhvr>
                                            <p:cTn id="109" dur="750"/>
                                            <p:tgtEl>
                                              <p:spTgt spid="224"/>
                                            </p:tgtEl>
                                          </p:cBhvr>
                                        </p:animEffect>
                                      </p:childTnLst>
                                    </p:cTn>
                                  </p:par>
                                  <p:par>
                                    <p:cTn id="110" presetID="64" presetClass="path" presetSubtype="0" accel="50000" decel="50000" fill="hold" nodeType="withEffect">
                                      <p:stCondLst>
                                        <p:cond delay="750"/>
                                      </p:stCondLst>
                                      <p:childTnLst>
                                        <p:animMotion origin="layout" path="M 4.43562E-6 0.04329 L 4.43562E-6 -3.7037E-7 " pathEditMode="relative" rAng="0" ptsTypes="AA">
                                          <p:cBhvr>
                                            <p:cTn id="111" dur="750" fill="hold"/>
                                            <p:tgtEl>
                                              <p:spTgt spid="224"/>
                                            </p:tgtEl>
                                            <p:attrNameLst>
                                              <p:attrName>ppt_x</p:attrName>
                                              <p:attrName>ppt_y</p:attrName>
                                            </p:attrNameLst>
                                          </p:cBhvr>
                                          <p:rCtr x="0" y="-2164"/>
                                        </p:animMotion>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1634"/>
                                            </p:tgtEl>
                                            <p:attrNameLst>
                                              <p:attrName>style.visibility</p:attrName>
                                            </p:attrNameLst>
                                          </p:cBhvr>
                                          <p:to>
                                            <p:strVal val="visible"/>
                                          </p:to>
                                        </p:set>
                                        <p:animEffect transition="in" filter="fade">
                                          <p:cBhvr>
                                            <p:cTn id="116" dur="250"/>
                                            <p:tgtEl>
                                              <p:spTgt spid="1634"/>
                                            </p:tgtEl>
                                          </p:cBhvr>
                                        </p:animEffect>
                                      </p:childTnLst>
                                    </p:cTn>
                                  </p:par>
                                  <p:par>
                                    <p:cTn id="117" presetID="63" presetClass="path" presetSubtype="0" accel="50000" decel="50000" fill="hold" grpId="1" nodeType="withEffect">
                                      <p:stCondLst>
                                        <p:cond delay="0"/>
                                      </p:stCondLst>
                                      <p:childTnLst>
                                        <p:animMotion origin="layout" path="M -0.00247 -0.00151 L 0.11067 0.27523 " pathEditMode="relative" rAng="0" ptsTypes="AA">
                                          <p:cBhvr>
                                            <p:cTn id="118" dur="1000" fill="hold"/>
                                            <p:tgtEl>
                                              <p:spTgt spid="1634"/>
                                            </p:tgtEl>
                                            <p:attrNameLst>
                                              <p:attrName>ppt_x</p:attrName>
                                              <p:attrName>ppt_y</p:attrName>
                                            </p:attrNameLst>
                                          </p:cBhvr>
                                          <p:rCtr x="5657" y="13831"/>
                                        </p:animMotion>
                                      </p:childTnLst>
                                    </p:cTn>
                                  </p:par>
                                  <p:par>
                                    <p:cTn id="119" presetID="10" presetClass="exit" presetSubtype="0" fill="hold" grpId="2" nodeType="withEffect">
                                      <p:stCondLst>
                                        <p:cond delay="750"/>
                                      </p:stCondLst>
                                      <p:childTnLst>
                                        <p:animEffect transition="out" filter="fade">
                                          <p:cBhvr>
                                            <p:cTn id="120" dur="250"/>
                                            <p:tgtEl>
                                              <p:spTgt spid="1634"/>
                                            </p:tgtEl>
                                          </p:cBhvr>
                                        </p:animEffect>
                                        <p:set>
                                          <p:cBhvr>
                                            <p:cTn id="121" dur="1" fill="hold">
                                              <p:stCondLst>
                                                <p:cond delay="249"/>
                                              </p:stCondLst>
                                            </p:cTn>
                                            <p:tgtEl>
                                              <p:spTgt spid="1634"/>
                                            </p:tgtEl>
                                            <p:attrNameLst>
                                              <p:attrName>style.visibility</p:attrName>
                                            </p:attrNameLst>
                                          </p:cBhvr>
                                          <p:to>
                                            <p:strVal val="hidden"/>
                                          </p:to>
                                        </p:set>
                                      </p:childTnLst>
                                    </p:cTn>
                                  </p:par>
                                  <p:par>
                                    <p:cTn id="122" presetID="10" presetClass="entr" presetSubtype="0" fill="hold" grpId="0" nodeType="withEffect">
                                      <p:stCondLst>
                                        <p:cond delay="250"/>
                                      </p:stCondLst>
                                      <p:childTnLst>
                                        <p:set>
                                          <p:cBhvr>
                                            <p:cTn id="123" dur="1" fill="hold">
                                              <p:stCondLst>
                                                <p:cond delay="0"/>
                                              </p:stCondLst>
                                            </p:cTn>
                                            <p:tgtEl>
                                              <p:spTgt spid="1635"/>
                                            </p:tgtEl>
                                            <p:attrNameLst>
                                              <p:attrName>style.visibility</p:attrName>
                                            </p:attrNameLst>
                                          </p:cBhvr>
                                          <p:to>
                                            <p:strVal val="visible"/>
                                          </p:to>
                                        </p:set>
                                        <p:animEffect transition="in" filter="fade">
                                          <p:cBhvr>
                                            <p:cTn id="124" dur="250"/>
                                            <p:tgtEl>
                                              <p:spTgt spid="1635"/>
                                            </p:tgtEl>
                                          </p:cBhvr>
                                        </p:animEffect>
                                      </p:childTnLst>
                                    </p:cTn>
                                  </p:par>
                                  <p:par>
                                    <p:cTn id="125" presetID="63" presetClass="path" presetSubtype="0" accel="50000" decel="50000" fill="hold" grpId="1" nodeType="withEffect">
                                      <p:stCondLst>
                                        <p:cond delay="250"/>
                                      </p:stCondLst>
                                      <p:childTnLst>
                                        <p:animMotion origin="layout" path="M -1.21469E-6 3.88889E-6 L -0.11561 0.27361 " pathEditMode="relative" rAng="0" ptsTypes="AA">
                                          <p:cBhvr>
                                            <p:cTn id="126" dur="1000" fill="hold"/>
                                            <p:tgtEl>
                                              <p:spTgt spid="1635"/>
                                            </p:tgtEl>
                                            <p:attrNameLst>
                                              <p:attrName>ppt_x</p:attrName>
                                              <p:attrName>ppt_y</p:attrName>
                                            </p:attrNameLst>
                                          </p:cBhvr>
                                          <p:rCtr x="-5780" y="13681"/>
                                        </p:animMotion>
                                      </p:childTnLst>
                                    </p:cTn>
                                  </p:par>
                                  <p:par>
                                    <p:cTn id="127" presetID="10" presetClass="exit" presetSubtype="0" fill="hold" grpId="2" nodeType="withEffect">
                                      <p:stCondLst>
                                        <p:cond delay="1000"/>
                                      </p:stCondLst>
                                      <p:childTnLst>
                                        <p:animEffect transition="out" filter="fade">
                                          <p:cBhvr>
                                            <p:cTn id="128" dur="250"/>
                                            <p:tgtEl>
                                              <p:spTgt spid="1635"/>
                                            </p:tgtEl>
                                          </p:cBhvr>
                                        </p:animEffect>
                                        <p:set>
                                          <p:cBhvr>
                                            <p:cTn id="129" dur="1" fill="hold">
                                              <p:stCondLst>
                                                <p:cond delay="249"/>
                                              </p:stCondLst>
                                            </p:cTn>
                                            <p:tgtEl>
                                              <p:spTgt spid="1635"/>
                                            </p:tgtEl>
                                            <p:attrNameLst>
                                              <p:attrName>style.visibility</p:attrName>
                                            </p:attrNameLst>
                                          </p:cBhvr>
                                          <p:to>
                                            <p:strVal val="hidden"/>
                                          </p:to>
                                        </p:set>
                                      </p:childTnLst>
                                    </p:cTn>
                                  </p:par>
                                  <p:par>
                                    <p:cTn id="130" presetID="10" presetClass="entr" presetSubtype="0" fill="hold" grpId="0" nodeType="withEffect">
                                      <p:stCondLst>
                                        <p:cond delay="500"/>
                                      </p:stCondLst>
                                      <p:childTnLst>
                                        <p:set>
                                          <p:cBhvr>
                                            <p:cTn id="131" dur="1" fill="hold">
                                              <p:stCondLst>
                                                <p:cond delay="0"/>
                                              </p:stCondLst>
                                            </p:cTn>
                                            <p:tgtEl>
                                              <p:spTgt spid="1636"/>
                                            </p:tgtEl>
                                            <p:attrNameLst>
                                              <p:attrName>style.visibility</p:attrName>
                                            </p:attrNameLst>
                                          </p:cBhvr>
                                          <p:to>
                                            <p:strVal val="visible"/>
                                          </p:to>
                                        </p:set>
                                        <p:animEffect transition="in" filter="fade">
                                          <p:cBhvr>
                                            <p:cTn id="132" dur="250"/>
                                            <p:tgtEl>
                                              <p:spTgt spid="1636"/>
                                            </p:tgtEl>
                                          </p:cBhvr>
                                        </p:animEffect>
                                      </p:childTnLst>
                                    </p:cTn>
                                  </p:par>
                                  <p:par>
                                    <p:cTn id="133" presetID="63" presetClass="path" presetSubtype="0" accel="50000" decel="50000" fill="hold" grpId="1" nodeType="withEffect">
                                      <p:stCondLst>
                                        <p:cond delay="500"/>
                                      </p:stCondLst>
                                      <p:childTnLst>
                                        <p:animMotion origin="layout" path="M -3.75E-6 -3.33333E-6 L 0.2265 0.05452 " pathEditMode="relative" rAng="0" ptsTypes="AA">
                                          <p:cBhvr>
                                            <p:cTn id="134" dur="1000" fill="hold"/>
                                            <p:tgtEl>
                                              <p:spTgt spid="1636"/>
                                            </p:tgtEl>
                                            <p:attrNameLst>
                                              <p:attrName>ppt_x</p:attrName>
                                              <p:attrName>ppt_y</p:attrName>
                                            </p:attrNameLst>
                                          </p:cBhvr>
                                          <p:rCtr x="11322" y="2720"/>
                                        </p:animMotion>
                                      </p:childTnLst>
                                    </p:cTn>
                                  </p:par>
                                  <p:par>
                                    <p:cTn id="135" presetID="10" presetClass="exit" presetSubtype="0" fill="hold" grpId="2" nodeType="withEffect">
                                      <p:stCondLst>
                                        <p:cond delay="1250"/>
                                      </p:stCondLst>
                                      <p:childTnLst>
                                        <p:animEffect transition="out" filter="fade">
                                          <p:cBhvr>
                                            <p:cTn id="136" dur="250"/>
                                            <p:tgtEl>
                                              <p:spTgt spid="1636"/>
                                            </p:tgtEl>
                                          </p:cBhvr>
                                        </p:animEffect>
                                        <p:set>
                                          <p:cBhvr>
                                            <p:cTn id="137" dur="1" fill="hold">
                                              <p:stCondLst>
                                                <p:cond delay="249"/>
                                              </p:stCondLst>
                                            </p:cTn>
                                            <p:tgtEl>
                                              <p:spTgt spid="1636"/>
                                            </p:tgtEl>
                                            <p:attrNameLst>
                                              <p:attrName>style.visibility</p:attrName>
                                            </p:attrNameLst>
                                          </p:cBhvr>
                                          <p:to>
                                            <p:strVal val="hidden"/>
                                          </p:to>
                                        </p:set>
                                      </p:childTnLst>
                                    </p:cTn>
                                  </p:par>
                                  <p:par>
                                    <p:cTn id="138" presetID="10" presetClass="entr" presetSubtype="0" fill="hold" grpId="0" nodeType="withEffect">
                                      <p:stCondLst>
                                        <p:cond delay="750"/>
                                      </p:stCondLst>
                                      <p:childTnLst>
                                        <p:set>
                                          <p:cBhvr>
                                            <p:cTn id="139" dur="1" fill="hold">
                                              <p:stCondLst>
                                                <p:cond delay="0"/>
                                              </p:stCondLst>
                                            </p:cTn>
                                            <p:tgtEl>
                                              <p:spTgt spid="1637"/>
                                            </p:tgtEl>
                                            <p:attrNameLst>
                                              <p:attrName>style.visibility</p:attrName>
                                            </p:attrNameLst>
                                          </p:cBhvr>
                                          <p:to>
                                            <p:strVal val="visible"/>
                                          </p:to>
                                        </p:set>
                                        <p:animEffect transition="in" filter="fade">
                                          <p:cBhvr>
                                            <p:cTn id="140" dur="250"/>
                                            <p:tgtEl>
                                              <p:spTgt spid="1637"/>
                                            </p:tgtEl>
                                          </p:cBhvr>
                                        </p:animEffect>
                                      </p:childTnLst>
                                    </p:cTn>
                                  </p:par>
                                  <p:par>
                                    <p:cTn id="141" presetID="63" presetClass="path" presetSubtype="0" accel="50000" decel="50000" fill="hold" grpId="1" nodeType="withEffect">
                                      <p:stCondLst>
                                        <p:cond delay="750"/>
                                      </p:stCondLst>
                                      <p:childTnLst>
                                        <p:animMotion origin="layout" path="M -4.16667E-7 4.62963E-6 L -0.22519 0.04872 " pathEditMode="relative" rAng="0" ptsTypes="AA">
                                          <p:cBhvr>
                                            <p:cTn id="142" dur="1000" fill="hold"/>
                                            <p:tgtEl>
                                              <p:spTgt spid="1637"/>
                                            </p:tgtEl>
                                            <p:attrNameLst>
                                              <p:attrName>ppt_x</p:attrName>
                                              <p:attrName>ppt_y</p:attrName>
                                            </p:attrNameLst>
                                          </p:cBhvr>
                                          <p:rCtr x="-11263" y="2431"/>
                                        </p:animMotion>
                                      </p:childTnLst>
                                    </p:cTn>
                                  </p:par>
                                  <p:par>
                                    <p:cTn id="143" presetID="10" presetClass="exit" presetSubtype="0" fill="hold" grpId="2" nodeType="withEffect">
                                      <p:stCondLst>
                                        <p:cond delay="1500"/>
                                      </p:stCondLst>
                                      <p:childTnLst>
                                        <p:animEffect transition="out" filter="fade">
                                          <p:cBhvr>
                                            <p:cTn id="144" dur="250"/>
                                            <p:tgtEl>
                                              <p:spTgt spid="1637"/>
                                            </p:tgtEl>
                                          </p:cBhvr>
                                        </p:animEffect>
                                        <p:set>
                                          <p:cBhvr>
                                            <p:cTn id="145" dur="1" fill="hold">
                                              <p:stCondLst>
                                                <p:cond delay="249"/>
                                              </p:stCondLst>
                                            </p:cTn>
                                            <p:tgtEl>
                                              <p:spTgt spid="1637"/>
                                            </p:tgtEl>
                                            <p:attrNameLst>
                                              <p:attrName>style.visibility</p:attrName>
                                            </p:attrNameLst>
                                          </p:cBhvr>
                                          <p:to>
                                            <p:strVal val="hidden"/>
                                          </p:to>
                                        </p:set>
                                      </p:childTnLst>
                                    </p:cTn>
                                  </p:par>
                                  <p:par>
                                    <p:cTn id="146" presetID="10" presetClass="entr" presetSubtype="0" fill="hold" grpId="0" nodeType="withEffect">
                                      <p:stCondLst>
                                        <p:cond delay="1500"/>
                                      </p:stCondLst>
                                      <p:childTnLst>
                                        <p:set>
                                          <p:cBhvr>
                                            <p:cTn id="147" dur="1" fill="hold">
                                              <p:stCondLst>
                                                <p:cond delay="0"/>
                                              </p:stCondLst>
                                            </p:cTn>
                                            <p:tgtEl>
                                              <p:spTgt spid="20"/>
                                            </p:tgtEl>
                                            <p:attrNameLst>
                                              <p:attrName>style.visibility</p:attrName>
                                            </p:attrNameLst>
                                          </p:cBhvr>
                                          <p:to>
                                            <p:strVal val="visible"/>
                                          </p:to>
                                        </p:set>
                                        <p:animEffect transition="in" filter="fade">
                                          <p:cBhvr>
                                            <p:cTn id="148" dur="500"/>
                                            <p:tgtEl>
                                              <p:spTgt spid="20"/>
                                            </p:tgtEl>
                                          </p:cBhvr>
                                        </p:animEffect>
                                      </p:childTnLst>
                                    </p:cTn>
                                  </p:par>
                                </p:childTnLst>
                              </p:cTn>
                            </p:par>
                            <p:par>
                              <p:cTn id="149" fill="hold">
                                <p:stCondLst>
                                  <p:cond delay="2000"/>
                                </p:stCondLst>
                                <p:childTnLst>
                                  <p:par>
                                    <p:cTn id="150" presetID="2" presetClass="entr" presetSubtype="4" decel="100000" fill="hold" nodeType="afterEffect">
                                      <p:stCondLst>
                                        <p:cond delay="0"/>
                                      </p:stCondLst>
                                      <p:childTnLst>
                                        <p:set>
                                          <p:cBhvr>
                                            <p:cTn id="151" dur="1" fill="hold">
                                              <p:stCondLst>
                                                <p:cond delay="0"/>
                                              </p:stCondLst>
                                            </p:cTn>
                                            <p:tgtEl>
                                              <p:spTgt spid="18"/>
                                            </p:tgtEl>
                                            <p:attrNameLst>
                                              <p:attrName>style.visibility</p:attrName>
                                            </p:attrNameLst>
                                          </p:cBhvr>
                                          <p:to>
                                            <p:strVal val="visible"/>
                                          </p:to>
                                        </p:set>
                                        <p:anim calcmode="lin" valueType="num">
                                          <p:cBhvr additive="base">
                                            <p:cTn id="152" dur="750" fill="hold"/>
                                            <p:tgtEl>
                                              <p:spTgt spid="18"/>
                                            </p:tgtEl>
                                            <p:attrNameLst>
                                              <p:attrName>ppt_x</p:attrName>
                                            </p:attrNameLst>
                                          </p:cBhvr>
                                          <p:tavLst>
                                            <p:tav tm="0">
                                              <p:val>
                                                <p:strVal val="#ppt_x"/>
                                              </p:val>
                                            </p:tav>
                                            <p:tav tm="100000">
                                              <p:val>
                                                <p:strVal val="#ppt_x"/>
                                              </p:val>
                                            </p:tav>
                                          </p:tavLst>
                                        </p:anim>
                                        <p:anim calcmode="lin" valueType="num">
                                          <p:cBhvr additive="base">
                                            <p:cTn id="153" dur="7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482" grpId="0" animBg="1"/>
          <p:bldP spid="229" grpId="0" animBg="1"/>
          <p:bldP spid="6" grpId="0" animBg="1"/>
          <p:bldP spid="8" grpId="0" animBg="1"/>
          <p:bldP spid="7" grpId="0" animBg="1"/>
          <p:bldP spid="5" grpId="0" animBg="1"/>
          <p:bldP spid="4" grpId="0" animBg="1"/>
          <p:bldP spid="9" grpId="0" animBg="1"/>
          <p:bldP spid="3" grpId="0" animBg="1"/>
          <p:bldP spid="10" grpId="0" animBg="1"/>
          <p:bldP spid="496" grpId="0" animBg="1"/>
          <p:bldP spid="496" grpId="1" animBg="1"/>
          <p:bldP spid="20" grpId="0" animBg="1"/>
          <p:bldP spid="1634" grpId="0" animBg="1"/>
          <p:bldP spid="1634" grpId="1" animBg="1"/>
          <p:bldP spid="1634" grpId="2" animBg="1"/>
          <p:bldP spid="1635" grpId="0" animBg="1"/>
          <p:bldP spid="1635" grpId="1" animBg="1"/>
          <p:bldP spid="1635" grpId="2" animBg="1"/>
          <p:bldP spid="1636" grpId="0" animBg="1"/>
          <p:bldP spid="1636" grpId="1" animBg="1"/>
          <p:bldP spid="1636" grpId="2" animBg="1"/>
          <p:bldP spid="1637" grpId="0" animBg="1"/>
          <p:bldP spid="1637" grpId="1" animBg="1"/>
          <p:bldP spid="1637" grpId="2"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7886700" cy="609600"/>
          </a:xfrm>
        </p:spPr>
        <p:txBody>
          <a:bodyPr>
            <a:normAutofit fontScale="90000"/>
          </a:bodyPr>
          <a:lstStyle/>
          <a:p>
            <a:r>
              <a:rPr lang="en-US" dirty="0"/>
              <a:t>Ball Aerospace</a:t>
            </a:r>
          </a:p>
        </p:txBody>
      </p:sp>
      <p:sp>
        <p:nvSpPr>
          <p:cNvPr id="13" name="Rectangle 12"/>
          <p:cNvSpPr/>
          <p:nvPr/>
        </p:nvSpPr>
        <p:spPr>
          <a:xfrm>
            <a:off x="98797" y="1520737"/>
            <a:ext cx="2788920" cy="141732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a:off x="97148" y="2999024"/>
            <a:ext cx="1371600" cy="141732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p:cNvSpPr/>
          <p:nvPr/>
        </p:nvSpPr>
        <p:spPr>
          <a:xfrm>
            <a:off x="1516117" y="2999024"/>
            <a:ext cx="1371600" cy="1417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p:cNvSpPr/>
          <p:nvPr/>
        </p:nvSpPr>
        <p:spPr>
          <a:xfrm>
            <a:off x="100502" y="4477311"/>
            <a:ext cx="1371600" cy="1417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p:cNvSpPr/>
          <p:nvPr/>
        </p:nvSpPr>
        <p:spPr>
          <a:xfrm>
            <a:off x="2964519" y="1520737"/>
            <a:ext cx="6080760" cy="1417320"/>
          </a:xfrm>
          <a:prstGeom prst="rect">
            <a:avLst/>
          </a:prstGeom>
          <a:gradFill flip="none" rotWithShape="1">
            <a:gsLst>
              <a:gs pos="0">
                <a:srgbClr val="00B0F0">
                  <a:alpha val="90000"/>
                  <a:lumMod val="95000"/>
                </a:srgbClr>
              </a:gs>
              <a:gs pos="100000">
                <a:srgbClr val="0070C0">
                  <a:alpha val="64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endParaRPr lang="en-GB" sz="1600" dirty="0"/>
          </a:p>
        </p:txBody>
      </p:sp>
      <p:sp>
        <p:nvSpPr>
          <p:cNvPr id="22" name="Rectangle 21"/>
          <p:cNvSpPr/>
          <p:nvPr/>
        </p:nvSpPr>
        <p:spPr>
          <a:xfrm>
            <a:off x="2964519" y="2999024"/>
            <a:ext cx="6080760" cy="1417320"/>
          </a:xfrm>
          <a:prstGeom prst="rect">
            <a:avLst/>
          </a:prstGeom>
          <a:gradFill flip="none" rotWithShape="1">
            <a:gsLst>
              <a:gs pos="0">
                <a:srgbClr val="00B0F0">
                  <a:lumMod val="95000"/>
                  <a:alpha val="90000"/>
                </a:srgbClr>
              </a:gs>
              <a:gs pos="100000">
                <a:srgbClr val="0070C0">
                  <a:alpha val="64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endParaRPr lang="en-GB" sz="1600" dirty="0"/>
          </a:p>
        </p:txBody>
      </p:sp>
      <p:sp>
        <p:nvSpPr>
          <p:cNvPr id="24" name="Rectangle 23"/>
          <p:cNvSpPr/>
          <p:nvPr/>
        </p:nvSpPr>
        <p:spPr>
          <a:xfrm>
            <a:off x="2964519" y="4480330"/>
            <a:ext cx="6080760" cy="1417320"/>
          </a:xfrm>
          <a:prstGeom prst="rect">
            <a:avLst/>
          </a:prstGeom>
          <a:gradFill flip="none" rotWithShape="1">
            <a:gsLst>
              <a:gs pos="0">
                <a:srgbClr val="00B0F0">
                  <a:lumMod val="95000"/>
                  <a:alpha val="90000"/>
                </a:srgbClr>
              </a:gs>
              <a:gs pos="100000">
                <a:srgbClr val="0070C0">
                  <a:alpha val="64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endParaRPr lang="en-GB" sz="1600" b="1" dirty="0"/>
          </a:p>
        </p:txBody>
      </p:sp>
      <p:pic>
        <p:nvPicPr>
          <p:cNvPr id="28" name="Picture 2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514413" y="2999024"/>
            <a:ext cx="1363031" cy="1417320"/>
          </a:xfrm>
          <a:prstGeom prst="rect">
            <a:avLst/>
          </a:prstGeom>
        </p:spPr>
      </p:pic>
      <p:pic>
        <p:nvPicPr>
          <p:cNvPr id="29" name="Picture 28"/>
          <p:cNvPicPr>
            <a:picLocks/>
          </p:cNvPicPr>
          <p:nvPr/>
        </p:nvPicPr>
        <p:blipFill rotWithShape="1">
          <a:blip r:embed="rId4">
            <a:extLst>
              <a:ext uri="{28A0092B-C50C-407E-A947-70E740481C1C}">
                <a14:useLocalDpi xmlns:a14="http://schemas.microsoft.com/office/drawing/2010/main" val="0"/>
              </a:ext>
            </a:extLst>
          </a:blip>
          <a:srcRect l="21883" r="21066"/>
          <a:stretch/>
        </p:blipFill>
        <p:spPr>
          <a:xfrm>
            <a:off x="97148" y="4473557"/>
            <a:ext cx="1371304" cy="1421074"/>
          </a:xfrm>
          <a:prstGeom prst="rect">
            <a:avLst/>
          </a:prstGeom>
        </p:spPr>
      </p:pic>
      <p:sp>
        <p:nvSpPr>
          <p:cNvPr id="47" name="TextBox 46"/>
          <p:cNvSpPr txBox="1"/>
          <p:nvPr/>
        </p:nvSpPr>
        <p:spPr>
          <a:xfrm>
            <a:off x="97148" y="1517082"/>
            <a:ext cx="2780294" cy="523220"/>
          </a:xfrm>
          <a:prstGeom prst="rect">
            <a:avLst/>
          </a:prstGeom>
          <a:noFill/>
        </p:spPr>
        <p:txBody>
          <a:bodyPr wrap="square" rtlCol="0">
            <a:spAutoFit/>
          </a:bodyPr>
          <a:lstStyle/>
          <a:p>
            <a:r>
              <a:rPr lang="en-US" sz="1400" dirty="0"/>
              <a:t>Headquarters: Broomfield, Colorado</a:t>
            </a:r>
          </a:p>
        </p:txBody>
      </p:sp>
      <p:sp>
        <p:nvSpPr>
          <p:cNvPr id="48" name="TextBox 47"/>
          <p:cNvSpPr txBox="1"/>
          <p:nvPr/>
        </p:nvSpPr>
        <p:spPr>
          <a:xfrm>
            <a:off x="88962" y="2030408"/>
            <a:ext cx="2788481" cy="307777"/>
          </a:xfrm>
          <a:prstGeom prst="rect">
            <a:avLst/>
          </a:prstGeom>
          <a:noFill/>
        </p:spPr>
        <p:txBody>
          <a:bodyPr wrap="square" rtlCol="0">
            <a:spAutoFit/>
          </a:bodyPr>
          <a:lstStyle/>
          <a:p>
            <a:r>
              <a:rPr lang="en-US" sz="1400" dirty="0"/>
              <a:t>Industry: Aerospace &amp; Defense</a:t>
            </a:r>
          </a:p>
        </p:txBody>
      </p:sp>
      <p:sp>
        <p:nvSpPr>
          <p:cNvPr id="49" name="TextBox 48"/>
          <p:cNvSpPr txBox="1"/>
          <p:nvPr/>
        </p:nvSpPr>
        <p:spPr>
          <a:xfrm>
            <a:off x="88962" y="2328290"/>
            <a:ext cx="2796083" cy="307777"/>
          </a:xfrm>
          <a:prstGeom prst="rect">
            <a:avLst/>
          </a:prstGeom>
          <a:noFill/>
        </p:spPr>
        <p:txBody>
          <a:bodyPr wrap="square" rtlCol="0">
            <a:spAutoFit/>
          </a:bodyPr>
          <a:lstStyle/>
          <a:p>
            <a:r>
              <a:rPr lang="en-US" sz="1400" dirty="0"/>
              <a:t>Employees: 2,800</a:t>
            </a:r>
          </a:p>
        </p:txBody>
      </p:sp>
      <p:sp>
        <p:nvSpPr>
          <p:cNvPr id="4" name="TextBox 3"/>
          <p:cNvSpPr txBox="1"/>
          <p:nvPr/>
        </p:nvSpPr>
        <p:spPr>
          <a:xfrm>
            <a:off x="2964519" y="1545837"/>
            <a:ext cx="1744718" cy="338554"/>
          </a:xfrm>
          <a:prstGeom prst="rect">
            <a:avLst/>
          </a:prstGeom>
          <a:noFill/>
        </p:spPr>
        <p:txBody>
          <a:bodyPr wrap="square" rtlCol="0">
            <a:spAutoFit/>
          </a:bodyPr>
          <a:lstStyle/>
          <a:p>
            <a:r>
              <a:rPr lang="en-US" sz="1600" dirty="0">
                <a:solidFill>
                  <a:schemeClr val="bg1"/>
                </a:solidFill>
                <a:latin typeface="+mj-lt"/>
              </a:rPr>
              <a:t>Top Objectives</a:t>
            </a:r>
          </a:p>
        </p:txBody>
      </p:sp>
      <p:sp>
        <p:nvSpPr>
          <p:cNvPr id="53" name="TextBox 52"/>
          <p:cNvSpPr txBox="1"/>
          <p:nvPr/>
        </p:nvSpPr>
        <p:spPr>
          <a:xfrm>
            <a:off x="2964519" y="3021881"/>
            <a:ext cx="1744718" cy="338554"/>
          </a:xfrm>
          <a:prstGeom prst="rect">
            <a:avLst/>
          </a:prstGeom>
          <a:noFill/>
        </p:spPr>
        <p:txBody>
          <a:bodyPr wrap="square" rtlCol="0">
            <a:spAutoFit/>
          </a:bodyPr>
          <a:lstStyle/>
          <a:p>
            <a:r>
              <a:rPr lang="en-US" sz="1600" dirty="0">
                <a:solidFill>
                  <a:schemeClr val="bg1"/>
                </a:solidFill>
                <a:latin typeface="+mj-lt"/>
              </a:rPr>
              <a:t>Resolution</a:t>
            </a:r>
          </a:p>
        </p:txBody>
      </p:sp>
      <p:sp>
        <p:nvSpPr>
          <p:cNvPr id="54" name="TextBox 53"/>
          <p:cNvSpPr txBox="1"/>
          <p:nvPr/>
        </p:nvSpPr>
        <p:spPr>
          <a:xfrm>
            <a:off x="2964519" y="4477311"/>
            <a:ext cx="1744718" cy="338554"/>
          </a:xfrm>
          <a:prstGeom prst="rect">
            <a:avLst/>
          </a:prstGeom>
          <a:noFill/>
        </p:spPr>
        <p:txBody>
          <a:bodyPr wrap="square" rtlCol="0">
            <a:spAutoFit/>
          </a:bodyPr>
          <a:lstStyle/>
          <a:p>
            <a:r>
              <a:rPr lang="en-US" sz="1600" dirty="0">
                <a:solidFill>
                  <a:schemeClr val="bg1"/>
                </a:solidFill>
                <a:latin typeface="+mj-lt"/>
              </a:rPr>
              <a:t>Key Benefits</a:t>
            </a:r>
          </a:p>
        </p:txBody>
      </p:sp>
      <p:sp>
        <p:nvSpPr>
          <p:cNvPr id="55" name="TextBox 54" hidden="1"/>
          <p:cNvSpPr txBox="1"/>
          <p:nvPr/>
        </p:nvSpPr>
        <p:spPr>
          <a:xfrm>
            <a:off x="1514413" y="4508089"/>
            <a:ext cx="1373305" cy="307777"/>
          </a:xfrm>
          <a:prstGeom prst="rect">
            <a:avLst/>
          </a:prstGeom>
          <a:noFill/>
        </p:spPr>
        <p:txBody>
          <a:bodyPr wrap="square" rtlCol="0">
            <a:spAutoFit/>
          </a:bodyPr>
          <a:lstStyle/>
          <a:p>
            <a:pPr algn="ctr"/>
            <a:r>
              <a:rPr lang="en-US" sz="1400" dirty="0"/>
              <a:t>Additional Info</a:t>
            </a:r>
          </a:p>
        </p:txBody>
      </p:sp>
      <p:sp>
        <p:nvSpPr>
          <p:cNvPr id="5" name="TextBox 4"/>
          <p:cNvSpPr txBox="1"/>
          <p:nvPr/>
        </p:nvSpPr>
        <p:spPr>
          <a:xfrm>
            <a:off x="128146" y="3173425"/>
            <a:ext cx="1293232" cy="461665"/>
          </a:xfrm>
          <a:prstGeom prst="rect">
            <a:avLst/>
          </a:prstGeom>
          <a:noFill/>
        </p:spPr>
        <p:txBody>
          <a:bodyPr wrap="square" rtlCol="0">
            <a:spAutoFit/>
          </a:bodyPr>
          <a:lstStyle/>
          <a:p>
            <a:pPr algn="ctr"/>
            <a:r>
              <a:rPr lang="en-US" sz="2400" dirty="0"/>
              <a:t>12 </a:t>
            </a:r>
          </a:p>
        </p:txBody>
      </p:sp>
      <p:sp>
        <p:nvSpPr>
          <p:cNvPr id="6" name="TextBox 5"/>
          <p:cNvSpPr txBox="1"/>
          <p:nvPr/>
        </p:nvSpPr>
        <p:spPr>
          <a:xfrm>
            <a:off x="94034" y="3534812"/>
            <a:ext cx="1361459" cy="738664"/>
          </a:xfrm>
          <a:prstGeom prst="rect">
            <a:avLst/>
          </a:prstGeom>
          <a:noFill/>
        </p:spPr>
        <p:txBody>
          <a:bodyPr wrap="square" rtlCol="0">
            <a:spAutoFit/>
          </a:bodyPr>
          <a:lstStyle/>
          <a:p>
            <a:pPr algn="ctr"/>
            <a:r>
              <a:rPr lang="en-US" sz="1400" dirty="0"/>
              <a:t>Systems replaced by EcoSys EPC</a:t>
            </a:r>
          </a:p>
        </p:txBody>
      </p:sp>
      <p:sp>
        <p:nvSpPr>
          <p:cNvPr id="7" name="Rectangle 6"/>
          <p:cNvSpPr/>
          <p:nvPr/>
        </p:nvSpPr>
        <p:spPr>
          <a:xfrm>
            <a:off x="2964519" y="1859369"/>
            <a:ext cx="6080760" cy="1015663"/>
          </a:xfrm>
          <a:prstGeom prst="rect">
            <a:avLst/>
          </a:prstGeom>
        </p:spPr>
        <p:txBody>
          <a:bodyPr wrap="square">
            <a:spAutoFit/>
          </a:bodyPr>
          <a:lstStyle/>
          <a:p>
            <a:pPr marL="171450" indent="-171450">
              <a:buFont typeface="Arial" panose="020B0604020202020204" pitchFamily="34" charset="0"/>
              <a:buChar char="•"/>
            </a:pPr>
            <a:r>
              <a:rPr lang="en-US" sz="1200" dirty="0">
                <a:solidFill>
                  <a:schemeClr val="bg1"/>
                </a:solidFill>
              </a:rPr>
              <a:t>To gain continued recognition for excellence in project execution – a necessity for success in the complex engineering world of satellites, spacecraft and their affiliated systems.</a:t>
            </a:r>
          </a:p>
          <a:p>
            <a:pPr marL="171450" indent="-171450">
              <a:buFont typeface="Arial" panose="020B0604020202020204" pitchFamily="34" charset="0"/>
              <a:buChar char="•"/>
            </a:pPr>
            <a:r>
              <a:rPr lang="en-US" sz="1200" dirty="0">
                <a:solidFill>
                  <a:schemeClr val="bg1"/>
                </a:solidFill>
              </a:rPr>
              <a:t>Continuous improvement of internal processes and systems in order to drive project excellence and ultimately satisfied customers and profitable operations.</a:t>
            </a:r>
          </a:p>
          <a:p>
            <a:pPr marL="171450" indent="-171450">
              <a:buFont typeface="Arial" panose="020B0604020202020204" pitchFamily="34" charset="0"/>
              <a:buChar char="•"/>
            </a:pPr>
            <a:r>
              <a:rPr lang="en-US" sz="1200" dirty="0">
                <a:solidFill>
                  <a:schemeClr val="bg1"/>
                </a:solidFill>
              </a:rPr>
              <a:t>Standardize data at an enterprise level, and spend more time doing value-added analysis.</a:t>
            </a:r>
          </a:p>
        </p:txBody>
      </p:sp>
      <p:sp>
        <p:nvSpPr>
          <p:cNvPr id="56" name="Rectangle 55"/>
          <p:cNvSpPr/>
          <p:nvPr/>
        </p:nvSpPr>
        <p:spPr>
          <a:xfrm>
            <a:off x="2964519" y="3251829"/>
            <a:ext cx="6080760" cy="1200329"/>
          </a:xfrm>
          <a:prstGeom prst="rect">
            <a:avLst/>
          </a:prstGeom>
        </p:spPr>
        <p:txBody>
          <a:bodyPr wrap="square">
            <a:spAutoFit/>
          </a:bodyPr>
          <a:lstStyle/>
          <a:p>
            <a:pPr marL="171450" indent="-171450">
              <a:buFont typeface="Arial" panose="020B0604020202020204" pitchFamily="34" charset="0"/>
              <a:buChar char="•"/>
            </a:pPr>
            <a:r>
              <a:rPr lang="en-US" sz="1200" dirty="0">
                <a:solidFill>
                  <a:schemeClr val="bg1"/>
                </a:solidFill>
              </a:rPr>
              <a:t>Selected EcoSys as an enterprise solution to manage program costs across company.</a:t>
            </a:r>
          </a:p>
          <a:p>
            <a:pPr marL="171450" indent="-171450">
              <a:buFont typeface="Arial" panose="020B0604020202020204" pitchFamily="34" charset="0"/>
              <a:buChar char="•"/>
            </a:pPr>
            <a:r>
              <a:rPr lang="en-US" sz="1200" dirty="0">
                <a:solidFill>
                  <a:schemeClr val="bg1"/>
                </a:solidFill>
              </a:rPr>
              <a:t>EcoSys replaced existing estimating and pricing systems and replaced or consolidated multiple existing Ball software systems to supply integrated program management and business management processes and systems. </a:t>
            </a:r>
          </a:p>
          <a:p>
            <a:pPr marL="171450" indent="-171450">
              <a:buFont typeface="Arial" panose="020B0604020202020204" pitchFamily="34" charset="0"/>
              <a:buChar char="•"/>
            </a:pPr>
            <a:r>
              <a:rPr lang="en-US" sz="1200" dirty="0">
                <a:solidFill>
                  <a:schemeClr val="bg1"/>
                </a:solidFill>
              </a:rPr>
              <a:t>Ball can report and analyze program data in a consolidated fashion, and at deeper level than before.</a:t>
            </a:r>
          </a:p>
        </p:txBody>
      </p:sp>
      <p:sp>
        <p:nvSpPr>
          <p:cNvPr id="57" name="Rectangle 56"/>
          <p:cNvSpPr/>
          <p:nvPr/>
        </p:nvSpPr>
        <p:spPr>
          <a:xfrm>
            <a:off x="2964519" y="4727113"/>
            <a:ext cx="6080760" cy="1200329"/>
          </a:xfrm>
          <a:prstGeom prst="rect">
            <a:avLst/>
          </a:prstGeom>
        </p:spPr>
        <p:txBody>
          <a:bodyPr wrap="square">
            <a:spAutoFit/>
          </a:bodyPr>
          <a:lstStyle/>
          <a:p>
            <a:pPr marL="171450" indent="-171450">
              <a:buFont typeface="Arial" panose="020B0604020202020204" pitchFamily="34" charset="0"/>
              <a:buChar char="•"/>
            </a:pPr>
            <a:r>
              <a:rPr lang="en-US" sz="1200" dirty="0">
                <a:solidFill>
                  <a:schemeClr val="bg1"/>
                </a:solidFill>
              </a:rPr>
              <a:t>Eliminated complexity </a:t>
            </a:r>
          </a:p>
          <a:p>
            <a:pPr marL="171450" indent="-171450">
              <a:buFont typeface="Arial" panose="020B0604020202020204" pitchFamily="34" charset="0"/>
              <a:buChar char="•"/>
            </a:pPr>
            <a:r>
              <a:rPr lang="en-US" sz="1200" dirty="0">
                <a:solidFill>
                  <a:schemeClr val="bg1"/>
                </a:solidFill>
              </a:rPr>
              <a:t>Leveraged </a:t>
            </a:r>
            <a:r>
              <a:rPr lang="en-US" sz="1200" dirty="0" err="1">
                <a:solidFill>
                  <a:schemeClr val="bg1"/>
                </a:solidFill>
              </a:rPr>
              <a:t>Ecosys’s</a:t>
            </a:r>
            <a:r>
              <a:rPr lang="en-US" sz="1200" dirty="0">
                <a:solidFill>
                  <a:schemeClr val="bg1"/>
                </a:solidFill>
              </a:rPr>
              <a:t> flexibility to match existing, proven business processes </a:t>
            </a:r>
          </a:p>
          <a:p>
            <a:pPr marL="171450" indent="-171450">
              <a:buFont typeface="Arial" panose="020B0604020202020204" pitchFamily="34" charset="0"/>
              <a:buChar char="•"/>
            </a:pPr>
            <a:r>
              <a:rPr lang="en-US" sz="1200" dirty="0">
                <a:solidFill>
                  <a:schemeClr val="bg1"/>
                </a:solidFill>
              </a:rPr>
              <a:t>Realized greater insights to predict and improve outcomes on active projects, while achieving the flexibility and intelligence to adapt long-term strategy at the program/organizational level over time. </a:t>
            </a:r>
          </a:p>
          <a:p>
            <a:pPr marL="171450" indent="-171450">
              <a:buFont typeface="Arial" panose="020B0604020202020204" pitchFamily="34" charset="0"/>
              <a:buChar char="•"/>
            </a:pPr>
            <a:r>
              <a:rPr lang="en-US" sz="1200" dirty="0">
                <a:solidFill>
                  <a:schemeClr val="bg1"/>
                </a:solidFill>
              </a:rPr>
              <a:t>Ball has been able to develop new metrics to help assess what is driving their business.</a:t>
            </a:r>
          </a:p>
        </p:txBody>
      </p:sp>
      <p:sp>
        <p:nvSpPr>
          <p:cNvPr id="32" name="TextBox 31"/>
          <p:cNvSpPr txBox="1"/>
          <p:nvPr/>
        </p:nvSpPr>
        <p:spPr>
          <a:xfrm>
            <a:off x="88962" y="2626172"/>
            <a:ext cx="2794434" cy="307777"/>
          </a:xfrm>
          <a:prstGeom prst="rect">
            <a:avLst/>
          </a:prstGeom>
          <a:noFill/>
        </p:spPr>
        <p:txBody>
          <a:bodyPr wrap="square" rtlCol="0">
            <a:spAutoFit/>
          </a:bodyPr>
          <a:lstStyle/>
          <a:p>
            <a:r>
              <a:rPr lang="en-US" sz="1400" dirty="0"/>
              <a:t>Software Use: United States</a:t>
            </a:r>
          </a:p>
        </p:txBody>
      </p:sp>
      <p:sp>
        <p:nvSpPr>
          <p:cNvPr id="31" name="Rectangle 30"/>
          <p:cNvSpPr/>
          <p:nvPr/>
        </p:nvSpPr>
        <p:spPr>
          <a:xfrm>
            <a:off x="1516117" y="4480330"/>
            <a:ext cx="1371600" cy="141732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6" name="Footer Placeholder 3"/>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27" name="Slide Number Placeholder 4"/>
          <p:cNvSpPr>
            <a:spLocks noGrp="1"/>
          </p:cNvSpPr>
          <p:nvPr>
            <p:ph type="sldNum" sz="quarter" idx="12"/>
          </p:nvPr>
        </p:nvSpPr>
        <p:spPr>
          <a:xfrm>
            <a:off x="7857066" y="6356351"/>
            <a:ext cx="658283" cy="365125"/>
          </a:xfrm>
        </p:spPr>
        <p:txBody>
          <a:bodyPr/>
          <a:lstStyle/>
          <a:p>
            <a:fld id="{D34C24A4-3ACA-4A7E-A723-41D3A274CF63}" type="slidenum">
              <a:rPr lang="en-US" smtClean="0"/>
              <a:t>33</a:t>
            </a:fld>
            <a:endParaRPr lang="en-US"/>
          </a:p>
        </p:txBody>
      </p:sp>
    </p:spTree>
    <p:extLst>
      <p:ext uri="{BB962C8B-B14F-4D97-AF65-F5344CB8AC3E}">
        <p14:creationId xmlns:p14="http://schemas.microsoft.com/office/powerpoint/2010/main" val="115365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ppt_x"/>
                                          </p:val>
                                        </p:tav>
                                        <p:tav tm="100000">
                                          <p:val>
                                            <p:strVal val="#ppt_x"/>
                                          </p:val>
                                        </p:tav>
                                      </p:tavLst>
                                    </p:anim>
                                    <p:anim calcmode="lin" valueType="num">
                                      <p:cBhvr additive="base">
                                        <p:cTn id="24" dur="500" fill="hold"/>
                                        <p:tgtEl>
                                          <p:spTgt spid="56"/>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500" fill="hold"/>
                                        <p:tgtEl>
                                          <p:spTgt spid="53"/>
                                        </p:tgtEl>
                                        <p:attrNameLst>
                                          <p:attrName>ppt_x</p:attrName>
                                        </p:attrNameLst>
                                      </p:cBhvr>
                                      <p:tavLst>
                                        <p:tav tm="0">
                                          <p:val>
                                            <p:strVal val="#ppt_x"/>
                                          </p:val>
                                        </p:tav>
                                        <p:tav tm="100000">
                                          <p:val>
                                            <p:strVal val="#ppt_x"/>
                                          </p:val>
                                        </p:tav>
                                      </p:tavLst>
                                    </p:anim>
                                    <p:anim calcmode="lin" valueType="num">
                                      <p:cBhvr additive="base">
                                        <p:cTn id="28" dur="500" fill="hold"/>
                                        <p:tgtEl>
                                          <p:spTgt spid="53"/>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100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1000"/>
                                  </p:stCondLst>
                                  <p:childTnLst>
                                    <p:set>
                                      <p:cBhvr>
                                        <p:cTn id="34" dur="1" fill="hold">
                                          <p:stCondLst>
                                            <p:cond delay="0"/>
                                          </p:stCondLst>
                                        </p:cTn>
                                        <p:tgtEl>
                                          <p:spTgt spid="57"/>
                                        </p:tgtEl>
                                        <p:attrNameLst>
                                          <p:attrName>style.visibility</p:attrName>
                                        </p:attrNameLst>
                                      </p:cBhvr>
                                      <p:to>
                                        <p:strVal val="visible"/>
                                      </p:to>
                                    </p:set>
                                    <p:anim calcmode="lin" valueType="num">
                                      <p:cBhvr additive="base">
                                        <p:cTn id="35" dur="500" fill="hold"/>
                                        <p:tgtEl>
                                          <p:spTgt spid="57"/>
                                        </p:tgtEl>
                                        <p:attrNameLst>
                                          <p:attrName>ppt_x</p:attrName>
                                        </p:attrNameLst>
                                      </p:cBhvr>
                                      <p:tavLst>
                                        <p:tav tm="0">
                                          <p:val>
                                            <p:strVal val="#ppt_x"/>
                                          </p:val>
                                        </p:tav>
                                        <p:tav tm="100000">
                                          <p:val>
                                            <p:strVal val="#ppt_x"/>
                                          </p:val>
                                        </p:tav>
                                      </p:tavLst>
                                    </p:anim>
                                    <p:anim calcmode="lin" valueType="num">
                                      <p:cBhvr additive="base">
                                        <p:cTn id="36" dur="500" fill="hold"/>
                                        <p:tgtEl>
                                          <p:spTgt spid="57"/>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1000"/>
                                  </p:stCondLst>
                                  <p:childTnLst>
                                    <p:set>
                                      <p:cBhvr>
                                        <p:cTn id="38" dur="1" fill="hold">
                                          <p:stCondLst>
                                            <p:cond delay="0"/>
                                          </p:stCondLst>
                                        </p:cTn>
                                        <p:tgtEl>
                                          <p:spTgt spid="54"/>
                                        </p:tgtEl>
                                        <p:attrNameLst>
                                          <p:attrName>style.visibility</p:attrName>
                                        </p:attrNameLst>
                                      </p:cBhvr>
                                      <p:to>
                                        <p:strVal val="visible"/>
                                      </p:to>
                                    </p:set>
                                    <p:anim calcmode="lin" valueType="num">
                                      <p:cBhvr additive="base">
                                        <p:cTn id="39" dur="500" fill="hold"/>
                                        <p:tgtEl>
                                          <p:spTgt spid="54"/>
                                        </p:tgtEl>
                                        <p:attrNameLst>
                                          <p:attrName>ppt_x</p:attrName>
                                        </p:attrNameLst>
                                      </p:cBhvr>
                                      <p:tavLst>
                                        <p:tav tm="0">
                                          <p:val>
                                            <p:strVal val="#ppt_x"/>
                                          </p:val>
                                        </p:tav>
                                        <p:tav tm="100000">
                                          <p:val>
                                            <p:strVal val="#ppt_x"/>
                                          </p:val>
                                        </p:tav>
                                      </p:tavLst>
                                    </p:anim>
                                    <p:anim calcmode="lin" valueType="num">
                                      <p:cBhvr additive="base">
                                        <p:cTn id="40" dur="500" fill="hold"/>
                                        <p:tgtEl>
                                          <p:spTgt spid="54"/>
                                        </p:tgtEl>
                                        <p:attrNameLst>
                                          <p:attrName>ppt_y</p:attrName>
                                        </p:attrNameLst>
                                      </p:cBhvr>
                                      <p:tavLst>
                                        <p:tav tm="0">
                                          <p:val>
                                            <p:strVal val="1+#ppt_h/2"/>
                                          </p:val>
                                        </p:tav>
                                        <p:tav tm="100000">
                                          <p:val>
                                            <p:strVal val="#ppt_y"/>
                                          </p:val>
                                        </p:tav>
                                      </p:tavLst>
                                    </p:anim>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500"/>
                                        <p:tgtEl>
                                          <p:spTgt spid="4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500"/>
                                        <p:tgtEl>
                                          <p:spTgt spid="4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500"/>
                                        <p:tgtEl>
                                          <p:spTgt spid="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par>
                                <p:cTn id="69" presetID="23" presetClass="entr" presetSubtype="288" fill="hold" nodeType="withEffect">
                                  <p:stCondLst>
                                    <p:cond delay="250"/>
                                  </p:stCondLst>
                                  <p:childTnLst>
                                    <p:set>
                                      <p:cBhvr>
                                        <p:cTn id="70" dur="1" fill="hold">
                                          <p:stCondLst>
                                            <p:cond delay="0"/>
                                          </p:stCondLst>
                                        </p:cTn>
                                        <p:tgtEl>
                                          <p:spTgt spid="28"/>
                                        </p:tgtEl>
                                        <p:attrNameLst>
                                          <p:attrName>style.visibility</p:attrName>
                                        </p:attrNameLst>
                                      </p:cBhvr>
                                      <p:to>
                                        <p:strVal val="visible"/>
                                      </p:to>
                                    </p:set>
                                    <p:anim calcmode="lin" valueType="num">
                                      <p:cBhvr>
                                        <p:cTn id="71" dur="250" fill="hold"/>
                                        <p:tgtEl>
                                          <p:spTgt spid="28"/>
                                        </p:tgtEl>
                                        <p:attrNameLst>
                                          <p:attrName>ppt_w</p:attrName>
                                        </p:attrNameLst>
                                      </p:cBhvr>
                                      <p:tavLst>
                                        <p:tav tm="0">
                                          <p:val>
                                            <p:strVal val="4/3*#ppt_w"/>
                                          </p:val>
                                        </p:tav>
                                        <p:tav tm="100000">
                                          <p:val>
                                            <p:strVal val="#ppt_w"/>
                                          </p:val>
                                        </p:tav>
                                      </p:tavLst>
                                    </p:anim>
                                    <p:anim calcmode="lin" valueType="num">
                                      <p:cBhvr>
                                        <p:cTn id="72" dur="250" fill="hold"/>
                                        <p:tgtEl>
                                          <p:spTgt spid="28"/>
                                        </p:tgtEl>
                                        <p:attrNameLst>
                                          <p:attrName>ppt_h</p:attrName>
                                        </p:attrNameLst>
                                      </p:cBhvr>
                                      <p:tavLst>
                                        <p:tav tm="0">
                                          <p:val>
                                            <p:strVal val="4/3*#ppt_h"/>
                                          </p:val>
                                        </p:tav>
                                        <p:tav tm="100000">
                                          <p:val>
                                            <p:strVal val="#ppt_h"/>
                                          </p:val>
                                        </p:tav>
                                      </p:tavLst>
                                    </p:anim>
                                  </p:childTnLst>
                                </p:cTn>
                              </p:par>
                              <p:par>
                                <p:cTn id="73" presetID="10" presetClass="entr" presetSubtype="0" fill="hold" nodeType="withEffect">
                                  <p:stCondLst>
                                    <p:cond delay="25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250"/>
                                        <p:tgtEl>
                                          <p:spTgt spid="28"/>
                                        </p:tgtEl>
                                      </p:cBhvr>
                                    </p:animEffect>
                                  </p:childTnLst>
                                </p:cTn>
                              </p:par>
                              <p:par>
                                <p:cTn id="76" presetID="6" presetClass="emph" presetSubtype="0" autoRev="1" fill="hold" nodeType="withEffect">
                                  <p:stCondLst>
                                    <p:cond delay="400"/>
                                  </p:stCondLst>
                                  <p:childTnLst>
                                    <p:animScale>
                                      <p:cBhvr>
                                        <p:cTn id="77" dur="200" fill="hold"/>
                                        <p:tgtEl>
                                          <p:spTgt spid="28"/>
                                        </p:tgtEl>
                                      </p:cBhvr>
                                      <p:by x="90000" y="90000"/>
                                    </p:animScale>
                                  </p:childTnLst>
                                </p:cTn>
                              </p:par>
                              <p:par>
                                <p:cTn id="78" presetID="23" presetClass="entr" presetSubtype="288" fill="hold" nodeType="withEffect">
                                  <p:stCondLst>
                                    <p:cond delay="500"/>
                                  </p:stCondLst>
                                  <p:childTnLst>
                                    <p:set>
                                      <p:cBhvr>
                                        <p:cTn id="79" dur="1" fill="hold">
                                          <p:stCondLst>
                                            <p:cond delay="0"/>
                                          </p:stCondLst>
                                        </p:cTn>
                                        <p:tgtEl>
                                          <p:spTgt spid="29"/>
                                        </p:tgtEl>
                                        <p:attrNameLst>
                                          <p:attrName>style.visibility</p:attrName>
                                        </p:attrNameLst>
                                      </p:cBhvr>
                                      <p:to>
                                        <p:strVal val="visible"/>
                                      </p:to>
                                    </p:set>
                                    <p:anim calcmode="lin" valueType="num">
                                      <p:cBhvr>
                                        <p:cTn id="80" dur="250" fill="hold"/>
                                        <p:tgtEl>
                                          <p:spTgt spid="29"/>
                                        </p:tgtEl>
                                        <p:attrNameLst>
                                          <p:attrName>ppt_w</p:attrName>
                                        </p:attrNameLst>
                                      </p:cBhvr>
                                      <p:tavLst>
                                        <p:tav tm="0">
                                          <p:val>
                                            <p:strVal val="4/3*#ppt_w"/>
                                          </p:val>
                                        </p:tav>
                                        <p:tav tm="100000">
                                          <p:val>
                                            <p:strVal val="#ppt_w"/>
                                          </p:val>
                                        </p:tav>
                                      </p:tavLst>
                                    </p:anim>
                                    <p:anim calcmode="lin" valueType="num">
                                      <p:cBhvr>
                                        <p:cTn id="81" dur="250" fill="hold"/>
                                        <p:tgtEl>
                                          <p:spTgt spid="29"/>
                                        </p:tgtEl>
                                        <p:attrNameLst>
                                          <p:attrName>ppt_h</p:attrName>
                                        </p:attrNameLst>
                                      </p:cBhvr>
                                      <p:tavLst>
                                        <p:tav tm="0">
                                          <p:val>
                                            <p:strVal val="4/3*#ppt_h"/>
                                          </p:val>
                                        </p:tav>
                                        <p:tav tm="100000">
                                          <p:val>
                                            <p:strVal val="#ppt_h"/>
                                          </p:val>
                                        </p:tav>
                                      </p:tavLst>
                                    </p:anim>
                                  </p:childTnLst>
                                </p:cTn>
                              </p:par>
                              <p:par>
                                <p:cTn id="82" presetID="10" presetClass="entr" presetSubtype="0" fill="hold" nodeType="withEffect">
                                  <p:stCondLst>
                                    <p:cond delay="50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250"/>
                                        <p:tgtEl>
                                          <p:spTgt spid="29"/>
                                        </p:tgtEl>
                                      </p:cBhvr>
                                    </p:animEffect>
                                  </p:childTnLst>
                                </p:cTn>
                              </p:par>
                              <p:par>
                                <p:cTn id="85" presetID="6" presetClass="emph" presetSubtype="0" autoRev="1" fill="hold" nodeType="withEffect">
                                  <p:stCondLst>
                                    <p:cond delay="650"/>
                                  </p:stCondLst>
                                  <p:childTnLst>
                                    <p:animScale>
                                      <p:cBhvr>
                                        <p:cTn id="86" dur="200" fill="hold"/>
                                        <p:tgtEl>
                                          <p:spTgt spid="29"/>
                                        </p:tgtEl>
                                      </p:cBhvr>
                                      <p:by x="90000" y="90000"/>
                                    </p:animScale>
                                  </p:childTnLst>
                                </p:cTn>
                              </p:par>
                              <p:par>
                                <p:cTn id="87" presetID="10" presetClass="entr" presetSubtype="0" fill="hold" grpId="0" nodeType="with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fade">
                                      <p:cBhvr>
                                        <p:cTn id="89" dur="500"/>
                                        <p:tgtEl>
                                          <p:spTgt spid="3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fade">
                                      <p:cBhvr>
                                        <p:cTn id="9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8" grpId="0" animBg="1"/>
      <p:bldP spid="20" grpId="0" animBg="1"/>
      <p:bldP spid="22" grpId="0" animBg="1"/>
      <p:bldP spid="24" grpId="0" animBg="1"/>
      <p:bldP spid="47" grpId="0"/>
      <p:bldP spid="48" grpId="0"/>
      <p:bldP spid="49" grpId="0"/>
      <p:bldP spid="4" grpId="0"/>
      <p:bldP spid="53" grpId="0"/>
      <p:bldP spid="54" grpId="0"/>
      <p:bldP spid="5" grpId="0"/>
      <p:bldP spid="6" grpId="0"/>
      <p:bldP spid="7" grpId="0"/>
      <p:bldP spid="56" grpId="0"/>
      <p:bldP spid="57" grpId="0"/>
      <p:bldP spid="32" grpId="0"/>
      <p:bldP spid="3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1055095"/>
            <a:ext cx="8135348" cy="4499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6" name="Rectangle 15"/>
          <p:cNvSpPr/>
          <p:nvPr/>
        </p:nvSpPr>
        <p:spPr>
          <a:xfrm>
            <a:off x="1" y="1055095"/>
            <a:ext cx="8135348" cy="4499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Picture Placeholder 5"/>
          <p:cNvSpPr>
            <a:spLocks noGrp="1"/>
          </p:cNvSpPr>
          <p:nvPr>
            <p:ph type="pic" sz="quarter" idx="13"/>
          </p:nvPr>
        </p:nvSpPr>
        <p:spPr/>
      </p:sp>
      <p:sp>
        <p:nvSpPr>
          <p:cNvPr id="3" name="Content Placeholder 2"/>
          <p:cNvSpPr>
            <a:spLocks noGrp="1"/>
          </p:cNvSpPr>
          <p:nvPr>
            <p:ph type="body" sz="quarter" idx="4294967295"/>
          </p:nvPr>
        </p:nvSpPr>
        <p:spPr>
          <a:xfrm>
            <a:off x="506414" y="4597308"/>
            <a:ext cx="8637587" cy="1075414"/>
          </a:xfrm>
        </p:spPr>
        <p:txBody>
          <a:bodyPr>
            <a:noAutofit/>
          </a:bodyPr>
          <a:lstStyle/>
          <a:p>
            <a:pPr marL="0">
              <a:buNone/>
            </a:pPr>
            <a:r>
              <a:rPr lang="en-US" sz="1050" dirty="0"/>
              <a:t>Some know us for the glass jars that bear our name. </a:t>
            </a:r>
          </a:p>
          <a:p>
            <a:pPr marL="0">
              <a:buNone/>
            </a:pPr>
            <a:r>
              <a:rPr lang="en-US" sz="1050" dirty="0"/>
              <a:t>Some know us for</a:t>
            </a:r>
            <a:r>
              <a:rPr lang="en-US" sz="1050" b="1" dirty="0"/>
              <a:t> metal packaging for food, beverage and consumer goods</a:t>
            </a:r>
            <a:r>
              <a:rPr lang="en-US" sz="1050" dirty="0"/>
              <a:t>. </a:t>
            </a:r>
          </a:p>
          <a:p>
            <a:pPr marL="0">
              <a:buNone/>
            </a:pPr>
            <a:r>
              <a:rPr lang="en-US" sz="1050" dirty="0"/>
              <a:t>Some know us for ground-breaking </a:t>
            </a:r>
            <a:r>
              <a:rPr lang="en-US" sz="1050" b="1" dirty="0"/>
              <a:t>aerospace and defense solutions</a:t>
            </a:r>
            <a:r>
              <a:rPr lang="en-US" sz="1050" dirty="0"/>
              <a:t>. </a:t>
            </a:r>
          </a:p>
          <a:p>
            <a:pPr marL="0">
              <a:buNone/>
            </a:pPr>
            <a:r>
              <a:rPr lang="en-US" sz="1050" i="1" dirty="0">
                <a:solidFill>
                  <a:schemeClr val="accent1"/>
                </a:solidFill>
              </a:rPr>
              <a:t>All our customers know we are there to help them succeed – no matter the challenge or mission</a:t>
            </a:r>
            <a:r>
              <a:rPr lang="en-US" sz="1050" i="1" dirty="0">
                <a:solidFill>
                  <a:srgbClr val="00AFCA"/>
                </a:solidFill>
              </a:rPr>
              <a:t>.</a:t>
            </a:r>
            <a:endParaRPr lang="en-US" sz="1050" dirty="0">
              <a:solidFill>
                <a:srgbClr val="00AFCA"/>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1020" r="44747"/>
          <a:stretch/>
        </p:blipFill>
        <p:spPr>
          <a:xfrm>
            <a:off x="9008" y="863338"/>
            <a:ext cx="2027696" cy="3257019"/>
          </a:xfrm>
          <a:prstGeom prst="rect">
            <a:avLst/>
          </a:prstGeom>
          <a:ln>
            <a:solidFill>
              <a:schemeClr val="bg1"/>
            </a:solidFill>
          </a:ln>
        </p:spPr>
      </p:pic>
      <p:pic>
        <p:nvPicPr>
          <p:cNvPr id="9" name="Picture 8" descr="beverage_can_tops_NDs9629_1200x400.jpg"/>
          <p:cNvPicPr>
            <a:picLocks noChangeAspect="1"/>
          </p:cNvPicPr>
          <p:nvPr/>
        </p:nvPicPr>
        <p:blipFill rotWithShape="1">
          <a:blip r:embed="rId3" cstate="print">
            <a:extLst>
              <a:ext uri="{28A0092B-C50C-407E-A947-70E740481C1C}">
                <a14:useLocalDpi xmlns:a14="http://schemas.microsoft.com/office/drawing/2010/main"/>
              </a:ext>
            </a:extLst>
          </a:blip>
          <a:srcRect l="4008" r="19771" b="176"/>
          <a:stretch/>
        </p:blipFill>
        <p:spPr>
          <a:xfrm>
            <a:off x="2036705" y="863338"/>
            <a:ext cx="2266104" cy="3257019"/>
          </a:xfrm>
          <a:prstGeom prst="rect">
            <a:avLst/>
          </a:prstGeom>
          <a:ln>
            <a:solidFill>
              <a:schemeClr val="bg1"/>
            </a:solidFill>
          </a:ln>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a:ext>
            </a:extLst>
          </a:blip>
          <a:srcRect l="2900" r="25274" b="288"/>
          <a:stretch/>
        </p:blipFill>
        <p:spPr>
          <a:xfrm>
            <a:off x="4302809" y="863336"/>
            <a:ext cx="2416832" cy="3257020"/>
          </a:xfrm>
          <a:prstGeom prst="rect">
            <a:avLst/>
          </a:prstGeom>
          <a:ln>
            <a:solidFill>
              <a:schemeClr val="bg1"/>
            </a:solidFill>
          </a:ln>
        </p:spPr>
      </p:pic>
      <p:grpSp>
        <p:nvGrpSpPr>
          <p:cNvPr id="18" name="Group 17"/>
          <p:cNvGrpSpPr/>
          <p:nvPr/>
        </p:nvGrpSpPr>
        <p:grpSpPr>
          <a:xfrm>
            <a:off x="3467561" y="3034463"/>
            <a:ext cx="3848183" cy="718721"/>
            <a:chOff x="7053244" y="1701938"/>
            <a:chExt cx="3674366" cy="694322"/>
          </a:xfrm>
        </p:grpSpPr>
        <p:sp>
          <p:nvSpPr>
            <p:cNvPr id="13" name="Rectangle 12"/>
            <p:cNvSpPr/>
            <p:nvPr/>
          </p:nvSpPr>
          <p:spPr>
            <a:xfrm>
              <a:off x="7053244" y="1701938"/>
              <a:ext cx="3674366" cy="69432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TextBox 11"/>
            <p:cNvSpPr txBox="1"/>
            <p:nvPr/>
          </p:nvSpPr>
          <p:spPr>
            <a:xfrm>
              <a:off x="7178794" y="1753804"/>
              <a:ext cx="3362556" cy="535315"/>
            </a:xfrm>
            <a:prstGeom prst="rect">
              <a:avLst/>
            </a:prstGeom>
            <a:noFill/>
          </p:spPr>
          <p:txBody>
            <a:bodyPr wrap="square" rtlCol="0" anchor="ctr">
              <a:spAutoFit/>
            </a:bodyPr>
            <a:lstStyle/>
            <a:p>
              <a:pPr algn="ctr"/>
              <a:r>
                <a:rPr lang="en-US" sz="3001" b="1" dirty="0">
                  <a:solidFill>
                    <a:schemeClr val="bg1"/>
                  </a:solidFill>
                </a:rPr>
                <a:t>FROM JARS</a:t>
              </a:r>
            </a:p>
          </p:txBody>
        </p:sp>
      </p:grpSp>
      <p:grpSp>
        <p:nvGrpSpPr>
          <p:cNvPr id="17" name="Group 16"/>
          <p:cNvGrpSpPr/>
          <p:nvPr/>
        </p:nvGrpSpPr>
        <p:grpSpPr>
          <a:xfrm>
            <a:off x="5788467" y="3864963"/>
            <a:ext cx="2664411" cy="542607"/>
            <a:chOff x="2641481" y="1168492"/>
            <a:chExt cx="2760009" cy="694322"/>
          </a:xfrm>
        </p:grpSpPr>
        <p:sp>
          <p:nvSpPr>
            <p:cNvPr id="14" name="Rectangle 13"/>
            <p:cNvSpPr/>
            <p:nvPr/>
          </p:nvSpPr>
          <p:spPr>
            <a:xfrm>
              <a:off x="2651390" y="1168492"/>
              <a:ext cx="2750100" cy="69432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5" name="TextBox 14"/>
            <p:cNvSpPr txBox="1"/>
            <p:nvPr/>
          </p:nvSpPr>
          <p:spPr>
            <a:xfrm>
              <a:off x="2641481" y="1211730"/>
              <a:ext cx="2760009" cy="590912"/>
            </a:xfrm>
            <a:prstGeom prst="rect">
              <a:avLst/>
            </a:prstGeom>
            <a:noFill/>
          </p:spPr>
          <p:txBody>
            <a:bodyPr wrap="square" rtlCol="0" anchor="ctr">
              <a:spAutoFit/>
            </a:bodyPr>
            <a:lstStyle/>
            <a:p>
              <a:pPr algn="ctr"/>
              <a:r>
                <a:rPr lang="en-US" sz="2401" b="1" dirty="0">
                  <a:solidFill>
                    <a:schemeClr val="bg1"/>
                  </a:solidFill>
                </a:rPr>
                <a:t>TO STARS</a:t>
              </a:r>
            </a:p>
          </p:txBody>
        </p:sp>
      </p:grpSp>
    </p:spTree>
    <p:extLst>
      <p:ext uri="{BB962C8B-B14F-4D97-AF65-F5344CB8AC3E}">
        <p14:creationId xmlns:p14="http://schemas.microsoft.com/office/powerpoint/2010/main" val="116969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Ball Finance</a:t>
            </a:r>
          </a:p>
        </p:txBody>
      </p:sp>
      <p:sp>
        <p:nvSpPr>
          <p:cNvPr id="6" name="Rectangle 5"/>
          <p:cNvSpPr/>
          <p:nvPr/>
        </p:nvSpPr>
        <p:spPr>
          <a:xfrm>
            <a:off x="2726266" y="2693001"/>
            <a:ext cx="1930400" cy="666924"/>
          </a:xfrm>
          <a:prstGeom prst="rect">
            <a:avLst/>
          </a:prstGeom>
          <a:solidFill>
            <a:schemeClr val="accent1"/>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a:t>Project Controls</a:t>
            </a:r>
          </a:p>
        </p:txBody>
      </p:sp>
      <p:sp>
        <p:nvSpPr>
          <p:cNvPr id="7" name="Rectangle 6"/>
          <p:cNvSpPr/>
          <p:nvPr/>
        </p:nvSpPr>
        <p:spPr>
          <a:xfrm>
            <a:off x="1696722" y="1889516"/>
            <a:ext cx="1930400" cy="666924"/>
          </a:xfrm>
          <a:prstGeom prst="rect">
            <a:avLst/>
          </a:prstGeom>
          <a:solidFill>
            <a:schemeClr val="accent1"/>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a:t>Accounting</a:t>
            </a:r>
          </a:p>
        </p:txBody>
      </p:sp>
      <p:sp>
        <p:nvSpPr>
          <p:cNvPr id="8" name="Rectangle 7"/>
          <p:cNvSpPr/>
          <p:nvPr/>
        </p:nvSpPr>
        <p:spPr>
          <a:xfrm>
            <a:off x="4783667" y="2693001"/>
            <a:ext cx="1930400" cy="666924"/>
          </a:xfrm>
          <a:prstGeom prst="rect">
            <a:avLst/>
          </a:prstGeom>
          <a:solidFill>
            <a:schemeClr val="accent1"/>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t>Financial Planning &amp; Analysis</a:t>
            </a:r>
          </a:p>
        </p:txBody>
      </p:sp>
      <p:sp>
        <p:nvSpPr>
          <p:cNvPr id="9" name="Rectangle 8"/>
          <p:cNvSpPr/>
          <p:nvPr/>
        </p:nvSpPr>
        <p:spPr>
          <a:xfrm>
            <a:off x="5808134" y="1889516"/>
            <a:ext cx="1930400" cy="666924"/>
          </a:xfrm>
          <a:prstGeom prst="rect">
            <a:avLst/>
          </a:prstGeom>
          <a:solidFill>
            <a:schemeClr val="accent1"/>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a:t>Contracts</a:t>
            </a:r>
          </a:p>
        </p:txBody>
      </p:sp>
      <p:sp>
        <p:nvSpPr>
          <p:cNvPr id="10" name="Rectangle 9"/>
          <p:cNvSpPr/>
          <p:nvPr/>
        </p:nvSpPr>
        <p:spPr>
          <a:xfrm>
            <a:off x="3750733" y="1889516"/>
            <a:ext cx="1930400" cy="666924"/>
          </a:xfrm>
          <a:prstGeom prst="rect">
            <a:avLst/>
          </a:prstGeom>
          <a:solidFill>
            <a:schemeClr val="accent1"/>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t>Government Accounting &amp; Compliance</a:t>
            </a:r>
          </a:p>
        </p:txBody>
      </p:sp>
      <p:sp>
        <p:nvSpPr>
          <p:cNvPr id="12" name="Rectangle 11"/>
          <p:cNvSpPr/>
          <p:nvPr/>
        </p:nvSpPr>
        <p:spPr>
          <a:xfrm>
            <a:off x="3970022" y="4644545"/>
            <a:ext cx="1498600" cy="111154"/>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50" dirty="0">
                <a:solidFill>
                  <a:schemeClr val="tx2">
                    <a:lumMod val="50000"/>
                  </a:schemeClr>
                </a:solidFill>
              </a:rPr>
              <a:t>Earned Value</a:t>
            </a:r>
          </a:p>
        </p:txBody>
      </p:sp>
      <p:sp>
        <p:nvSpPr>
          <p:cNvPr id="13" name="Rectangle 12"/>
          <p:cNvSpPr/>
          <p:nvPr/>
        </p:nvSpPr>
        <p:spPr>
          <a:xfrm>
            <a:off x="3970022" y="3480605"/>
            <a:ext cx="1498600" cy="111154"/>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50" dirty="0">
                <a:solidFill>
                  <a:schemeClr val="tx2">
                    <a:lumMod val="50000"/>
                  </a:schemeClr>
                </a:solidFill>
              </a:rPr>
              <a:t>Cost Estimating</a:t>
            </a:r>
          </a:p>
        </p:txBody>
      </p:sp>
      <p:sp>
        <p:nvSpPr>
          <p:cNvPr id="14" name="Rectangle 13"/>
          <p:cNvSpPr/>
          <p:nvPr/>
        </p:nvSpPr>
        <p:spPr>
          <a:xfrm>
            <a:off x="3970022" y="4158644"/>
            <a:ext cx="1498600" cy="111154"/>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50" dirty="0">
                <a:solidFill>
                  <a:schemeClr val="tx2">
                    <a:lumMod val="50000"/>
                  </a:schemeClr>
                </a:solidFill>
              </a:rPr>
              <a:t>Risk Analysis</a:t>
            </a:r>
          </a:p>
        </p:txBody>
      </p:sp>
      <p:sp>
        <p:nvSpPr>
          <p:cNvPr id="15" name="Rectangle 14"/>
          <p:cNvSpPr/>
          <p:nvPr/>
        </p:nvSpPr>
        <p:spPr>
          <a:xfrm>
            <a:off x="3970022" y="3828357"/>
            <a:ext cx="1498600" cy="111154"/>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50" dirty="0">
                <a:solidFill>
                  <a:schemeClr val="tx2">
                    <a:lumMod val="50000"/>
                  </a:schemeClr>
                </a:solidFill>
              </a:rPr>
              <a:t>Change Control</a:t>
            </a:r>
          </a:p>
        </p:txBody>
      </p:sp>
      <p:sp>
        <p:nvSpPr>
          <p:cNvPr id="16" name="Rectangle 15"/>
          <p:cNvSpPr/>
          <p:nvPr/>
        </p:nvSpPr>
        <p:spPr>
          <a:xfrm>
            <a:off x="3970022" y="4314261"/>
            <a:ext cx="1498600" cy="111154"/>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50" dirty="0">
                <a:solidFill>
                  <a:schemeClr val="tx2">
                    <a:lumMod val="50000"/>
                  </a:schemeClr>
                </a:solidFill>
              </a:rPr>
              <a:t>Program Planning</a:t>
            </a:r>
          </a:p>
        </p:txBody>
      </p:sp>
      <p:sp>
        <p:nvSpPr>
          <p:cNvPr id="17" name="Rectangle 16"/>
          <p:cNvSpPr/>
          <p:nvPr/>
        </p:nvSpPr>
        <p:spPr>
          <a:xfrm>
            <a:off x="3970022" y="3661626"/>
            <a:ext cx="1498600" cy="111154"/>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50" dirty="0">
                <a:solidFill>
                  <a:schemeClr val="tx2">
                    <a:lumMod val="50000"/>
                  </a:schemeClr>
                </a:solidFill>
              </a:rPr>
              <a:t>Budgeting</a:t>
            </a:r>
          </a:p>
        </p:txBody>
      </p:sp>
      <p:sp>
        <p:nvSpPr>
          <p:cNvPr id="18" name="Rectangle 17"/>
          <p:cNvSpPr/>
          <p:nvPr/>
        </p:nvSpPr>
        <p:spPr>
          <a:xfrm>
            <a:off x="3970021" y="4478608"/>
            <a:ext cx="2074334" cy="119092"/>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50" dirty="0">
                <a:solidFill>
                  <a:schemeClr val="tx2">
                    <a:lumMod val="50000"/>
                  </a:schemeClr>
                </a:solidFill>
              </a:rPr>
              <a:t>Life Cycle Management</a:t>
            </a:r>
          </a:p>
        </p:txBody>
      </p:sp>
      <p:sp>
        <p:nvSpPr>
          <p:cNvPr id="19" name="Rectangle 18"/>
          <p:cNvSpPr/>
          <p:nvPr/>
        </p:nvSpPr>
        <p:spPr>
          <a:xfrm>
            <a:off x="3970022" y="3998264"/>
            <a:ext cx="1498600" cy="111154"/>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50" dirty="0">
                <a:solidFill>
                  <a:schemeClr val="tx2">
                    <a:lumMod val="50000"/>
                  </a:schemeClr>
                </a:solidFill>
              </a:rPr>
              <a:t>Scheduling</a:t>
            </a:r>
          </a:p>
        </p:txBody>
      </p:sp>
      <p:sp>
        <p:nvSpPr>
          <p:cNvPr id="20" name="Rectangle 19"/>
          <p:cNvSpPr/>
          <p:nvPr/>
        </p:nvSpPr>
        <p:spPr>
          <a:xfrm>
            <a:off x="6024033" y="3480606"/>
            <a:ext cx="2125972" cy="111154"/>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50" dirty="0">
                <a:solidFill>
                  <a:schemeClr val="tx2">
                    <a:lumMod val="50000"/>
                  </a:schemeClr>
                </a:solidFill>
              </a:rPr>
              <a:t>SBU Reporting and Analysis</a:t>
            </a:r>
          </a:p>
        </p:txBody>
      </p:sp>
      <p:sp>
        <p:nvSpPr>
          <p:cNvPr id="22" name="Rectangle 21"/>
          <p:cNvSpPr/>
          <p:nvPr/>
        </p:nvSpPr>
        <p:spPr>
          <a:xfrm>
            <a:off x="6024033" y="3661626"/>
            <a:ext cx="2125972" cy="111154"/>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50" dirty="0">
                <a:solidFill>
                  <a:schemeClr val="tx2">
                    <a:lumMod val="50000"/>
                  </a:schemeClr>
                </a:solidFill>
              </a:rPr>
              <a:t>Fee Accrual Analysis</a:t>
            </a:r>
          </a:p>
        </p:txBody>
      </p:sp>
      <p:sp>
        <p:nvSpPr>
          <p:cNvPr id="23" name="Rectangle 22"/>
          <p:cNvSpPr/>
          <p:nvPr/>
        </p:nvSpPr>
        <p:spPr>
          <a:xfrm>
            <a:off x="6024033" y="3828356"/>
            <a:ext cx="2125972" cy="111154"/>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50" dirty="0">
                <a:solidFill>
                  <a:schemeClr val="tx2">
                    <a:lumMod val="50000"/>
                  </a:schemeClr>
                </a:solidFill>
              </a:rPr>
              <a:t>Opportunity Management</a:t>
            </a:r>
          </a:p>
        </p:txBody>
      </p:sp>
      <p:sp>
        <p:nvSpPr>
          <p:cNvPr id="24" name="Rectangle 23"/>
          <p:cNvSpPr/>
          <p:nvPr/>
        </p:nvSpPr>
        <p:spPr>
          <a:xfrm>
            <a:off x="6024033" y="3998264"/>
            <a:ext cx="2125972" cy="111154"/>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50" dirty="0">
                <a:solidFill>
                  <a:schemeClr val="tx2">
                    <a:lumMod val="50000"/>
                  </a:schemeClr>
                </a:solidFill>
              </a:rPr>
              <a:t>Resource Planning</a:t>
            </a:r>
          </a:p>
        </p:txBody>
      </p:sp>
      <p:grpSp>
        <p:nvGrpSpPr>
          <p:cNvPr id="51" name="Group 50"/>
          <p:cNvGrpSpPr/>
          <p:nvPr/>
        </p:nvGrpSpPr>
        <p:grpSpPr>
          <a:xfrm>
            <a:off x="3692652" y="3359777"/>
            <a:ext cx="278567" cy="1340199"/>
            <a:chOff x="3691465" y="3336922"/>
            <a:chExt cx="278575" cy="1786465"/>
          </a:xfrm>
        </p:grpSpPr>
        <p:cxnSp>
          <p:nvCxnSpPr>
            <p:cNvPr id="26" name="Elbow Connector 25"/>
            <p:cNvCxnSpPr>
              <a:stCxn id="6" idx="2"/>
              <a:endCxn id="13" idx="1"/>
            </p:cNvCxnSpPr>
            <p:nvPr/>
          </p:nvCxnSpPr>
          <p:spPr>
            <a:xfrm rot="16200000" flipH="1">
              <a:off x="3713269" y="3315119"/>
              <a:ext cx="234948" cy="278555"/>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Elbow Connector 29"/>
            <p:cNvCxnSpPr>
              <a:stCxn id="6" idx="2"/>
              <a:endCxn id="17" idx="1"/>
            </p:cNvCxnSpPr>
            <p:nvPr/>
          </p:nvCxnSpPr>
          <p:spPr>
            <a:xfrm rot="16200000" flipH="1">
              <a:off x="3592620" y="3435768"/>
              <a:ext cx="476247" cy="278555"/>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Elbow Connector 32"/>
            <p:cNvCxnSpPr>
              <a:stCxn id="6" idx="2"/>
              <a:endCxn id="15" idx="1"/>
            </p:cNvCxnSpPr>
            <p:nvPr/>
          </p:nvCxnSpPr>
          <p:spPr>
            <a:xfrm rot="16200000" flipH="1">
              <a:off x="3481495" y="3546893"/>
              <a:ext cx="698497" cy="278555"/>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Elbow Connector 35"/>
            <p:cNvCxnSpPr>
              <a:stCxn id="6" idx="2"/>
              <a:endCxn id="19" idx="1"/>
            </p:cNvCxnSpPr>
            <p:nvPr/>
          </p:nvCxnSpPr>
          <p:spPr>
            <a:xfrm rot="16200000" flipH="1">
              <a:off x="3368253" y="3660135"/>
              <a:ext cx="924981" cy="278555"/>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Elbow Connector 38"/>
            <p:cNvCxnSpPr>
              <a:stCxn id="6" idx="2"/>
              <a:endCxn id="14" idx="1"/>
            </p:cNvCxnSpPr>
            <p:nvPr/>
          </p:nvCxnSpPr>
          <p:spPr>
            <a:xfrm rot="16200000" flipH="1">
              <a:off x="3261361" y="3767027"/>
              <a:ext cx="1138765" cy="278555"/>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Elbow Connector 41"/>
            <p:cNvCxnSpPr>
              <a:stCxn id="6" idx="2"/>
              <a:endCxn id="16" idx="1"/>
            </p:cNvCxnSpPr>
            <p:nvPr/>
          </p:nvCxnSpPr>
          <p:spPr>
            <a:xfrm rot="16200000" flipH="1">
              <a:off x="3157643" y="3870745"/>
              <a:ext cx="1346200" cy="278555"/>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Elbow Connector 44"/>
            <p:cNvCxnSpPr>
              <a:stCxn id="6" idx="2"/>
              <a:endCxn id="18" idx="1"/>
            </p:cNvCxnSpPr>
            <p:nvPr/>
          </p:nvCxnSpPr>
          <p:spPr>
            <a:xfrm rot="16200000" flipH="1">
              <a:off x="3045462" y="3982926"/>
              <a:ext cx="1570563" cy="278555"/>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Elbow Connector 47"/>
            <p:cNvCxnSpPr>
              <a:stCxn id="6" idx="2"/>
              <a:endCxn id="12" idx="1"/>
            </p:cNvCxnSpPr>
            <p:nvPr/>
          </p:nvCxnSpPr>
          <p:spPr>
            <a:xfrm rot="16200000" flipH="1">
              <a:off x="2937511" y="4090877"/>
              <a:ext cx="1786464" cy="278555"/>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53" name="Elbow Connector 52"/>
          <p:cNvCxnSpPr>
            <a:stCxn id="8" idx="2"/>
            <a:endCxn id="20" idx="1"/>
          </p:cNvCxnSpPr>
          <p:nvPr/>
        </p:nvCxnSpPr>
        <p:spPr>
          <a:xfrm rot="16200000" flipH="1">
            <a:off x="5798321" y="3310470"/>
            <a:ext cx="176257" cy="27516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Elbow Connector 53"/>
          <p:cNvCxnSpPr>
            <a:stCxn id="8" idx="2"/>
            <a:endCxn id="22" idx="1"/>
          </p:cNvCxnSpPr>
          <p:nvPr/>
        </p:nvCxnSpPr>
        <p:spPr>
          <a:xfrm rot="16200000" flipH="1">
            <a:off x="5707813" y="3400980"/>
            <a:ext cx="357277" cy="27516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Elbow Connector 56"/>
          <p:cNvCxnSpPr>
            <a:stCxn id="8" idx="2"/>
            <a:endCxn id="23" idx="1"/>
          </p:cNvCxnSpPr>
          <p:nvPr/>
        </p:nvCxnSpPr>
        <p:spPr>
          <a:xfrm rot="16200000" flipH="1">
            <a:off x="5624447" y="3484345"/>
            <a:ext cx="524008" cy="27516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Elbow Connector 59"/>
          <p:cNvCxnSpPr>
            <a:stCxn id="8" idx="2"/>
            <a:endCxn id="24" idx="1"/>
          </p:cNvCxnSpPr>
          <p:nvPr/>
        </p:nvCxnSpPr>
        <p:spPr>
          <a:xfrm rot="16200000" flipH="1">
            <a:off x="5539492" y="3569299"/>
            <a:ext cx="693916" cy="27516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1726226" y="4980629"/>
            <a:ext cx="5724850" cy="646331"/>
          </a:xfrm>
          <a:prstGeom prst="rect">
            <a:avLst/>
          </a:prstGeom>
          <a:solidFill>
            <a:srgbClr val="336699"/>
          </a:solidFill>
        </p:spPr>
        <p:txBody>
          <a:bodyPr wrap="square" rtlCol="0">
            <a:spAutoFit/>
          </a:bodyPr>
          <a:lstStyle/>
          <a:p>
            <a:pPr algn="ctr"/>
            <a:r>
              <a:rPr lang="en-US" b="1" dirty="0">
                <a:solidFill>
                  <a:schemeClr val="bg1"/>
                </a:solidFill>
              </a:rPr>
              <a:t>Finance Organization provides support to</a:t>
            </a:r>
          </a:p>
          <a:p>
            <a:pPr algn="ctr"/>
            <a:r>
              <a:rPr lang="en-US" b="1" dirty="0">
                <a:solidFill>
                  <a:schemeClr val="bg1"/>
                </a:solidFill>
              </a:rPr>
              <a:t>4 Business Units and ~ 400 Active Programs</a:t>
            </a:r>
          </a:p>
        </p:txBody>
      </p:sp>
      <p:sp>
        <p:nvSpPr>
          <p:cNvPr id="34" name="Footer Placeholder 2"/>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Tree>
    <p:extLst>
      <p:ext uri="{BB962C8B-B14F-4D97-AF65-F5344CB8AC3E}">
        <p14:creationId xmlns:p14="http://schemas.microsoft.com/office/powerpoint/2010/main" val="2094647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Tool Overview Prior to EcoSys</a:t>
            </a:r>
          </a:p>
        </p:txBody>
      </p:sp>
      <p:sp>
        <p:nvSpPr>
          <p:cNvPr id="8" name="Flowchart: Magnetic Disk 7"/>
          <p:cNvSpPr/>
          <p:nvPr/>
        </p:nvSpPr>
        <p:spPr>
          <a:xfrm>
            <a:off x="3262756" y="2342868"/>
            <a:ext cx="1219202" cy="1321144"/>
          </a:xfrm>
          <a:prstGeom prst="flowChartMagneticDisk">
            <a:avLst/>
          </a:prstGeom>
          <a:solidFill>
            <a:schemeClr val="tx1">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350" b="1" dirty="0">
                <a:solidFill>
                  <a:schemeClr val="bg2"/>
                </a:solidFill>
              </a:rPr>
              <a:t>Contract Data</a:t>
            </a:r>
          </a:p>
        </p:txBody>
      </p:sp>
      <p:sp>
        <p:nvSpPr>
          <p:cNvPr id="9" name="Flowchart: Magnetic Disk 8"/>
          <p:cNvSpPr/>
          <p:nvPr/>
        </p:nvSpPr>
        <p:spPr>
          <a:xfrm>
            <a:off x="1972736" y="2342868"/>
            <a:ext cx="1189564" cy="1321144"/>
          </a:xfrm>
          <a:prstGeom prst="flowChartMagneticDisk">
            <a:avLst/>
          </a:prstGeom>
          <a:solidFill>
            <a:schemeClr val="tx1">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350" b="1" dirty="0">
                <a:solidFill>
                  <a:schemeClr val="bg2"/>
                </a:solidFill>
              </a:rPr>
              <a:t>Program / Proposal Estimates</a:t>
            </a:r>
          </a:p>
        </p:txBody>
      </p:sp>
      <p:sp>
        <p:nvSpPr>
          <p:cNvPr id="10" name="Flowchart: Magnetic Disk 9"/>
          <p:cNvSpPr/>
          <p:nvPr/>
        </p:nvSpPr>
        <p:spPr>
          <a:xfrm>
            <a:off x="4558157" y="2342868"/>
            <a:ext cx="1219201" cy="1321144"/>
          </a:xfrm>
          <a:prstGeom prst="flowChartMagneticDisk">
            <a:avLst/>
          </a:prstGeom>
          <a:solidFill>
            <a:schemeClr val="tx1">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350" b="1" dirty="0">
                <a:solidFill>
                  <a:schemeClr val="bg2"/>
                </a:solidFill>
              </a:rPr>
              <a:t>Opportunity Tracking</a:t>
            </a:r>
          </a:p>
        </p:txBody>
      </p:sp>
      <p:sp>
        <p:nvSpPr>
          <p:cNvPr id="11" name="Flowchart: Magnetic Disk 10"/>
          <p:cNvSpPr/>
          <p:nvPr/>
        </p:nvSpPr>
        <p:spPr>
          <a:xfrm>
            <a:off x="5845090" y="2342868"/>
            <a:ext cx="1220453" cy="1321144"/>
          </a:xfrm>
          <a:prstGeom prst="flowChartMagneticDisk">
            <a:avLst/>
          </a:prstGeom>
          <a:solidFill>
            <a:schemeClr val="tx1">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350" b="1" dirty="0">
                <a:solidFill>
                  <a:schemeClr val="bg2"/>
                </a:solidFill>
              </a:rPr>
              <a:t>Fee Accrual Tracking</a:t>
            </a:r>
          </a:p>
        </p:txBody>
      </p:sp>
      <p:sp>
        <p:nvSpPr>
          <p:cNvPr id="12" name="Flowchart: Magnetic Disk 11"/>
          <p:cNvSpPr/>
          <p:nvPr/>
        </p:nvSpPr>
        <p:spPr>
          <a:xfrm>
            <a:off x="7140489" y="2342867"/>
            <a:ext cx="1258276" cy="1321144"/>
          </a:xfrm>
          <a:prstGeom prst="flowChartMagneticDisk">
            <a:avLst/>
          </a:prstGeom>
          <a:solidFill>
            <a:schemeClr val="tx1">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350" b="1" dirty="0">
                <a:solidFill>
                  <a:schemeClr val="bg2"/>
                </a:solidFill>
              </a:rPr>
              <a:t>Consolidated Reporting</a:t>
            </a:r>
          </a:p>
        </p:txBody>
      </p:sp>
      <p:sp>
        <p:nvSpPr>
          <p:cNvPr id="15" name="Flowchart: Magnetic Disk 14"/>
          <p:cNvSpPr/>
          <p:nvPr/>
        </p:nvSpPr>
        <p:spPr>
          <a:xfrm>
            <a:off x="3910459" y="3664010"/>
            <a:ext cx="1207539" cy="1321144"/>
          </a:xfrm>
          <a:prstGeom prst="flowChartMagneticDisk">
            <a:avLst/>
          </a:prstGeom>
          <a:solidFill>
            <a:schemeClr val="tx1">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350" b="1" dirty="0">
                <a:solidFill>
                  <a:schemeClr val="bg2"/>
                </a:solidFill>
              </a:rPr>
              <a:t>Pricing Rates</a:t>
            </a:r>
          </a:p>
        </p:txBody>
      </p:sp>
      <p:sp>
        <p:nvSpPr>
          <p:cNvPr id="16" name="Flowchart: Magnetic Disk 15"/>
          <p:cNvSpPr/>
          <p:nvPr/>
        </p:nvSpPr>
        <p:spPr>
          <a:xfrm>
            <a:off x="5205859" y="3664010"/>
            <a:ext cx="1200586" cy="1321144"/>
          </a:xfrm>
          <a:prstGeom prst="flowChartMagneticDisk">
            <a:avLst/>
          </a:prstGeom>
          <a:solidFill>
            <a:schemeClr val="tx1">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350" b="1" dirty="0">
                <a:solidFill>
                  <a:schemeClr val="bg2"/>
                </a:solidFill>
              </a:rPr>
              <a:t>Program Life Cycle Mgmt</a:t>
            </a:r>
          </a:p>
        </p:txBody>
      </p:sp>
      <p:sp>
        <p:nvSpPr>
          <p:cNvPr id="20" name="Flowchart: Magnetic Disk 19"/>
          <p:cNvSpPr/>
          <p:nvPr/>
        </p:nvSpPr>
        <p:spPr>
          <a:xfrm>
            <a:off x="2393563" y="5237878"/>
            <a:ext cx="768738" cy="660572"/>
          </a:xfrm>
          <a:prstGeom prst="flowChartMagneticDisk">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750" b="1" dirty="0">
                <a:solidFill>
                  <a:schemeClr val="tx2">
                    <a:lumMod val="50000"/>
                  </a:schemeClr>
                </a:solidFill>
              </a:rPr>
              <a:t>Off-The-Shelf</a:t>
            </a:r>
          </a:p>
        </p:txBody>
      </p:sp>
      <p:sp>
        <p:nvSpPr>
          <p:cNvPr id="21" name="Flowchart: Magnetic Disk 20"/>
          <p:cNvSpPr/>
          <p:nvPr/>
        </p:nvSpPr>
        <p:spPr>
          <a:xfrm>
            <a:off x="3384664" y="5237877"/>
            <a:ext cx="755068" cy="660572"/>
          </a:xfrm>
          <a:prstGeom prst="flowChartMagneticDisk">
            <a:avLst/>
          </a:prstGeom>
          <a:solidFill>
            <a:schemeClr val="tx1">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750" b="1" dirty="0">
                <a:solidFill>
                  <a:schemeClr val="bg2"/>
                </a:solidFill>
              </a:rPr>
              <a:t>Home Grown</a:t>
            </a:r>
          </a:p>
        </p:txBody>
      </p:sp>
      <p:grpSp>
        <p:nvGrpSpPr>
          <p:cNvPr id="3" name="Group 2"/>
          <p:cNvGrpSpPr/>
          <p:nvPr/>
        </p:nvGrpSpPr>
        <p:grpSpPr>
          <a:xfrm>
            <a:off x="578610" y="2342866"/>
            <a:ext cx="1324315" cy="1321144"/>
            <a:chOff x="688891" y="1981197"/>
            <a:chExt cx="1143000" cy="1761067"/>
          </a:xfrm>
          <a:solidFill>
            <a:schemeClr val="accent2">
              <a:lumMod val="60000"/>
              <a:lumOff val="40000"/>
            </a:schemeClr>
          </a:solidFill>
        </p:grpSpPr>
        <p:sp>
          <p:nvSpPr>
            <p:cNvPr id="7" name="Flowchart: Magnetic Disk 6"/>
            <p:cNvSpPr/>
            <p:nvPr/>
          </p:nvSpPr>
          <p:spPr>
            <a:xfrm>
              <a:off x="688891" y="1981197"/>
              <a:ext cx="1143000" cy="1761067"/>
            </a:xfrm>
            <a:prstGeom prst="flowChartMagneticDisk">
              <a:avLst/>
            </a:prstGeom>
            <a:grp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350" b="1" dirty="0">
                  <a:solidFill>
                    <a:schemeClr val="tx2">
                      <a:lumMod val="50000"/>
                    </a:schemeClr>
                  </a:solidFill>
                </a:rPr>
                <a:t>Actuals</a:t>
              </a:r>
            </a:p>
          </p:txBody>
        </p:sp>
        <p:sp>
          <p:nvSpPr>
            <p:cNvPr id="22" name="Rectangle 21"/>
            <p:cNvSpPr/>
            <p:nvPr/>
          </p:nvSpPr>
          <p:spPr>
            <a:xfrm>
              <a:off x="747883" y="3164076"/>
              <a:ext cx="1021922" cy="313267"/>
            </a:xfrm>
            <a:prstGeom prst="rect">
              <a:avLst/>
            </a:prstGeom>
            <a:grp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350" b="1" dirty="0">
                  <a:solidFill>
                    <a:schemeClr val="tx2">
                      <a:lumMod val="50000"/>
                    </a:schemeClr>
                  </a:solidFill>
                </a:rPr>
                <a:t>(Costpoint)</a:t>
              </a:r>
            </a:p>
          </p:txBody>
        </p:sp>
      </p:grpSp>
      <p:grpSp>
        <p:nvGrpSpPr>
          <p:cNvPr id="18" name="Group 17"/>
          <p:cNvGrpSpPr/>
          <p:nvPr/>
        </p:nvGrpSpPr>
        <p:grpSpPr>
          <a:xfrm>
            <a:off x="1240768" y="3664010"/>
            <a:ext cx="1230357" cy="1321144"/>
            <a:chOff x="1328124" y="3742263"/>
            <a:chExt cx="1143000" cy="1761067"/>
          </a:xfrm>
          <a:solidFill>
            <a:schemeClr val="accent2">
              <a:lumMod val="60000"/>
              <a:lumOff val="40000"/>
            </a:schemeClr>
          </a:solidFill>
        </p:grpSpPr>
        <p:sp>
          <p:nvSpPr>
            <p:cNvPr id="13" name="Flowchart: Magnetic Disk 12"/>
            <p:cNvSpPr/>
            <p:nvPr/>
          </p:nvSpPr>
          <p:spPr>
            <a:xfrm>
              <a:off x="1328124" y="3742263"/>
              <a:ext cx="1143000" cy="1761067"/>
            </a:xfrm>
            <a:prstGeom prst="flowChartMagneticDisk">
              <a:avLst/>
            </a:prstGeom>
            <a:grp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350" b="1" dirty="0">
                  <a:solidFill>
                    <a:schemeClr val="tx2">
                      <a:lumMod val="50000"/>
                    </a:schemeClr>
                  </a:solidFill>
                </a:rPr>
                <a:t>Resource Data</a:t>
              </a:r>
            </a:p>
          </p:txBody>
        </p:sp>
        <p:sp>
          <p:nvSpPr>
            <p:cNvPr id="23" name="Rectangle 22"/>
            <p:cNvSpPr/>
            <p:nvPr/>
          </p:nvSpPr>
          <p:spPr>
            <a:xfrm>
              <a:off x="1406780" y="5029200"/>
              <a:ext cx="992289" cy="313267"/>
            </a:xfrm>
            <a:prstGeom prst="rect">
              <a:avLst/>
            </a:prstGeom>
            <a:grp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350" b="1" dirty="0">
                  <a:solidFill>
                    <a:schemeClr val="tx2">
                      <a:lumMod val="50000"/>
                    </a:schemeClr>
                  </a:solidFill>
                </a:rPr>
                <a:t>GPS</a:t>
              </a:r>
            </a:p>
          </p:txBody>
        </p:sp>
      </p:grpSp>
      <p:grpSp>
        <p:nvGrpSpPr>
          <p:cNvPr id="19" name="Group 18"/>
          <p:cNvGrpSpPr/>
          <p:nvPr/>
        </p:nvGrpSpPr>
        <p:grpSpPr>
          <a:xfrm>
            <a:off x="2615059" y="3664011"/>
            <a:ext cx="1219197" cy="1321144"/>
            <a:chOff x="2615058" y="3742265"/>
            <a:chExt cx="1143000" cy="1761067"/>
          </a:xfrm>
          <a:solidFill>
            <a:schemeClr val="accent2">
              <a:lumMod val="60000"/>
              <a:lumOff val="40000"/>
            </a:schemeClr>
          </a:solidFill>
        </p:grpSpPr>
        <p:sp>
          <p:nvSpPr>
            <p:cNvPr id="14" name="Flowchart: Magnetic Disk 13"/>
            <p:cNvSpPr/>
            <p:nvPr/>
          </p:nvSpPr>
          <p:spPr>
            <a:xfrm>
              <a:off x="2615058" y="3742265"/>
              <a:ext cx="1143000" cy="1761067"/>
            </a:xfrm>
            <a:prstGeom prst="flowChartMagneticDisk">
              <a:avLst/>
            </a:prstGeom>
            <a:grp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350" b="1" dirty="0">
                  <a:solidFill>
                    <a:schemeClr val="tx2">
                      <a:lumMod val="50000"/>
                    </a:schemeClr>
                  </a:solidFill>
                </a:rPr>
                <a:t>Earned Value</a:t>
              </a:r>
            </a:p>
          </p:txBody>
        </p:sp>
        <p:sp>
          <p:nvSpPr>
            <p:cNvPr id="24" name="Rectangle 23"/>
            <p:cNvSpPr/>
            <p:nvPr/>
          </p:nvSpPr>
          <p:spPr>
            <a:xfrm>
              <a:off x="2713378" y="5029200"/>
              <a:ext cx="954052" cy="313267"/>
            </a:xfrm>
            <a:prstGeom prst="rect">
              <a:avLst/>
            </a:prstGeom>
            <a:grp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350" b="1" dirty="0">
                  <a:solidFill>
                    <a:schemeClr val="tx2">
                      <a:lumMod val="50000"/>
                    </a:schemeClr>
                  </a:solidFill>
                </a:rPr>
                <a:t>MPM</a:t>
              </a:r>
            </a:p>
          </p:txBody>
        </p:sp>
      </p:grpSp>
      <p:grpSp>
        <p:nvGrpSpPr>
          <p:cNvPr id="27" name="Group 26"/>
          <p:cNvGrpSpPr/>
          <p:nvPr/>
        </p:nvGrpSpPr>
        <p:grpSpPr>
          <a:xfrm>
            <a:off x="6501259" y="3664010"/>
            <a:ext cx="1143000" cy="1321144"/>
            <a:chOff x="6501258" y="3742264"/>
            <a:chExt cx="1143000" cy="1761067"/>
          </a:xfrm>
          <a:solidFill>
            <a:schemeClr val="accent2">
              <a:lumMod val="60000"/>
              <a:lumOff val="40000"/>
            </a:schemeClr>
          </a:solidFill>
        </p:grpSpPr>
        <p:sp>
          <p:nvSpPr>
            <p:cNvPr id="17" name="Flowchart: Magnetic Disk 16"/>
            <p:cNvSpPr/>
            <p:nvPr/>
          </p:nvSpPr>
          <p:spPr>
            <a:xfrm>
              <a:off x="6501258" y="3742264"/>
              <a:ext cx="1143000" cy="1761067"/>
            </a:xfrm>
            <a:prstGeom prst="flowChartMagneticDisk">
              <a:avLst/>
            </a:prstGeom>
            <a:grp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350" b="1" dirty="0">
                  <a:solidFill>
                    <a:schemeClr val="tx2">
                      <a:lumMod val="50000"/>
                    </a:schemeClr>
                  </a:solidFill>
                </a:rPr>
                <a:t>Risk Mgmt</a:t>
              </a:r>
            </a:p>
          </p:txBody>
        </p:sp>
        <p:sp>
          <p:nvSpPr>
            <p:cNvPr id="25" name="Rectangle 24"/>
            <p:cNvSpPr/>
            <p:nvPr/>
          </p:nvSpPr>
          <p:spPr>
            <a:xfrm>
              <a:off x="6589746" y="4937982"/>
              <a:ext cx="951594" cy="313267"/>
            </a:xfrm>
            <a:prstGeom prst="rect">
              <a:avLst/>
            </a:prstGeom>
            <a:grp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350" b="1" dirty="0">
                  <a:solidFill>
                    <a:schemeClr val="tx2">
                      <a:lumMod val="50000"/>
                    </a:schemeClr>
                  </a:solidFill>
                </a:rPr>
                <a:t>IRIS</a:t>
              </a:r>
            </a:p>
          </p:txBody>
        </p:sp>
      </p:grpSp>
      <p:sp>
        <p:nvSpPr>
          <p:cNvPr id="26" name="Rectangle 25"/>
          <p:cNvSpPr/>
          <p:nvPr/>
        </p:nvSpPr>
        <p:spPr>
          <a:xfrm>
            <a:off x="989457" y="1701347"/>
            <a:ext cx="7137400" cy="584353"/>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Each cylinder represents a separate tool.  </a:t>
            </a:r>
          </a:p>
          <a:p>
            <a:pPr algn="ctr"/>
            <a:r>
              <a:rPr lang="en-US" sz="1350" dirty="0"/>
              <a:t>Interfacing existed, but no </a:t>
            </a:r>
            <a:r>
              <a:rPr lang="en-US" sz="1350" b="1" dirty="0"/>
              <a:t>Integration</a:t>
            </a:r>
            <a:r>
              <a:rPr lang="en-US" sz="1350" dirty="0"/>
              <a:t>.</a:t>
            </a:r>
          </a:p>
        </p:txBody>
      </p:sp>
      <p:sp>
        <p:nvSpPr>
          <p:cNvPr id="28" name="Footer Placeholder 2"/>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Tree>
    <p:extLst>
      <p:ext uri="{BB962C8B-B14F-4D97-AF65-F5344CB8AC3E}">
        <p14:creationId xmlns:p14="http://schemas.microsoft.com/office/powerpoint/2010/main" val="179394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Oval 43"/>
          <p:cNvSpPr/>
          <p:nvPr/>
        </p:nvSpPr>
        <p:spPr>
          <a:xfrm>
            <a:off x="3884516" y="1269642"/>
            <a:ext cx="4801850" cy="4610072"/>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dirty="0"/>
          </a:p>
        </p:txBody>
      </p:sp>
      <p:sp>
        <p:nvSpPr>
          <p:cNvPr id="43" name="Oval 42"/>
          <p:cNvSpPr/>
          <p:nvPr/>
        </p:nvSpPr>
        <p:spPr>
          <a:xfrm>
            <a:off x="4373503" y="1732946"/>
            <a:ext cx="3772883" cy="3749074"/>
          </a:xfrm>
          <a:prstGeom prst="ellipse">
            <a:avLst/>
          </a:prstGeom>
          <a:solidFill>
            <a:schemeClr val="accent5">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p:txBody>
          <a:bodyPr>
            <a:normAutofit/>
          </a:bodyPr>
          <a:lstStyle/>
          <a:p>
            <a:r>
              <a:rPr lang="en-US" sz="2800" dirty="0"/>
              <a:t>Vision for Future</a:t>
            </a:r>
          </a:p>
        </p:txBody>
      </p:sp>
      <p:sp>
        <p:nvSpPr>
          <p:cNvPr id="7" name="Flowchart: Magnetic Disk 6"/>
          <p:cNvSpPr/>
          <p:nvPr/>
        </p:nvSpPr>
        <p:spPr>
          <a:xfrm>
            <a:off x="117392" y="1699391"/>
            <a:ext cx="1081273" cy="958026"/>
          </a:xfrm>
          <a:prstGeom prst="flowChartMagneticDisk">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350" b="1" dirty="0"/>
              <a:t>Actuals</a:t>
            </a:r>
          </a:p>
        </p:txBody>
      </p:sp>
      <p:sp>
        <p:nvSpPr>
          <p:cNvPr id="8" name="Flowchart: Magnetic Disk 7"/>
          <p:cNvSpPr/>
          <p:nvPr/>
        </p:nvSpPr>
        <p:spPr>
          <a:xfrm>
            <a:off x="1335985" y="1704152"/>
            <a:ext cx="1129955" cy="948506"/>
          </a:xfrm>
          <a:prstGeom prst="flowChartMagneticDisk">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350" b="1" dirty="0"/>
              <a:t>Contract Data</a:t>
            </a:r>
          </a:p>
        </p:txBody>
      </p:sp>
      <p:sp>
        <p:nvSpPr>
          <p:cNvPr id="13" name="Flowchart: Magnetic Disk 12"/>
          <p:cNvSpPr/>
          <p:nvPr/>
        </p:nvSpPr>
        <p:spPr>
          <a:xfrm>
            <a:off x="2572721" y="1732947"/>
            <a:ext cx="1098700" cy="924471"/>
          </a:xfrm>
          <a:prstGeom prst="flowChartMagneticDisk">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b="1" dirty="0"/>
              <a:t>Resource Data</a:t>
            </a:r>
          </a:p>
        </p:txBody>
      </p:sp>
      <p:sp>
        <p:nvSpPr>
          <p:cNvPr id="22" name="Rectangle 21"/>
          <p:cNvSpPr/>
          <p:nvPr/>
        </p:nvSpPr>
        <p:spPr>
          <a:xfrm>
            <a:off x="86528" y="2701900"/>
            <a:ext cx="1143000" cy="23501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2">
                    <a:lumMod val="10000"/>
                  </a:schemeClr>
                </a:solidFill>
              </a:rPr>
              <a:t>Costpoint</a:t>
            </a:r>
          </a:p>
        </p:txBody>
      </p:sp>
      <p:sp>
        <p:nvSpPr>
          <p:cNvPr id="23" name="Rectangle 22"/>
          <p:cNvSpPr/>
          <p:nvPr/>
        </p:nvSpPr>
        <p:spPr>
          <a:xfrm>
            <a:off x="2572721" y="2701899"/>
            <a:ext cx="1143000" cy="23501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bg2">
                    <a:lumMod val="10000"/>
                  </a:schemeClr>
                </a:solidFill>
              </a:rPr>
              <a:t>GPS</a:t>
            </a:r>
          </a:p>
        </p:txBody>
      </p:sp>
      <p:sp>
        <p:nvSpPr>
          <p:cNvPr id="27" name="Oval 26"/>
          <p:cNvSpPr/>
          <p:nvPr/>
        </p:nvSpPr>
        <p:spPr>
          <a:xfrm>
            <a:off x="4865268" y="2251015"/>
            <a:ext cx="2743915" cy="274391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dirty="0"/>
          </a:p>
        </p:txBody>
      </p:sp>
      <p:sp>
        <p:nvSpPr>
          <p:cNvPr id="28" name="Oval 27"/>
          <p:cNvSpPr/>
          <p:nvPr/>
        </p:nvSpPr>
        <p:spPr>
          <a:xfrm>
            <a:off x="5347917" y="2819406"/>
            <a:ext cx="1714947" cy="171494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500" dirty="0">
                <a:solidFill>
                  <a:schemeClr val="tx2">
                    <a:lumMod val="50000"/>
                  </a:schemeClr>
                </a:solidFill>
              </a:rPr>
              <a:t>Program / Proposal Estimates</a:t>
            </a:r>
          </a:p>
        </p:txBody>
      </p:sp>
      <p:sp>
        <p:nvSpPr>
          <p:cNvPr id="29" name="TextBox 28"/>
          <p:cNvSpPr txBox="1"/>
          <p:nvPr/>
        </p:nvSpPr>
        <p:spPr>
          <a:xfrm>
            <a:off x="5303662" y="2355973"/>
            <a:ext cx="1821076" cy="300082"/>
          </a:xfrm>
          <a:prstGeom prst="rect">
            <a:avLst/>
          </a:prstGeom>
          <a:noFill/>
        </p:spPr>
        <p:txBody>
          <a:bodyPr wrap="square" rtlCol="0">
            <a:spAutoFit/>
          </a:bodyPr>
          <a:lstStyle/>
          <a:p>
            <a:pPr algn="ctr"/>
            <a:r>
              <a:rPr lang="en-US" sz="1350" dirty="0">
                <a:solidFill>
                  <a:schemeClr val="tx2">
                    <a:lumMod val="50000"/>
                  </a:schemeClr>
                </a:solidFill>
              </a:rPr>
              <a:t>Consolidated Reporting</a:t>
            </a:r>
          </a:p>
        </p:txBody>
      </p:sp>
      <p:sp>
        <p:nvSpPr>
          <p:cNvPr id="30" name="TextBox 29"/>
          <p:cNvSpPr txBox="1"/>
          <p:nvPr/>
        </p:nvSpPr>
        <p:spPr>
          <a:xfrm>
            <a:off x="5212186" y="4535808"/>
            <a:ext cx="2092541" cy="300082"/>
          </a:xfrm>
          <a:prstGeom prst="rect">
            <a:avLst/>
          </a:prstGeom>
          <a:noFill/>
        </p:spPr>
        <p:txBody>
          <a:bodyPr wrap="square" rtlCol="0">
            <a:spAutoFit/>
          </a:bodyPr>
          <a:lstStyle/>
          <a:p>
            <a:pPr algn="ctr"/>
            <a:r>
              <a:rPr lang="en-US" sz="1350" dirty="0">
                <a:solidFill>
                  <a:schemeClr val="tx2">
                    <a:lumMod val="50000"/>
                  </a:schemeClr>
                </a:solidFill>
              </a:rPr>
              <a:t>Opportunity Tracking</a:t>
            </a:r>
          </a:p>
        </p:txBody>
      </p:sp>
      <p:sp>
        <p:nvSpPr>
          <p:cNvPr id="31" name="TextBox 30"/>
          <p:cNvSpPr txBox="1"/>
          <p:nvPr/>
        </p:nvSpPr>
        <p:spPr>
          <a:xfrm rot="16200000">
            <a:off x="4322798" y="3399491"/>
            <a:ext cx="1569815" cy="507831"/>
          </a:xfrm>
          <a:prstGeom prst="rect">
            <a:avLst/>
          </a:prstGeom>
          <a:noFill/>
        </p:spPr>
        <p:txBody>
          <a:bodyPr wrap="square" rtlCol="0">
            <a:spAutoFit/>
          </a:bodyPr>
          <a:lstStyle/>
          <a:p>
            <a:pPr algn="ctr"/>
            <a:r>
              <a:rPr lang="en-US" sz="1350" dirty="0">
                <a:solidFill>
                  <a:schemeClr val="tx2">
                    <a:lumMod val="50000"/>
                  </a:schemeClr>
                </a:solidFill>
              </a:rPr>
              <a:t>Fee Accrual Tracking</a:t>
            </a:r>
          </a:p>
        </p:txBody>
      </p:sp>
      <p:sp>
        <p:nvSpPr>
          <p:cNvPr id="32" name="TextBox 31"/>
          <p:cNvSpPr txBox="1"/>
          <p:nvPr/>
        </p:nvSpPr>
        <p:spPr>
          <a:xfrm rot="5400000">
            <a:off x="6490105" y="3454272"/>
            <a:ext cx="1569815" cy="300082"/>
          </a:xfrm>
          <a:prstGeom prst="rect">
            <a:avLst/>
          </a:prstGeom>
          <a:noFill/>
        </p:spPr>
        <p:txBody>
          <a:bodyPr wrap="square" rtlCol="0">
            <a:spAutoFit/>
          </a:bodyPr>
          <a:lstStyle/>
          <a:p>
            <a:pPr algn="ctr"/>
            <a:r>
              <a:rPr lang="en-US" sz="1350" dirty="0">
                <a:solidFill>
                  <a:schemeClr val="tx2">
                    <a:lumMod val="50000"/>
                  </a:schemeClr>
                </a:solidFill>
              </a:rPr>
              <a:t>Pricing Rates</a:t>
            </a:r>
          </a:p>
        </p:txBody>
      </p:sp>
      <p:sp>
        <p:nvSpPr>
          <p:cNvPr id="33" name="TextBox 32"/>
          <p:cNvSpPr txBox="1"/>
          <p:nvPr/>
        </p:nvSpPr>
        <p:spPr>
          <a:xfrm>
            <a:off x="5228426" y="5050216"/>
            <a:ext cx="2092541" cy="300082"/>
          </a:xfrm>
          <a:prstGeom prst="rect">
            <a:avLst/>
          </a:prstGeom>
          <a:noFill/>
        </p:spPr>
        <p:txBody>
          <a:bodyPr wrap="square" rtlCol="0">
            <a:spAutoFit/>
          </a:bodyPr>
          <a:lstStyle/>
          <a:p>
            <a:pPr algn="ctr"/>
            <a:r>
              <a:rPr lang="en-US" sz="1350" dirty="0">
                <a:solidFill>
                  <a:schemeClr val="tx2">
                    <a:lumMod val="50000"/>
                  </a:schemeClr>
                </a:solidFill>
              </a:rPr>
              <a:t>Earned Value</a:t>
            </a:r>
          </a:p>
        </p:txBody>
      </p:sp>
      <p:sp>
        <p:nvSpPr>
          <p:cNvPr id="34" name="TextBox 33"/>
          <p:cNvSpPr txBox="1"/>
          <p:nvPr/>
        </p:nvSpPr>
        <p:spPr>
          <a:xfrm>
            <a:off x="5211283" y="1909977"/>
            <a:ext cx="2092541" cy="300082"/>
          </a:xfrm>
          <a:prstGeom prst="rect">
            <a:avLst/>
          </a:prstGeom>
          <a:noFill/>
        </p:spPr>
        <p:txBody>
          <a:bodyPr wrap="square" rtlCol="0">
            <a:spAutoFit/>
          </a:bodyPr>
          <a:lstStyle/>
          <a:p>
            <a:pPr algn="ctr"/>
            <a:r>
              <a:rPr lang="en-US" sz="1350" dirty="0">
                <a:solidFill>
                  <a:schemeClr val="tx2">
                    <a:lumMod val="50000"/>
                  </a:schemeClr>
                </a:solidFill>
              </a:rPr>
              <a:t>Resource Planning</a:t>
            </a:r>
          </a:p>
        </p:txBody>
      </p:sp>
      <p:sp>
        <p:nvSpPr>
          <p:cNvPr id="35" name="TextBox 34"/>
          <p:cNvSpPr txBox="1"/>
          <p:nvPr/>
        </p:nvSpPr>
        <p:spPr>
          <a:xfrm>
            <a:off x="4997323" y="1445410"/>
            <a:ext cx="2576238" cy="276999"/>
          </a:xfrm>
          <a:prstGeom prst="rect">
            <a:avLst/>
          </a:prstGeom>
          <a:noFill/>
        </p:spPr>
        <p:txBody>
          <a:bodyPr wrap="square" rtlCol="0">
            <a:spAutoFit/>
          </a:bodyPr>
          <a:lstStyle/>
          <a:p>
            <a:pPr algn="ctr"/>
            <a:r>
              <a:rPr lang="en-US" sz="1200" dirty="0">
                <a:solidFill>
                  <a:schemeClr val="bg2"/>
                </a:solidFill>
              </a:rPr>
              <a:t>Program Life Cycle Mgmt</a:t>
            </a:r>
          </a:p>
        </p:txBody>
      </p:sp>
      <p:sp>
        <p:nvSpPr>
          <p:cNvPr id="36" name="TextBox 35"/>
          <p:cNvSpPr txBox="1"/>
          <p:nvPr/>
        </p:nvSpPr>
        <p:spPr>
          <a:xfrm>
            <a:off x="5228426" y="5495405"/>
            <a:ext cx="2092541" cy="300082"/>
          </a:xfrm>
          <a:prstGeom prst="rect">
            <a:avLst/>
          </a:prstGeom>
          <a:noFill/>
        </p:spPr>
        <p:txBody>
          <a:bodyPr wrap="square" rtlCol="0">
            <a:spAutoFit/>
          </a:bodyPr>
          <a:lstStyle/>
          <a:p>
            <a:pPr algn="ctr"/>
            <a:r>
              <a:rPr lang="en-US" sz="1350" dirty="0">
                <a:solidFill>
                  <a:schemeClr val="bg2"/>
                </a:solidFill>
              </a:rPr>
              <a:t>Risk Mgmt</a:t>
            </a:r>
          </a:p>
        </p:txBody>
      </p:sp>
      <p:sp>
        <p:nvSpPr>
          <p:cNvPr id="37" name="Oval 36"/>
          <p:cNvSpPr/>
          <p:nvPr/>
        </p:nvSpPr>
        <p:spPr>
          <a:xfrm>
            <a:off x="429755" y="4044184"/>
            <a:ext cx="230659" cy="160680"/>
          </a:xfrm>
          <a:prstGeom prst="ellipse">
            <a:avLst/>
          </a:prstGeom>
          <a:solidFill>
            <a:schemeClr val="accent5">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350" dirty="0"/>
          </a:p>
        </p:txBody>
      </p:sp>
      <p:sp>
        <p:nvSpPr>
          <p:cNvPr id="38" name="Oval 37"/>
          <p:cNvSpPr/>
          <p:nvPr/>
        </p:nvSpPr>
        <p:spPr>
          <a:xfrm>
            <a:off x="429755" y="3722851"/>
            <a:ext cx="230659" cy="16068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dirty="0"/>
          </a:p>
        </p:txBody>
      </p:sp>
      <p:sp>
        <p:nvSpPr>
          <p:cNvPr id="39" name="Oval 38"/>
          <p:cNvSpPr/>
          <p:nvPr/>
        </p:nvSpPr>
        <p:spPr>
          <a:xfrm>
            <a:off x="429755" y="3377171"/>
            <a:ext cx="230659" cy="16068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dirty="0"/>
          </a:p>
        </p:txBody>
      </p:sp>
      <p:sp>
        <p:nvSpPr>
          <p:cNvPr id="40" name="TextBox 39"/>
          <p:cNvSpPr txBox="1"/>
          <p:nvPr/>
        </p:nvSpPr>
        <p:spPr>
          <a:xfrm>
            <a:off x="660413" y="3335789"/>
            <a:ext cx="2844799" cy="253916"/>
          </a:xfrm>
          <a:prstGeom prst="rect">
            <a:avLst/>
          </a:prstGeom>
          <a:noFill/>
        </p:spPr>
        <p:txBody>
          <a:bodyPr wrap="square" rtlCol="0" anchor="ctr">
            <a:spAutoFit/>
          </a:bodyPr>
          <a:lstStyle/>
          <a:p>
            <a:r>
              <a:rPr lang="en-US" sz="1050" dirty="0"/>
              <a:t>Phase 1: Estimation and Pricing</a:t>
            </a:r>
          </a:p>
        </p:txBody>
      </p:sp>
      <p:sp>
        <p:nvSpPr>
          <p:cNvPr id="41" name="TextBox 40"/>
          <p:cNvSpPr txBox="1"/>
          <p:nvPr/>
        </p:nvSpPr>
        <p:spPr>
          <a:xfrm>
            <a:off x="660413" y="3676233"/>
            <a:ext cx="2895600" cy="253916"/>
          </a:xfrm>
          <a:prstGeom prst="rect">
            <a:avLst/>
          </a:prstGeom>
          <a:noFill/>
        </p:spPr>
        <p:txBody>
          <a:bodyPr wrap="square" rtlCol="0" anchor="ctr">
            <a:spAutoFit/>
          </a:bodyPr>
          <a:lstStyle/>
          <a:p>
            <a:r>
              <a:rPr lang="en-US" sz="1050" dirty="0"/>
              <a:t>Phase 2: Forecast Management</a:t>
            </a:r>
          </a:p>
        </p:txBody>
      </p:sp>
      <p:sp>
        <p:nvSpPr>
          <p:cNvPr id="42" name="TextBox 41"/>
          <p:cNvSpPr txBox="1"/>
          <p:nvPr/>
        </p:nvSpPr>
        <p:spPr>
          <a:xfrm>
            <a:off x="658028" y="3997567"/>
            <a:ext cx="3045634" cy="253916"/>
          </a:xfrm>
          <a:prstGeom prst="rect">
            <a:avLst/>
          </a:prstGeom>
          <a:noFill/>
        </p:spPr>
        <p:txBody>
          <a:bodyPr wrap="square" rtlCol="0" anchor="ctr">
            <a:spAutoFit/>
          </a:bodyPr>
          <a:lstStyle/>
          <a:p>
            <a:r>
              <a:rPr lang="en-US" sz="1050" dirty="0"/>
              <a:t>Phase 3: Performance Management</a:t>
            </a:r>
          </a:p>
        </p:txBody>
      </p:sp>
      <p:sp>
        <p:nvSpPr>
          <p:cNvPr id="45" name="Oval 44"/>
          <p:cNvSpPr/>
          <p:nvPr/>
        </p:nvSpPr>
        <p:spPr>
          <a:xfrm>
            <a:off x="429755" y="4354301"/>
            <a:ext cx="230659" cy="1606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sz="1350" dirty="0"/>
          </a:p>
        </p:txBody>
      </p:sp>
      <p:sp>
        <p:nvSpPr>
          <p:cNvPr id="46" name="TextBox 45"/>
          <p:cNvSpPr txBox="1"/>
          <p:nvPr/>
        </p:nvSpPr>
        <p:spPr>
          <a:xfrm>
            <a:off x="658028" y="4307683"/>
            <a:ext cx="3045634" cy="253916"/>
          </a:xfrm>
          <a:prstGeom prst="rect">
            <a:avLst/>
          </a:prstGeom>
          <a:noFill/>
        </p:spPr>
        <p:txBody>
          <a:bodyPr wrap="square" rtlCol="0" anchor="ctr">
            <a:spAutoFit/>
          </a:bodyPr>
          <a:lstStyle/>
          <a:p>
            <a:r>
              <a:rPr lang="en-US" sz="1050" dirty="0"/>
              <a:t>Phase 4: Execution Management</a:t>
            </a:r>
          </a:p>
        </p:txBody>
      </p:sp>
      <p:sp>
        <p:nvSpPr>
          <p:cNvPr id="3" name="TextBox 2"/>
          <p:cNvSpPr txBox="1"/>
          <p:nvPr/>
        </p:nvSpPr>
        <p:spPr>
          <a:xfrm>
            <a:off x="4336766" y="2799185"/>
            <a:ext cx="3809620" cy="1385316"/>
          </a:xfrm>
          <a:prstGeom prst="rect">
            <a:avLst/>
          </a:prstGeom>
          <a:noFill/>
        </p:spPr>
        <p:txBody>
          <a:bodyPr wrap="square" rtlCol="0">
            <a:spAutoFit/>
          </a:bodyPr>
          <a:lstStyle/>
          <a:p>
            <a:pPr algn="ctr"/>
            <a:r>
              <a:rPr lang="en-US" sz="8402" dirty="0">
                <a:solidFill>
                  <a:srgbClr val="FF0000">
                    <a:alpha val="35000"/>
                  </a:srgbClr>
                </a:solidFill>
                <a:effectLst>
                  <a:outerShdw blurRad="50800" dist="50800" dir="5400000" algn="ctr" rotWithShape="0">
                    <a:srgbClr val="000000"/>
                  </a:outerShdw>
                </a:effectLst>
              </a:rPr>
              <a:t>EcoSys</a:t>
            </a:r>
          </a:p>
        </p:txBody>
      </p:sp>
      <p:sp>
        <p:nvSpPr>
          <p:cNvPr id="47" name="Footer Placeholder 2"/>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Tree>
    <p:extLst>
      <p:ext uri="{BB962C8B-B14F-4D97-AF65-F5344CB8AC3E}">
        <p14:creationId xmlns:p14="http://schemas.microsoft.com/office/powerpoint/2010/main" val="288421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3" grpId="0" animBg="1"/>
      <p:bldP spid="27" grpId="0" animBg="1"/>
      <p:bldP spid="28" grpId="0" animBg="1"/>
      <p:bldP spid="29" grpId="0"/>
      <p:bldP spid="30" grpId="0"/>
      <p:bldP spid="31" grpId="0"/>
      <p:bldP spid="32" grpId="0"/>
      <p:bldP spid="33" grpId="0"/>
      <p:bldP spid="34" grpId="0"/>
      <p:bldP spid="35" grpId="0"/>
      <p:bldP spid="36"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Current Configuration Overview</a:t>
            </a:r>
          </a:p>
        </p:txBody>
      </p:sp>
      <p:sp>
        <p:nvSpPr>
          <p:cNvPr id="7" name="Oval 6"/>
          <p:cNvSpPr/>
          <p:nvPr/>
        </p:nvSpPr>
        <p:spPr>
          <a:xfrm>
            <a:off x="544753" y="1645691"/>
            <a:ext cx="3772883" cy="3772883"/>
          </a:xfrm>
          <a:prstGeom prst="ellipse">
            <a:avLst/>
          </a:prstGeom>
          <a:solidFill>
            <a:schemeClr val="accent5">
              <a:lumMod val="40000"/>
              <a:lumOff val="60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350" dirty="0"/>
          </a:p>
        </p:txBody>
      </p:sp>
      <p:sp>
        <p:nvSpPr>
          <p:cNvPr id="8" name="Oval 7"/>
          <p:cNvSpPr/>
          <p:nvPr/>
        </p:nvSpPr>
        <p:spPr>
          <a:xfrm>
            <a:off x="1052052" y="2207043"/>
            <a:ext cx="2743915" cy="274391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dirty="0"/>
          </a:p>
        </p:txBody>
      </p:sp>
      <p:sp>
        <p:nvSpPr>
          <p:cNvPr id="9" name="Oval 8"/>
          <p:cNvSpPr/>
          <p:nvPr/>
        </p:nvSpPr>
        <p:spPr>
          <a:xfrm>
            <a:off x="1560094" y="2773158"/>
            <a:ext cx="1714947" cy="171494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500" dirty="0">
                <a:solidFill>
                  <a:schemeClr val="tx2">
                    <a:lumMod val="50000"/>
                  </a:schemeClr>
                </a:solidFill>
              </a:rPr>
              <a:t>Detailed Estimating / Reporting</a:t>
            </a:r>
          </a:p>
        </p:txBody>
      </p:sp>
      <p:sp>
        <p:nvSpPr>
          <p:cNvPr id="10" name="TextBox 9"/>
          <p:cNvSpPr txBox="1"/>
          <p:nvPr/>
        </p:nvSpPr>
        <p:spPr>
          <a:xfrm>
            <a:off x="1545941" y="2288960"/>
            <a:ext cx="1821076" cy="300082"/>
          </a:xfrm>
          <a:prstGeom prst="rect">
            <a:avLst/>
          </a:prstGeom>
          <a:noFill/>
        </p:spPr>
        <p:txBody>
          <a:bodyPr wrap="square" rtlCol="0">
            <a:spAutoFit/>
          </a:bodyPr>
          <a:lstStyle/>
          <a:p>
            <a:pPr algn="ctr"/>
            <a:r>
              <a:rPr lang="en-US" sz="1350" dirty="0">
                <a:solidFill>
                  <a:schemeClr val="tx2">
                    <a:lumMod val="50000"/>
                  </a:schemeClr>
                </a:solidFill>
              </a:rPr>
              <a:t>Consolidated Reporting</a:t>
            </a:r>
          </a:p>
        </p:txBody>
      </p:sp>
      <p:sp>
        <p:nvSpPr>
          <p:cNvPr id="11" name="TextBox 10"/>
          <p:cNvSpPr txBox="1"/>
          <p:nvPr/>
        </p:nvSpPr>
        <p:spPr>
          <a:xfrm>
            <a:off x="1384924" y="4508731"/>
            <a:ext cx="2092541" cy="300082"/>
          </a:xfrm>
          <a:prstGeom prst="rect">
            <a:avLst/>
          </a:prstGeom>
          <a:noFill/>
        </p:spPr>
        <p:txBody>
          <a:bodyPr wrap="square" rtlCol="0">
            <a:spAutoFit/>
          </a:bodyPr>
          <a:lstStyle/>
          <a:p>
            <a:pPr algn="ctr"/>
            <a:r>
              <a:rPr lang="en-US" sz="1350" dirty="0">
                <a:solidFill>
                  <a:schemeClr val="tx2">
                    <a:lumMod val="50000"/>
                  </a:schemeClr>
                </a:solidFill>
              </a:rPr>
              <a:t>Opportunity Mgmt</a:t>
            </a:r>
          </a:p>
        </p:txBody>
      </p:sp>
      <p:sp>
        <p:nvSpPr>
          <p:cNvPr id="12" name="TextBox 11"/>
          <p:cNvSpPr txBox="1"/>
          <p:nvPr/>
        </p:nvSpPr>
        <p:spPr>
          <a:xfrm rot="16200000">
            <a:off x="581661" y="3494509"/>
            <a:ext cx="1471994" cy="300082"/>
          </a:xfrm>
          <a:prstGeom prst="rect">
            <a:avLst/>
          </a:prstGeom>
          <a:noFill/>
        </p:spPr>
        <p:txBody>
          <a:bodyPr wrap="square" rtlCol="0">
            <a:spAutoFit/>
          </a:bodyPr>
          <a:lstStyle/>
          <a:p>
            <a:pPr algn="ctr"/>
            <a:r>
              <a:rPr lang="en-US" sz="1350" dirty="0">
                <a:solidFill>
                  <a:schemeClr val="tx2">
                    <a:lumMod val="50000"/>
                  </a:schemeClr>
                </a:solidFill>
              </a:rPr>
              <a:t>Fee Accrual Mgmt</a:t>
            </a:r>
          </a:p>
        </p:txBody>
      </p:sp>
      <p:sp>
        <p:nvSpPr>
          <p:cNvPr id="13" name="TextBox 12"/>
          <p:cNvSpPr txBox="1"/>
          <p:nvPr/>
        </p:nvSpPr>
        <p:spPr>
          <a:xfrm rot="5400000">
            <a:off x="2748039" y="3385980"/>
            <a:ext cx="1569815" cy="507831"/>
          </a:xfrm>
          <a:prstGeom prst="rect">
            <a:avLst/>
          </a:prstGeom>
          <a:noFill/>
        </p:spPr>
        <p:txBody>
          <a:bodyPr wrap="square" rtlCol="0">
            <a:spAutoFit/>
          </a:bodyPr>
          <a:lstStyle/>
          <a:p>
            <a:pPr algn="ctr"/>
            <a:r>
              <a:rPr lang="en-US" sz="1350" dirty="0">
                <a:solidFill>
                  <a:schemeClr val="tx2">
                    <a:lumMod val="50000"/>
                  </a:schemeClr>
                </a:solidFill>
              </a:rPr>
              <a:t>Configuration Optimization</a:t>
            </a:r>
          </a:p>
        </p:txBody>
      </p:sp>
      <p:sp>
        <p:nvSpPr>
          <p:cNvPr id="14" name="TextBox 13"/>
          <p:cNvSpPr txBox="1"/>
          <p:nvPr/>
        </p:nvSpPr>
        <p:spPr>
          <a:xfrm>
            <a:off x="1384924" y="5028890"/>
            <a:ext cx="2092541" cy="300082"/>
          </a:xfrm>
          <a:prstGeom prst="rect">
            <a:avLst/>
          </a:prstGeom>
          <a:noFill/>
        </p:spPr>
        <p:txBody>
          <a:bodyPr wrap="square" rtlCol="0">
            <a:spAutoFit/>
          </a:bodyPr>
          <a:lstStyle/>
          <a:p>
            <a:pPr algn="ctr"/>
            <a:r>
              <a:rPr lang="en-US" sz="1350" dirty="0">
                <a:solidFill>
                  <a:schemeClr val="tx2">
                    <a:lumMod val="50000"/>
                  </a:schemeClr>
                </a:solidFill>
              </a:rPr>
              <a:t>Earned Value</a:t>
            </a:r>
          </a:p>
        </p:txBody>
      </p:sp>
      <p:sp>
        <p:nvSpPr>
          <p:cNvPr id="15" name="TextBox 14"/>
          <p:cNvSpPr txBox="1"/>
          <p:nvPr/>
        </p:nvSpPr>
        <p:spPr>
          <a:xfrm>
            <a:off x="1371297" y="1855441"/>
            <a:ext cx="2092541" cy="300082"/>
          </a:xfrm>
          <a:prstGeom prst="rect">
            <a:avLst/>
          </a:prstGeom>
          <a:noFill/>
        </p:spPr>
        <p:txBody>
          <a:bodyPr wrap="square" rtlCol="0">
            <a:spAutoFit/>
          </a:bodyPr>
          <a:lstStyle/>
          <a:p>
            <a:pPr algn="ctr"/>
            <a:r>
              <a:rPr lang="en-US" sz="1350" dirty="0">
                <a:solidFill>
                  <a:schemeClr val="tx2">
                    <a:lumMod val="50000"/>
                  </a:schemeClr>
                </a:solidFill>
              </a:rPr>
              <a:t>Resource Planning</a:t>
            </a:r>
          </a:p>
        </p:txBody>
      </p:sp>
      <p:sp>
        <p:nvSpPr>
          <p:cNvPr id="16" name="TextBox 15"/>
          <p:cNvSpPr txBox="1"/>
          <p:nvPr/>
        </p:nvSpPr>
        <p:spPr>
          <a:xfrm rot="16200000">
            <a:off x="2283" y="3325086"/>
            <a:ext cx="1569815" cy="507831"/>
          </a:xfrm>
          <a:prstGeom prst="rect">
            <a:avLst/>
          </a:prstGeom>
          <a:noFill/>
        </p:spPr>
        <p:txBody>
          <a:bodyPr wrap="square" rtlCol="0">
            <a:spAutoFit/>
          </a:bodyPr>
          <a:lstStyle/>
          <a:p>
            <a:pPr algn="ctr"/>
            <a:r>
              <a:rPr lang="en-US" sz="1350" dirty="0">
                <a:solidFill>
                  <a:schemeClr val="tx2">
                    <a:lumMod val="50000"/>
                  </a:schemeClr>
                </a:solidFill>
              </a:rPr>
              <a:t>Portfolio Dashboards</a:t>
            </a:r>
          </a:p>
        </p:txBody>
      </p:sp>
      <p:sp>
        <p:nvSpPr>
          <p:cNvPr id="17" name="TextBox 16"/>
          <p:cNvSpPr txBox="1"/>
          <p:nvPr/>
        </p:nvSpPr>
        <p:spPr>
          <a:xfrm rot="5400000">
            <a:off x="3200628" y="3428960"/>
            <a:ext cx="1569815" cy="300082"/>
          </a:xfrm>
          <a:prstGeom prst="rect">
            <a:avLst/>
          </a:prstGeom>
          <a:noFill/>
        </p:spPr>
        <p:txBody>
          <a:bodyPr wrap="square" rtlCol="0">
            <a:spAutoFit/>
          </a:bodyPr>
          <a:lstStyle/>
          <a:p>
            <a:pPr algn="ctr"/>
            <a:r>
              <a:rPr lang="en-US" sz="1350" dirty="0">
                <a:solidFill>
                  <a:schemeClr val="tx2">
                    <a:lumMod val="50000"/>
                  </a:schemeClr>
                </a:solidFill>
              </a:rPr>
              <a:t>Variance Analysis</a:t>
            </a:r>
          </a:p>
        </p:txBody>
      </p:sp>
      <p:sp>
        <p:nvSpPr>
          <p:cNvPr id="18" name="Oval 17"/>
          <p:cNvSpPr/>
          <p:nvPr/>
        </p:nvSpPr>
        <p:spPr>
          <a:xfrm>
            <a:off x="5298631" y="5431890"/>
            <a:ext cx="230659" cy="160680"/>
          </a:xfrm>
          <a:prstGeom prst="ellipse">
            <a:avLst/>
          </a:prstGeom>
          <a:solidFill>
            <a:schemeClr val="accent5">
              <a:lumMod val="40000"/>
              <a:lumOff val="6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350" dirty="0"/>
          </a:p>
        </p:txBody>
      </p:sp>
      <p:sp>
        <p:nvSpPr>
          <p:cNvPr id="19" name="Oval 18"/>
          <p:cNvSpPr/>
          <p:nvPr/>
        </p:nvSpPr>
        <p:spPr>
          <a:xfrm>
            <a:off x="2728571" y="5427082"/>
            <a:ext cx="230659" cy="16068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dirty="0"/>
          </a:p>
        </p:txBody>
      </p:sp>
      <p:sp>
        <p:nvSpPr>
          <p:cNvPr id="20" name="Oval 19"/>
          <p:cNvSpPr/>
          <p:nvPr/>
        </p:nvSpPr>
        <p:spPr>
          <a:xfrm>
            <a:off x="122613" y="5414380"/>
            <a:ext cx="252224" cy="16068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dirty="0"/>
          </a:p>
        </p:txBody>
      </p:sp>
      <p:sp>
        <p:nvSpPr>
          <p:cNvPr id="21" name="TextBox 20"/>
          <p:cNvSpPr txBox="1"/>
          <p:nvPr/>
        </p:nvSpPr>
        <p:spPr>
          <a:xfrm>
            <a:off x="312996" y="5379304"/>
            <a:ext cx="2415574" cy="230832"/>
          </a:xfrm>
          <a:prstGeom prst="rect">
            <a:avLst/>
          </a:prstGeom>
          <a:noFill/>
        </p:spPr>
        <p:txBody>
          <a:bodyPr wrap="square" rtlCol="0" anchor="ctr">
            <a:spAutoFit/>
          </a:bodyPr>
          <a:lstStyle/>
          <a:p>
            <a:pPr algn="ctr"/>
            <a:r>
              <a:rPr lang="en-US" sz="900" dirty="0"/>
              <a:t>Phase 1: Estimation and Pricing</a:t>
            </a:r>
          </a:p>
        </p:txBody>
      </p:sp>
      <p:sp>
        <p:nvSpPr>
          <p:cNvPr id="22" name="TextBox 21"/>
          <p:cNvSpPr txBox="1"/>
          <p:nvPr/>
        </p:nvSpPr>
        <p:spPr>
          <a:xfrm>
            <a:off x="2949512" y="5392308"/>
            <a:ext cx="2349119" cy="230832"/>
          </a:xfrm>
          <a:prstGeom prst="rect">
            <a:avLst/>
          </a:prstGeom>
          <a:noFill/>
        </p:spPr>
        <p:txBody>
          <a:bodyPr wrap="square" rtlCol="0" anchor="ctr">
            <a:spAutoFit/>
          </a:bodyPr>
          <a:lstStyle/>
          <a:p>
            <a:r>
              <a:rPr lang="en-US" sz="900" dirty="0"/>
              <a:t>Phase 2: Forecast Management</a:t>
            </a:r>
          </a:p>
        </p:txBody>
      </p:sp>
      <p:sp>
        <p:nvSpPr>
          <p:cNvPr id="23" name="TextBox 22"/>
          <p:cNvSpPr txBox="1"/>
          <p:nvPr/>
        </p:nvSpPr>
        <p:spPr>
          <a:xfrm>
            <a:off x="5529289" y="5396814"/>
            <a:ext cx="3259666" cy="230832"/>
          </a:xfrm>
          <a:prstGeom prst="rect">
            <a:avLst/>
          </a:prstGeom>
          <a:noFill/>
        </p:spPr>
        <p:txBody>
          <a:bodyPr wrap="square" rtlCol="0" anchor="ctr">
            <a:spAutoFit/>
          </a:bodyPr>
          <a:lstStyle/>
          <a:p>
            <a:r>
              <a:rPr lang="en-US" sz="900" dirty="0"/>
              <a:t>Phase 3: Performance Management</a:t>
            </a:r>
          </a:p>
        </p:txBody>
      </p:sp>
      <p:sp>
        <p:nvSpPr>
          <p:cNvPr id="25" name="Content Placeholder 2"/>
          <p:cNvSpPr txBox="1">
            <a:spLocks/>
          </p:cNvSpPr>
          <p:nvPr/>
        </p:nvSpPr>
        <p:spPr>
          <a:xfrm>
            <a:off x="4688222" y="1645691"/>
            <a:ext cx="2350517" cy="2863041"/>
          </a:xfrm>
          <a:prstGeom prst="rect">
            <a:avLst/>
          </a:prstGeom>
          <a:pattFill prst="pct5">
            <a:fgClr>
              <a:schemeClr val="tx2">
                <a:lumMod val="20000"/>
                <a:lumOff val="80000"/>
              </a:schemeClr>
            </a:fgClr>
            <a:bgClr>
              <a:schemeClr val="bg2">
                <a:lumMod val="95000"/>
              </a:schemeClr>
            </a:bgClr>
          </a:pattFill>
          <a:ln>
            <a:solidFill>
              <a:schemeClr val="tx2"/>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a:noAutofit/>
          </a:bodyPr>
          <a:lstStyle>
            <a:lvl1pPr marL="342900" indent="-342900" algn="l" defTabSz="457200" rtl="0" eaLnBrk="1" latinLnBrk="0" hangingPunct="1">
              <a:spcBef>
                <a:spcPct val="20000"/>
              </a:spcBef>
              <a:buFont typeface="Wingdings" charset="2"/>
              <a:buChar char="§"/>
              <a:defRPr sz="2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50" b="1" dirty="0">
                <a:solidFill>
                  <a:schemeClr val="tx2">
                    <a:lumMod val="50000"/>
                  </a:schemeClr>
                </a:solidFill>
              </a:rPr>
              <a:t>Configuration</a:t>
            </a:r>
          </a:p>
          <a:p>
            <a:pPr marL="0" indent="0">
              <a:buNone/>
            </a:pPr>
            <a:endParaRPr lang="en-US" sz="1050" b="1" dirty="0">
              <a:solidFill>
                <a:schemeClr val="tx2">
                  <a:lumMod val="50000"/>
                </a:schemeClr>
              </a:solidFill>
            </a:endParaRPr>
          </a:p>
          <a:p>
            <a:r>
              <a:rPr lang="en-US" sz="1050" dirty="0">
                <a:solidFill>
                  <a:schemeClr val="tx2">
                    <a:lumMod val="50000"/>
                  </a:schemeClr>
                </a:solidFill>
              </a:rPr>
              <a:t>Actions: ~3700 (Batches: ~700)</a:t>
            </a:r>
          </a:p>
          <a:p>
            <a:r>
              <a:rPr lang="en-US" sz="1050" dirty="0">
                <a:solidFill>
                  <a:schemeClr val="tx2">
                    <a:lumMod val="50000"/>
                  </a:schemeClr>
                </a:solidFill>
              </a:rPr>
              <a:t>Spreadsheets: ~1600</a:t>
            </a:r>
          </a:p>
          <a:p>
            <a:r>
              <a:rPr lang="en-US" sz="1050" dirty="0">
                <a:solidFill>
                  <a:schemeClr val="tx2">
                    <a:lumMod val="50000"/>
                  </a:schemeClr>
                </a:solidFill>
              </a:rPr>
              <a:t>Reports:  ~800 (Batches ~70)</a:t>
            </a:r>
          </a:p>
          <a:p>
            <a:r>
              <a:rPr lang="en-US" sz="1050" dirty="0">
                <a:solidFill>
                  <a:schemeClr val="tx2">
                    <a:lumMod val="50000"/>
                  </a:schemeClr>
                </a:solidFill>
              </a:rPr>
              <a:t>Formulas: ~1600</a:t>
            </a:r>
          </a:p>
          <a:p>
            <a:r>
              <a:rPr lang="en-US" sz="1050" dirty="0">
                <a:solidFill>
                  <a:schemeClr val="tx2">
                    <a:lumMod val="50000"/>
                  </a:schemeClr>
                </a:solidFill>
              </a:rPr>
              <a:t>Screen Layouts: ~400</a:t>
            </a:r>
          </a:p>
          <a:p>
            <a:r>
              <a:rPr lang="en-US" sz="1050" dirty="0">
                <a:solidFill>
                  <a:schemeClr val="tx2">
                    <a:lumMod val="50000"/>
                  </a:schemeClr>
                </a:solidFill>
              </a:rPr>
              <a:t>Forms: ~150</a:t>
            </a:r>
          </a:p>
          <a:p>
            <a:r>
              <a:rPr lang="en-US" sz="1050" dirty="0">
                <a:solidFill>
                  <a:schemeClr val="tx2">
                    <a:lumMod val="50000"/>
                  </a:schemeClr>
                </a:solidFill>
              </a:rPr>
              <a:t>Charts: ~30</a:t>
            </a:r>
          </a:p>
          <a:p>
            <a:r>
              <a:rPr lang="en-US" sz="1050" dirty="0">
                <a:solidFill>
                  <a:schemeClr val="tx2">
                    <a:lumMod val="50000"/>
                  </a:schemeClr>
                </a:solidFill>
              </a:rPr>
              <a:t>Menus: ~125</a:t>
            </a:r>
          </a:p>
          <a:p>
            <a:pPr marL="0" indent="0">
              <a:buNone/>
            </a:pPr>
            <a:endParaRPr lang="en-US" sz="1050" dirty="0">
              <a:solidFill>
                <a:schemeClr val="tx2">
                  <a:lumMod val="50000"/>
                </a:schemeClr>
              </a:solidFill>
            </a:endParaRPr>
          </a:p>
          <a:p>
            <a:r>
              <a:rPr lang="en-US" sz="1050" dirty="0">
                <a:solidFill>
                  <a:schemeClr val="tx2">
                    <a:lumMod val="50000"/>
                  </a:schemeClr>
                </a:solidFill>
              </a:rPr>
              <a:t>Custom Fields: ~200</a:t>
            </a:r>
          </a:p>
          <a:p>
            <a:r>
              <a:rPr lang="en-US" sz="1050" dirty="0">
                <a:solidFill>
                  <a:schemeClr val="tx2">
                    <a:lumMod val="50000"/>
                  </a:schemeClr>
                </a:solidFill>
              </a:rPr>
              <a:t>Category Fields: ~170</a:t>
            </a:r>
          </a:p>
          <a:p>
            <a:pPr marL="0" indent="0">
              <a:buNone/>
            </a:pPr>
            <a:endParaRPr lang="en-US" sz="1050" dirty="0">
              <a:solidFill>
                <a:schemeClr val="tx2">
                  <a:lumMod val="50000"/>
                </a:schemeClr>
              </a:solidFill>
            </a:endParaRPr>
          </a:p>
        </p:txBody>
      </p:sp>
      <p:sp>
        <p:nvSpPr>
          <p:cNvPr id="24" name="Content Placeholder 2"/>
          <p:cNvSpPr txBox="1">
            <a:spLocks/>
          </p:cNvSpPr>
          <p:nvPr/>
        </p:nvSpPr>
        <p:spPr>
          <a:xfrm>
            <a:off x="6593603" y="2753221"/>
            <a:ext cx="2061659" cy="2203701"/>
          </a:xfrm>
          <a:prstGeom prst="rect">
            <a:avLst/>
          </a:prstGeom>
          <a:pattFill prst="pct5">
            <a:fgClr>
              <a:schemeClr val="tx2">
                <a:lumMod val="20000"/>
                <a:lumOff val="80000"/>
              </a:schemeClr>
            </a:fgClr>
            <a:bgClr>
              <a:schemeClr val="bg2">
                <a:lumMod val="95000"/>
              </a:schemeClr>
            </a:bgClr>
          </a:pattFill>
          <a:ln>
            <a:solidFill>
              <a:schemeClr val="tx2"/>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a:noAutofit/>
          </a:bodyPr>
          <a:lstStyle>
            <a:lvl1pPr marL="342900" indent="-342900" algn="l" defTabSz="457200" rtl="0" eaLnBrk="1" latinLnBrk="0" hangingPunct="1">
              <a:spcBef>
                <a:spcPct val="20000"/>
              </a:spcBef>
              <a:buFont typeface="Wingdings" charset="2"/>
              <a:buChar char="§"/>
              <a:defRPr sz="2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50" b="1" dirty="0">
                <a:solidFill>
                  <a:schemeClr val="tx2">
                    <a:lumMod val="50000"/>
                  </a:schemeClr>
                </a:solidFill>
              </a:rPr>
              <a:t>Usage</a:t>
            </a:r>
          </a:p>
          <a:p>
            <a:pPr marL="0" indent="0">
              <a:buNone/>
            </a:pPr>
            <a:endParaRPr lang="en-US" sz="1050" b="1" dirty="0">
              <a:solidFill>
                <a:schemeClr val="tx2">
                  <a:lumMod val="50000"/>
                </a:schemeClr>
              </a:solidFill>
            </a:endParaRPr>
          </a:p>
          <a:p>
            <a:r>
              <a:rPr lang="en-US" sz="1050" dirty="0">
                <a:solidFill>
                  <a:schemeClr val="tx2">
                    <a:lumMod val="50000"/>
                  </a:schemeClr>
                </a:solidFill>
              </a:rPr>
              <a:t>Versions: ~170</a:t>
            </a:r>
          </a:p>
          <a:p>
            <a:r>
              <a:rPr lang="en-US" sz="1050" dirty="0">
                <a:solidFill>
                  <a:schemeClr val="tx2">
                    <a:lumMod val="50000"/>
                  </a:schemeClr>
                </a:solidFill>
              </a:rPr>
              <a:t>Cost Objects: ~390,000</a:t>
            </a:r>
          </a:p>
          <a:p>
            <a:r>
              <a:rPr lang="en-US" sz="1050" dirty="0">
                <a:solidFill>
                  <a:schemeClr val="tx2">
                    <a:lumMod val="50000"/>
                  </a:schemeClr>
                </a:solidFill>
              </a:rPr>
              <a:t>Actual Transactions: ~13.3M</a:t>
            </a:r>
          </a:p>
          <a:p>
            <a:r>
              <a:rPr lang="en-US" sz="1050" dirty="0">
                <a:solidFill>
                  <a:schemeClr val="tx2">
                    <a:lumMod val="50000"/>
                  </a:schemeClr>
                </a:solidFill>
              </a:rPr>
              <a:t>Working Forecast Transactions: ~94M</a:t>
            </a:r>
          </a:p>
          <a:p>
            <a:endParaRPr lang="en-US" sz="1050" dirty="0">
              <a:solidFill>
                <a:schemeClr val="tx2">
                  <a:lumMod val="50000"/>
                </a:schemeClr>
              </a:solidFill>
            </a:endParaRPr>
          </a:p>
          <a:p>
            <a:r>
              <a:rPr lang="en-US" sz="1050" dirty="0">
                <a:solidFill>
                  <a:schemeClr val="tx2">
                    <a:lumMod val="50000"/>
                  </a:schemeClr>
                </a:solidFill>
              </a:rPr>
              <a:t>Users: ~530</a:t>
            </a:r>
          </a:p>
          <a:p>
            <a:pPr marL="0" indent="0">
              <a:buNone/>
            </a:pPr>
            <a:endParaRPr lang="en-US" sz="1050" dirty="0">
              <a:solidFill>
                <a:schemeClr val="tx2">
                  <a:lumMod val="50000"/>
                </a:schemeClr>
              </a:solidFill>
            </a:endParaRPr>
          </a:p>
        </p:txBody>
      </p:sp>
      <p:sp>
        <p:nvSpPr>
          <p:cNvPr id="26" name="Footer Placeholder 2"/>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Tree>
    <p:extLst>
      <p:ext uri="{BB962C8B-B14F-4D97-AF65-F5344CB8AC3E}">
        <p14:creationId xmlns:p14="http://schemas.microsoft.com/office/powerpoint/2010/main" val="121093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1000"/>
                                        <p:tgtEl>
                                          <p:spTgt spid="24"/>
                                        </p:tgtEl>
                                      </p:cBhvr>
                                    </p:animEffect>
                                    <p:anim calcmode="lin" valueType="num">
                                      <p:cBhvr>
                                        <p:cTn id="59" dur="1000" fill="hold"/>
                                        <p:tgtEl>
                                          <p:spTgt spid="24"/>
                                        </p:tgtEl>
                                        <p:attrNameLst>
                                          <p:attrName>ppt_x</p:attrName>
                                        </p:attrNameLst>
                                      </p:cBhvr>
                                      <p:tavLst>
                                        <p:tav tm="0">
                                          <p:val>
                                            <p:strVal val="#ppt_x"/>
                                          </p:val>
                                        </p:tav>
                                        <p:tav tm="100000">
                                          <p:val>
                                            <p:strVal val="#ppt_x"/>
                                          </p:val>
                                        </p:tav>
                                      </p:tavLst>
                                    </p:anim>
                                    <p:anim calcmode="lin" valueType="num">
                                      <p:cBhvr>
                                        <p:cTn id="6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3" grpId="0"/>
      <p:bldP spid="14" grpId="0"/>
      <p:bldP spid="15" grpId="0"/>
      <p:bldP spid="16" grpId="0"/>
      <p:bldP spid="17" grpId="0"/>
      <p:bldP spid="25" grpId="0" animBg="1"/>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Efficiencies Gained</a:t>
            </a:r>
          </a:p>
        </p:txBody>
      </p:sp>
      <p:sp>
        <p:nvSpPr>
          <p:cNvPr id="3" name="Content Placeholder 2"/>
          <p:cNvSpPr>
            <a:spLocks noGrp="1"/>
          </p:cNvSpPr>
          <p:nvPr>
            <p:ph type="body" sz="quarter" idx="10"/>
          </p:nvPr>
        </p:nvSpPr>
        <p:spPr>
          <a:xfrm>
            <a:off x="266701" y="1763264"/>
            <a:ext cx="8605838" cy="3552177"/>
          </a:xfrm>
        </p:spPr>
        <p:txBody>
          <a:bodyPr/>
          <a:lstStyle/>
          <a:p>
            <a:r>
              <a:rPr lang="en-US" sz="1500" dirty="0"/>
              <a:t>Only system at Ball that automatically integrates Actuals, Forecast, and Budgets.</a:t>
            </a:r>
          </a:p>
          <a:p>
            <a:endParaRPr lang="en-US" sz="1500" dirty="0"/>
          </a:p>
          <a:p>
            <a:r>
              <a:rPr lang="en-US" sz="1500" dirty="0"/>
              <a:t>Simplification of Pricing Rate Updates</a:t>
            </a:r>
          </a:p>
          <a:p>
            <a:endParaRPr lang="en-US" sz="1500" dirty="0"/>
          </a:p>
          <a:p>
            <a:r>
              <a:rPr lang="en-US" sz="1500" dirty="0"/>
              <a:t>Configuration Updates do not require IT support</a:t>
            </a:r>
          </a:p>
          <a:p>
            <a:endParaRPr lang="en-US" sz="1500" dirty="0"/>
          </a:p>
          <a:p>
            <a:r>
              <a:rPr lang="en-US" sz="1500" dirty="0"/>
              <a:t>Integration of external metadata is automated</a:t>
            </a:r>
          </a:p>
          <a:p>
            <a:pPr lvl="1"/>
            <a:r>
              <a:rPr lang="en-US" sz="1350" dirty="0"/>
              <a:t>Resource (GPS) Information</a:t>
            </a:r>
          </a:p>
          <a:p>
            <a:pPr lvl="1"/>
            <a:r>
              <a:rPr lang="en-US" sz="1350" dirty="0"/>
              <a:t>Contracts System Information</a:t>
            </a:r>
          </a:p>
          <a:p>
            <a:pPr lvl="1"/>
            <a:r>
              <a:rPr lang="en-US" sz="1350" dirty="0"/>
              <a:t>Program WBS Information (Costpoint)</a:t>
            </a:r>
          </a:p>
          <a:p>
            <a:pPr lvl="1"/>
            <a:endParaRPr lang="en-US" sz="1350" dirty="0"/>
          </a:p>
          <a:p>
            <a:r>
              <a:rPr lang="en-US" sz="1500" dirty="0"/>
              <a:t>Eliminates need for server surfing for the correct data</a:t>
            </a:r>
          </a:p>
          <a:p>
            <a:endParaRPr lang="en-US" sz="1500" dirty="0"/>
          </a:p>
          <a:p>
            <a:endParaRPr lang="en-US" sz="1500" dirty="0"/>
          </a:p>
          <a:p>
            <a:endParaRPr lang="en-US" sz="1500" dirty="0"/>
          </a:p>
          <a:p>
            <a:endParaRPr lang="en-US" sz="1500" dirty="0"/>
          </a:p>
        </p:txBody>
      </p:sp>
      <p:sp>
        <p:nvSpPr>
          <p:cNvPr id="4" name="Footer Placeholder 2"/>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Tree>
    <p:extLst>
      <p:ext uri="{BB962C8B-B14F-4D97-AF65-F5344CB8AC3E}">
        <p14:creationId xmlns:p14="http://schemas.microsoft.com/office/powerpoint/2010/main" val="1592533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Prototypical Portfolio</a:t>
            </a:r>
          </a:p>
        </p:txBody>
      </p:sp>
      <p:pic>
        <p:nvPicPr>
          <p:cNvPr id="3" name="Picture 2"/>
          <p:cNvPicPr>
            <a:picLocks noChangeAspect="1"/>
          </p:cNvPicPr>
          <p:nvPr/>
        </p:nvPicPr>
        <p:blipFill>
          <a:blip r:embed="rId3"/>
          <a:stretch>
            <a:fillRect/>
          </a:stretch>
        </p:blipFill>
        <p:spPr>
          <a:xfrm>
            <a:off x="-2343398" y="1197051"/>
            <a:ext cx="7992841" cy="3303708"/>
          </a:xfrm>
          <a:prstGeom prst="rect">
            <a:avLst/>
          </a:prstGeom>
        </p:spPr>
      </p:pic>
      <p:sp>
        <p:nvSpPr>
          <p:cNvPr id="16" name="TextBox 15"/>
          <p:cNvSpPr txBox="1"/>
          <p:nvPr/>
        </p:nvSpPr>
        <p:spPr>
          <a:xfrm>
            <a:off x="2780105" y="1933492"/>
            <a:ext cx="2869338" cy="338554"/>
          </a:xfrm>
          <a:prstGeom prst="rect">
            <a:avLst/>
          </a:prstGeom>
          <a:noFill/>
        </p:spPr>
        <p:txBody>
          <a:bodyPr wrap="square" rtlCol="0">
            <a:spAutoFit/>
          </a:bodyPr>
          <a:lstStyle/>
          <a:p>
            <a:r>
              <a:rPr lang="en-US" sz="1600" dirty="0">
                <a:solidFill>
                  <a:schemeClr val="tx1">
                    <a:lumMod val="50000"/>
                    <a:lumOff val="50000"/>
                  </a:schemeClr>
                </a:solidFill>
                <a:latin typeface="Segoe UI Light" panose="020B0502040204020203" pitchFamily="34" charset="0"/>
                <a:cs typeface="Segoe UI Light" panose="020B0502040204020203" pitchFamily="34" charset="0"/>
              </a:rPr>
              <a:t>Contracts</a:t>
            </a:r>
            <a:r>
              <a:rPr lang="en-US" sz="1600" b="1" dirty="0">
                <a:solidFill>
                  <a:prstClr val="black"/>
                </a:solidFill>
                <a:latin typeface="Calibri" panose="020F0502020204030204"/>
              </a:rPr>
              <a:t> </a:t>
            </a:r>
            <a:r>
              <a:rPr lang="en-US" sz="1600" dirty="0">
                <a:solidFill>
                  <a:schemeClr val="tx1">
                    <a:lumMod val="50000"/>
                    <a:lumOff val="50000"/>
                  </a:schemeClr>
                </a:solidFill>
                <a:latin typeface="Segoe UI Light" panose="020B0502040204020203" pitchFamily="34" charset="0"/>
                <a:cs typeface="Segoe UI Light" panose="020B0502040204020203" pitchFamily="34" charset="0"/>
              </a:rPr>
              <a:t>with Formal EVM</a:t>
            </a:r>
          </a:p>
        </p:txBody>
      </p:sp>
      <p:sp>
        <p:nvSpPr>
          <p:cNvPr id="17" name="TextBox 16"/>
          <p:cNvSpPr txBox="1"/>
          <p:nvPr/>
        </p:nvSpPr>
        <p:spPr>
          <a:xfrm>
            <a:off x="2356516" y="2179713"/>
            <a:ext cx="540533" cy="338554"/>
          </a:xfrm>
          <a:prstGeom prst="rect">
            <a:avLst/>
          </a:prstGeom>
          <a:noFill/>
        </p:spPr>
        <p:txBody>
          <a:bodyPr wrap="none" rtlCol="0">
            <a:spAutoFit/>
          </a:bodyPr>
          <a:lstStyle/>
          <a:p>
            <a:r>
              <a:rPr lang="en-US" sz="1600" b="1" dirty="0">
                <a:solidFill>
                  <a:prstClr val="black"/>
                </a:solidFill>
                <a:latin typeface="Calibri" panose="020F0502020204030204"/>
              </a:rPr>
              <a:t>~5%</a:t>
            </a:r>
            <a:endParaRPr lang="en-US" sz="1200" dirty="0">
              <a:solidFill>
                <a:prstClr val="black"/>
              </a:solidFill>
              <a:latin typeface="Calibri" panose="020F0502020204030204"/>
            </a:endParaRPr>
          </a:p>
        </p:txBody>
      </p:sp>
      <p:sp>
        <p:nvSpPr>
          <p:cNvPr id="18" name="TextBox 17"/>
          <p:cNvSpPr txBox="1"/>
          <p:nvPr/>
        </p:nvSpPr>
        <p:spPr>
          <a:xfrm>
            <a:off x="1330658" y="3746707"/>
            <a:ext cx="644728" cy="338554"/>
          </a:xfrm>
          <a:prstGeom prst="rect">
            <a:avLst/>
          </a:prstGeom>
          <a:noFill/>
        </p:spPr>
        <p:txBody>
          <a:bodyPr wrap="none" rtlCol="0">
            <a:spAutoFit/>
          </a:bodyPr>
          <a:lstStyle/>
          <a:p>
            <a:r>
              <a:rPr lang="en-US" sz="1600" b="1" dirty="0">
                <a:solidFill>
                  <a:prstClr val="black"/>
                </a:solidFill>
                <a:latin typeface="Calibri" panose="020F0502020204030204"/>
              </a:rPr>
              <a:t>~95%</a:t>
            </a:r>
            <a:endParaRPr lang="en-US" sz="1200" dirty="0">
              <a:solidFill>
                <a:prstClr val="black"/>
              </a:solidFill>
              <a:latin typeface="Calibri" panose="020F0502020204030204"/>
            </a:endParaRPr>
          </a:p>
        </p:txBody>
      </p:sp>
      <p:sp>
        <p:nvSpPr>
          <p:cNvPr id="20" name="TextBox 19"/>
          <p:cNvSpPr txBox="1"/>
          <p:nvPr/>
        </p:nvSpPr>
        <p:spPr>
          <a:xfrm>
            <a:off x="231281" y="4162205"/>
            <a:ext cx="2881302" cy="338554"/>
          </a:xfrm>
          <a:prstGeom prst="rect">
            <a:avLst/>
          </a:prstGeom>
          <a:noFill/>
        </p:spPr>
        <p:txBody>
          <a:bodyPr wrap="none" rtlCol="0">
            <a:spAutoFit/>
          </a:bodyPr>
          <a:lstStyle/>
          <a:p>
            <a:r>
              <a:rPr lang="en-US" sz="1600" dirty="0">
                <a:solidFill>
                  <a:schemeClr val="tx1">
                    <a:lumMod val="50000"/>
                    <a:lumOff val="50000"/>
                  </a:schemeClr>
                </a:solidFill>
                <a:latin typeface="Segoe UI Light" panose="020B0502040204020203" pitchFamily="34" charset="0"/>
                <a:cs typeface="Segoe UI Light" panose="020B0502040204020203" pitchFamily="34" charset="0"/>
              </a:rPr>
              <a:t>Some or no EVM Requirements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5459" y="2587196"/>
            <a:ext cx="6068541" cy="3413554"/>
          </a:xfrm>
          <a:prstGeom prst="rect">
            <a:avLst/>
          </a:prstGeom>
        </p:spPr>
      </p:pic>
      <p:sp>
        <p:nvSpPr>
          <p:cNvPr id="9" name="Footer Placeholder 3"/>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10" name="Slide Number Placeholder 4"/>
          <p:cNvSpPr>
            <a:spLocks noGrp="1"/>
          </p:cNvSpPr>
          <p:nvPr>
            <p:ph type="sldNum" sz="quarter" idx="12"/>
          </p:nvPr>
        </p:nvSpPr>
        <p:spPr>
          <a:xfrm>
            <a:off x="7857066" y="6356351"/>
            <a:ext cx="658283" cy="365125"/>
          </a:xfrm>
        </p:spPr>
        <p:txBody>
          <a:bodyPr/>
          <a:lstStyle/>
          <a:p>
            <a:fld id="{D34C24A4-3ACA-4A7E-A723-41D3A274CF63}" type="slidenum">
              <a:rPr lang="en-US" smtClean="0"/>
              <a:t>4</a:t>
            </a:fld>
            <a:endParaRPr lang="en-US"/>
          </a:p>
        </p:txBody>
      </p:sp>
    </p:spTree>
    <p:extLst>
      <p:ext uri="{BB962C8B-B14F-4D97-AF65-F5344CB8AC3E}">
        <p14:creationId xmlns:p14="http://schemas.microsoft.com/office/powerpoint/2010/main" val="217969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Lessons Learned</a:t>
            </a:r>
          </a:p>
        </p:txBody>
      </p:sp>
      <p:sp>
        <p:nvSpPr>
          <p:cNvPr id="3" name="Content Placeholder 2"/>
          <p:cNvSpPr>
            <a:spLocks noGrp="1"/>
          </p:cNvSpPr>
          <p:nvPr>
            <p:ph type="body" sz="quarter" idx="10"/>
          </p:nvPr>
        </p:nvSpPr>
        <p:spPr>
          <a:xfrm>
            <a:off x="137197" y="1714053"/>
            <a:ext cx="8735343" cy="3601388"/>
          </a:xfrm>
        </p:spPr>
        <p:txBody>
          <a:bodyPr>
            <a:noAutofit/>
          </a:bodyPr>
          <a:lstStyle/>
          <a:p>
            <a:r>
              <a:rPr lang="en-US" sz="1500" dirty="0"/>
              <a:t>Requirements Definition</a:t>
            </a:r>
          </a:p>
          <a:p>
            <a:pPr lvl="1"/>
            <a:r>
              <a:rPr lang="en-US" sz="1200" dirty="0"/>
              <a:t>Struggle to get “Desired Output” vs “This is exactly how the Current tool works”</a:t>
            </a:r>
          </a:p>
          <a:p>
            <a:r>
              <a:rPr lang="en-US" sz="1500" dirty="0"/>
              <a:t>Cultural Issues</a:t>
            </a:r>
          </a:p>
          <a:p>
            <a:pPr lvl="1"/>
            <a:r>
              <a:rPr lang="en-US" sz="1200" dirty="0"/>
              <a:t>Difficult transition for end users used to using MS Excel who have no stake in consolidated information</a:t>
            </a:r>
          </a:p>
          <a:p>
            <a:pPr lvl="1"/>
            <a:r>
              <a:rPr lang="en-US" sz="1200" dirty="0"/>
              <a:t>Analysts are rewarded for being able to take data out of various systems and present data custom configured to their programs’ desires.  </a:t>
            </a:r>
          </a:p>
          <a:p>
            <a:r>
              <a:rPr lang="en-US" sz="1500" dirty="0"/>
              <a:t>Amount of data</a:t>
            </a:r>
          </a:p>
          <a:p>
            <a:pPr lvl="1"/>
            <a:r>
              <a:rPr lang="en-US" sz="1200" dirty="0"/>
              <a:t>Original design did not anticipate the amount of transactions/wbs elements that would be involved.  </a:t>
            </a:r>
          </a:p>
          <a:p>
            <a:pPr lvl="1"/>
            <a:r>
              <a:rPr lang="en-US" sz="1200" dirty="0"/>
              <a:t>Original design did not anticipate amount of data that would be pulled with single reports.  </a:t>
            </a:r>
          </a:p>
          <a:p>
            <a:pPr lvl="2"/>
            <a:r>
              <a:rPr lang="en-US" sz="1050" dirty="0"/>
              <a:t>We’ve spent a lot of time, and still have future plans for data summarization to optimize reporting.  </a:t>
            </a:r>
          </a:p>
          <a:p>
            <a:r>
              <a:rPr lang="en-US" sz="1500" dirty="0"/>
              <a:t>Simplification of Design</a:t>
            </a:r>
          </a:p>
          <a:p>
            <a:pPr lvl="1"/>
            <a:r>
              <a:rPr lang="en-US" sz="1200" dirty="0"/>
              <a:t>EcoSys Software is easy to use, but original design included functions for every requirement ever listed.  Everybody wants to do it different.  Many functions needed to be simplified to allow infrequent users an opportunity to survive.  This however increased the amount of configuration required since will still need to support the one-off desired functionality.  </a:t>
            </a:r>
          </a:p>
        </p:txBody>
      </p:sp>
      <p:sp>
        <p:nvSpPr>
          <p:cNvPr id="4" name="Footer Placeholder 2"/>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Tree>
    <p:extLst>
      <p:ext uri="{BB962C8B-B14F-4D97-AF65-F5344CB8AC3E}">
        <p14:creationId xmlns:p14="http://schemas.microsoft.com/office/powerpoint/2010/main" val="12223069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9832" y="346019"/>
            <a:ext cx="7829879" cy="27699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just" defTabSz="514449">
              <a:spcBef>
                <a:spcPts val="225"/>
              </a:spcBef>
              <a:spcAft>
                <a:spcPts val="225"/>
              </a:spcAft>
              <a:buClr>
                <a:schemeClr val="tx2"/>
              </a:buClr>
            </a:pPr>
            <a:r>
              <a:rPr lang="en-US" sz="1200" dirty="0">
                <a:solidFill>
                  <a:schemeClr val="bg2"/>
                </a:solidFill>
              </a:rPr>
              <a:t>Improved CHART functionality is allowing for better visualization directly in EcoSys.  </a:t>
            </a:r>
          </a:p>
        </p:txBody>
      </p:sp>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090" y="1211959"/>
            <a:ext cx="8541658" cy="432330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2"/>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Tree>
    <p:extLst>
      <p:ext uri="{BB962C8B-B14F-4D97-AF65-F5344CB8AC3E}">
        <p14:creationId xmlns:p14="http://schemas.microsoft.com/office/powerpoint/2010/main" val="28988387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1849802"/>
            <a:ext cx="8775908" cy="147263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199" y="518161"/>
            <a:ext cx="8623478" cy="112851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just" defTabSz="514449">
              <a:spcBef>
                <a:spcPts val="225"/>
              </a:spcBef>
              <a:spcAft>
                <a:spcPts val="225"/>
              </a:spcAft>
              <a:buClr>
                <a:schemeClr val="tx2"/>
              </a:buClr>
            </a:pPr>
            <a:r>
              <a:rPr lang="en-US" sz="1600" dirty="0">
                <a:solidFill>
                  <a:schemeClr val="bg2"/>
                </a:solidFill>
              </a:rPr>
              <a:t>OPPORTUNITIES Module:  Allows us to track history of Opportunity as it progresses from Pursuit, to Request for Proposal, To Contracted Program.  The ability to use the COST OBJECT field for multiple purposes allows this.  </a:t>
            </a:r>
          </a:p>
          <a:p>
            <a:pPr algn="just" defTabSz="514449">
              <a:spcBef>
                <a:spcPts val="225"/>
              </a:spcBef>
              <a:spcAft>
                <a:spcPts val="225"/>
              </a:spcAft>
              <a:buClr>
                <a:schemeClr val="tx2"/>
              </a:buClr>
            </a:pPr>
            <a:r>
              <a:rPr lang="en-US" sz="1600" dirty="0">
                <a:solidFill>
                  <a:schemeClr val="bg2"/>
                </a:solidFill>
              </a:rPr>
              <a:t>Opportunity metadata helps with metrics, reporting, etc.</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813" y="3627410"/>
            <a:ext cx="5389809" cy="184456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2"/>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Tree>
    <p:extLst>
      <p:ext uri="{BB962C8B-B14F-4D97-AF65-F5344CB8AC3E}">
        <p14:creationId xmlns:p14="http://schemas.microsoft.com/office/powerpoint/2010/main" val="20966311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Goals for Future</a:t>
            </a:r>
          </a:p>
        </p:txBody>
      </p:sp>
      <p:sp>
        <p:nvSpPr>
          <p:cNvPr id="3" name="Content Placeholder 2"/>
          <p:cNvSpPr>
            <a:spLocks noGrp="1"/>
          </p:cNvSpPr>
          <p:nvPr>
            <p:ph type="body" idx="4294967295"/>
          </p:nvPr>
        </p:nvSpPr>
        <p:spPr>
          <a:xfrm>
            <a:off x="468107" y="1601958"/>
            <a:ext cx="7886700" cy="4498696"/>
          </a:xfrm>
        </p:spPr>
        <p:txBody>
          <a:bodyPr>
            <a:noAutofit/>
          </a:bodyPr>
          <a:lstStyle/>
          <a:p>
            <a:pPr marL="0" indent="0">
              <a:buNone/>
            </a:pPr>
            <a:r>
              <a:rPr lang="en-US" sz="2000" dirty="0">
                <a:solidFill>
                  <a:schemeClr val="tx1"/>
                </a:solidFill>
              </a:rPr>
              <a:t>Leverage Charting functionality in EcoSys to drive more executive/director level personnel to capture data directly from database.</a:t>
            </a:r>
          </a:p>
          <a:p>
            <a:pPr marL="0" indent="0">
              <a:buNone/>
            </a:pPr>
            <a:endParaRPr lang="en-US" sz="2000" dirty="0">
              <a:solidFill>
                <a:schemeClr val="tx1"/>
              </a:solidFill>
            </a:endParaRPr>
          </a:p>
          <a:p>
            <a:pPr marL="0" indent="0">
              <a:buNone/>
            </a:pPr>
            <a:r>
              <a:rPr lang="en-US" sz="2000" dirty="0">
                <a:solidFill>
                  <a:schemeClr val="tx1"/>
                </a:solidFill>
              </a:rPr>
              <a:t>Leverage Workflow functionality to reduce work being done “outside” of the system</a:t>
            </a:r>
          </a:p>
          <a:p>
            <a:pPr marL="0" indent="0">
              <a:buNone/>
            </a:pPr>
            <a:endParaRPr lang="en-US" sz="2000" dirty="0">
              <a:solidFill>
                <a:schemeClr val="tx1"/>
              </a:solidFill>
            </a:endParaRPr>
          </a:p>
          <a:p>
            <a:pPr marL="0" indent="0">
              <a:buNone/>
            </a:pPr>
            <a:r>
              <a:rPr lang="en-US" sz="2000" dirty="0">
                <a:solidFill>
                  <a:schemeClr val="tx1"/>
                </a:solidFill>
              </a:rPr>
              <a:t>Leverage existing resource estimate and Workflow functionality to provide personnel managers with forward planning data</a:t>
            </a:r>
          </a:p>
          <a:p>
            <a:pPr marL="0" indent="0">
              <a:buNone/>
            </a:pPr>
            <a:endParaRPr lang="en-US" sz="2000" dirty="0">
              <a:solidFill>
                <a:schemeClr val="tx1"/>
              </a:solidFill>
            </a:endParaRPr>
          </a:p>
          <a:p>
            <a:pPr marL="0" indent="0">
              <a:buNone/>
            </a:pPr>
            <a:r>
              <a:rPr lang="en-US" sz="2000" dirty="0">
                <a:solidFill>
                  <a:schemeClr val="tx1"/>
                </a:solidFill>
              </a:rPr>
              <a:t>Move “Estimators” as close as possible to the end product</a:t>
            </a:r>
          </a:p>
          <a:p>
            <a:pPr marL="0" indent="0">
              <a:buNone/>
            </a:pPr>
            <a:endParaRPr lang="en-US" sz="2000" dirty="0">
              <a:solidFill>
                <a:schemeClr val="tx1"/>
              </a:solidFill>
            </a:endParaRPr>
          </a:p>
        </p:txBody>
      </p:sp>
      <p:sp>
        <p:nvSpPr>
          <p:cNvPr id="5" name="Footer Placeholder 2"/>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Tree>
    <p:extLst>
      <p:ext uri="{BB962C8B-B14F-4D97-AF65-F5344CB8AC3E}">
        <p14:creationId xmlns:p14="http://schemas.microsoft.com/office/powerpoint/2010/main" val="7279625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7886700" cy="609600"/>
          </a:xfrm>
        </p:spPr>
        <p:txBody>
          <a:bodyPr>
            <a:normAutofit fontScale="90000"/>
          </a:bodyPr>
          <a:lstStyle/>
          <a:p>
            <a:r>
              <a:rPr lang="en-US" dirty="0"/>
              <a:t>CH2M</a:t>
            </a:r>
          </a:p>
        </p:txBody>
      </p:sp>
      <p:sp>
        <p:nvSpPr>
          <p:cNvPr id="13" name="Rectangle 12"/>
          <p:cNvSpPr/>
          <p:nvPr/>
        </p:nvSpPr>
        <p:spPr>
          <a:xfrm>
            <a:off x="98797" y="1520737"/>
            <a:ext cx="2788920" cy="141732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a:off x="97148" y="2999024"/>
            <a:ext cx="1371600" cy="141732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p:nvSpPr>
        <p:spPr>
          <a:xfrm>
            <a:off x="1516117" y="4480330"/>
            <a:ext cx="1371600" cy="141732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 name="Rectangle 16"/>
          <p:cNvSpPr/>
          <p:nvPr/>
        </p:nvSpPr>
        <p:spPr>
          <a:xfrm>
            <a:off x="1516117" y="2999024"/>
            <a:ext cx="1371600" cy="1417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p:cNvSpPr/>
          <p:nvPr/>
        </p:nvSpPr>
        <p:spPr>
          <a:xfrm>
            <a:off x="100502" y="4477311"/>
            <a:ext cx="1371600" cy="1417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p:cNvSpPr/>
          <p:nvPr/>
        </p:nvSpPr>
        <p:spPr>
          <a:xfrm>
            <a:off x="2964519" y="1520737"/>
            <a:ext cx="6080760" cy="1417320"/>
          </a:xfrm>
          <a:prstGeom prst="rect">
            <a:avLst/>
          </a:prstGeom>
          <a:gradFill flip="none" rotWithShape="1">
            <a:gsLst>
              <a:gs pos="0">
                <a:srgbClr val="00B0F0">
                  <a:alpha val="90000"/>
                  <a:lumMod val="95000"/>
                </a:srgbClr>
              </a:gs>
              <a:gs pos="100000">
                <a:srgbClr val="0070C0">
                  <a:alpha val="64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endParaRPr lang="en-GB" sz="1600" dirty="0"/>
          </a:p>
        </p:txBody>
      </p:sp>
      <p:sp>
        <p:nvSpPr>
          <p:cNvPr id="22" name="Rectangle 21"/>
          <p:cNvSpPr/>
          <p:nvPr/>
        </p:nvSpPr>
        <p:spPr>
          <a:xfrm>
            <a:off x="2964519" y="2999024"/>
            <a:ext cx="6080760" cy="1417320"/>
          </a:xfrm>
          <a:prstGeom prst="rect">
            <a:avLst/>
          </a:prstGeom>
          <a:gradFill flip="none" rotWithShape="1">
            <a:gsLst>
              <a:gs pos="0">
                <a:srgbClr val="00B0F0">
                  <a:lumMod val="95000"/>
                  <a:alpha val="90000"/>
                </a:srgbClr>
              </a:gs>
              <a:gs pos="100000">
                <a:srgbClr val="0070C0">
                  <a:alpha val="64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endParaRPr lang="en-GB" sz="1600" dirty="0"/>
          </a:p>
        </p:txBody>
      </p:sp>
      <p:sp>
        <p:nvSpPr>
          <p:cNvPr id="24" name="Rectangle 23"/>
          <p:cNvSpPr/>
          <p:nvPr/>
        </p:nvSpPr>
        <p:spPr>
          <a:xfrm>
            <a:off x="2964519" y="4480330"/>
            <a:ext cx="6080760" cy="1417320"/>
          </a:xfrm>
          <a:prstGeom prst="rect">
            <a:avLst/>
          </a:prstGeom>
          <a:gradFill flip="none" rotWithShape="1">
            <a:gsLst>
              <a:gs pos="0">
                <a:srgbClr val="00B0F0">
                  <a:lumMod val="95000"/>
                  <a:alpha val="90000"/>
                </a:srgbClr>
              </a:gs>
              <a:gs pos="100000">
                <a:srgbClr val="0070C0">
                  <a:alpha val="64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endParaRPr lang="en-GB" sz="1600" b="1" dirty="0"/>
          </a:p>
        </p:txBody>
      </p:sp>
      <p:pic>
        <p:nvPicPr>
          <p:cNvPr id="28" name="Picture 2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514413" y="3238802"/>
            <a:ext cx="1363031" cy="937765"/>
          </a:xfrm>
          <a:prstGeom prst="rect">
            <a:avLst/>
          </a:prstGeom>
        </p:spPr>
      </p:pic>
      <p:pic>
        <p:nvPicPr>
          <p:cNvPr id="29" name="Picture 28"/>
          <p:cNvPicPr>
            <a:picLocks/>
          </p:cNvPicPr>
          <p:nvPr/>
        </p:nvPicPr>
        <p:blipFill rotWithShape="1">
          <a:blip r:embed="rId4">
            <a:extLst>
              <a:ext uri="{28A0092B-C50C-407E-A947-70E740481C1C}">
                <a14:useLocalDpi xmlns:a14="http://schemas.microsoft.com/office/drawing/2010/main" val="0"/>
              </a:ext>
            </a:extLst>
          </a:blip>
          <a:srcRect l="20792" r="7073"/>
          <a:stretch/>
        </p:blipFill>
        <p:spPr>
          <a:xfrm>
            <a:off x="96182" y="4477311"/>
            <a:ext cx="1372566" cy="1417320"/>
          </a:xfrm>
          <a:prstGeom prst="rect">
            <a:avLst/>
          </a:prstGeom>
        </p:spPr>
      </p:pic>
      <p:sp>
        <p:nvSpPr>
          <p:cNvPr id="47" name="TextBox 46"/>
          <p:cNvSpPr txBox="1"/>
          <p:nvPr/>
        </p:nvSpPr>
        <p:spPr>
          <a:xfrm>
            <a:off x="88962" y="1520737"/>
            <a:ext cx="2788480" cy="523220"/>
          </a:xfrm>
          <a:prstGeom prst="rect">
            <a:avLst/>
          </a:prstGeom>
          <a:noFill/>
        </p:spPr>
        <p:txBody>
          <a:bodyPr wrap="square" rtlCol="0">
            <a:spAutoFit/>
          </a:bodyPr>
          <a:lstStyle/>
          <a:p>
            <a:r>
              <a:rPr lang="en-US" sz="1400" dirty="0"/>
              <a:t>Headquarters: Englewood, Colorado</a:t>
            </a:r>
          </a:p>
        </p:txBody>
      </p:sp>
      <p:sp>
        <p:nvSpPr>
          <p:cNvPr id="48" name="TextBox 47"/>
          <p:cNvSpPr txBox="1"/>
          <p:nvPr/>
        </p:nvSpPr>
        <p:spPr>
          <a:xfrm>
            <a:off x="88962" y="2032845"/>
            <a:ext cx="2788481" cy="307777"/>
          </a:xfrm>
          <a:prstGeom prst="rect">
            <a:avLst/>
          </a:prstGeom>
          <a:noFill/>
        </p:spPr>
        <p:txBody>
          <a:bodyPr wrap="square" rtlCol="0">
            <a:spAutoFit/>
          </a:bodyPr>
          <a:lstStyle/>
          <a:p>
            <a:r>
              <a:rPr lang="en-US" sz="1400" dirty="0"/>
              <a:t>Industry: EPC, </a:t>
            </a:r>
            <a:r>
              <a:rPr lang="en-US" sz="1400" dirty="0" err="1"/>
              <a:t>GovCon</a:t>
            </a:r>
            <a:endParaRPr lang="en-US" sz="1400" dirty="0"/>
          </a:p>
        </p:txBody>
      </p:sp>
      <p:sp>
        <p:nvSpPr>
          <p:cNvPr id="49" name="TextBox 48"/>
          <p:cNvSpPr txBox="1"/>
          <p:nvPr/>
        </p:nvSpPr>
        <p:spPr>
          <a:xfrm>
            <a:off x="88962" y="2329509"/>
            <a:ext cx="2798755" cy="307777"/>
          </a:xfrm>
          <a:prstGeom prst="rect">
            <a:avLst/>
          </a:prstGeom>
          <a:noFill/>
        </p:spPr>
        <p:txBody>
          <a:bodyPr wrap="square" rtlCol="0">
            <a:spAutoFit/>
          </a:bodyPr>
          <a:lstStyle/>
          <a:p>
            <a:r>
              <a:rPr lang="en-US" sz="1400" dirty="0"/>
              <a:t>Employees: 26,000+</a:t>
            </a:r>
          </a:p>
        </p:txBody>
      </p:sp>
      <p:sp>
        <p:nvSpPr>
          <p:cNvPr id="4" name="TextBox 3"/>
          <p:cNvSpPr txBox="1"/>
          <p:nvPr/>
        </p:nvSpPr>
        <p:spPr>
          <a:xfrm>
            <a:off x="2964519" y="1545837"/>
            <a:ext cx="1744718" cy="338554"/>
          </a:xfrm>
          <a:prstGeom prst="rect">
            <a:avLst/>
          </a:prstGeom>
          <a:noFill/>
        </p:spPr>
        <p:txBody>
          <a:bodyPr wrap="square" rtlCol="0">
            <a:spAutoFit/>
          </a:bodyPr>
          <a:lstStyle/>
          <a:p>
            <a:r>
              <a:rPr lang="en-US" sz="1600" dirty="0">
                <a:solidFill>
                  <a:schemeClr val="bg1"/>
                </a:solidFill>
                <a:latin typeface="+mj-lt"/>
              </a:rPr>
              <a:t>Top Objectives</a:t>
            </a:r>
          </a:p>
        </p:txBody>
      </p:sp>
      <p:sp>
        <p:nvSpPr>
          <p:cNvPr id="53" name="TextBox 52"/>
          <p:cNvSpPr txBox="1"/>
          <p:nvPr/>
        </p:nvSpPr>
        <p:spPr>
          <a:xfrm>
            <a:off x="2964519" y="3021881"/>
            <a:ext cx="1744718" cy="338554"/>
          </a:xfrm>
          <a:prstGeom prst="rect">
            <a:avLst/>
          </a:prstGeom>
          <a:noFill/>
        </p:spPr>
        <p:txBody>
          <a:bodyPr wrap="square" rtlCol="0">
            <a:spAutoFit/>
          </a:bodyPr>
          <a:lstStyle/>
          <a:p>
            <a:r>
              <a:rPr lang="en-US" sz="1600" dirty="0">
                <a:solidFill>
                  <a:schemeClr val="bg1"/>
                </a:solidFill>
                <a:latin typeface="+mj-lt"/>
              </a:rPr>
              <a:t>Resolution</a:t>
            </a:r>
          </a:p>
        </p:txBody>
      </p:sp>
      <p:sp>
        <p:nvSpPr>
          <p:cNvPr id="54" name="TextBox 53"/>
          <p:cNvSpPr txBox="1"/>
          <p:nvPr/>
        </p:nvSpPr>
        <p:spPr>
          <a:xfrm>
            <a:off x="2964519" y="4477311"/>
            <a:ext cx="1744718" cy="338554"/>
          </a:xfrm>
          <a:prstGeom prst="rect">
            <a:avLst/>
          </a:prstGeom>
          <a:noFill/>
        </p:spPr>
        <p:txBody>
          <a:bodyPr wrap="square" rtlCol="0">
            <a:spAutoFit/>
          </a:bodyPr>
          <a:lstStyle/>
          <a:p>
            <a:r>
              <a:rPr lang="en-US" sz="1600" dirty="0">
                <a:solidFill>
                  <a:schemeClr val="bg1"/>
                </a:solidFill>
                <a:latin typeface="+mj-lt"/>
              </a:rPr>
              <a:t>Key Benefits</a:t>
            </a:r>
          </a:p>
        </p:txBody>
      </p:sp>
      <p:sp>
        <p:nvSpPr>
          <p:cNvPr id="55" name="TextBox 54" hidden="1"/>
          <p:cNvSpPr txBox="1"/>
          <p:nvPr/>
        </p:nvSpPr>
        <p:spPr>
          <a:xfrm>
            <a:off x="1514413" y="4508089"/>
            <a:ext cx="1373305" cy="307777"/>
          </a:xfrm>
          <a:prstGeom prst="rect">
            <a:avLst/>
          </a:prstGeom>
          <a:noFill/>
        </p:spPr>
        <p:txBody>
          <a:bodyPr wrap="square" rtlCol="0">
            <a:spAutoFit/>
          </a:bodyPr>
          <a:lstStyle/>
          <a:p>
            <a:pPr algn="ctr"/>
            <a:r>
              <a:rPr lang="en-US" sz="1400" dirty="0"/>
              <a:t>Additional Info</a:t>
            </a:r>
          </a:p>
        </p:txBody>
      </p:sp>
      <p:sp>
        <p:nvSpPr>
          <p:cNvPr id="5" name="TextBox 4"/>
          <p:cNvSpPr txBox="1"/>
          <p:nvPr/>
        </p:nvSpPr>
        <p:spPr>
          <a:xfrm>
            <a:off x="128146" y="3261656"/>
            <a:ext cx="1293232" cy="461665"/>
          </a:xfrm>
          <a:prstGeom prst="rect">
            <a:avLst/>
          </a:prstGeom>
          <a:noFill/>
        </p:spPr>
        <p:txBody>
          <a:bodyPr wrap="square" rtlCol="0">
            <a:spAutoFit/>
          </a:bodyPr>
          <a:lstStyle/>
          <a:p>
            <a:pPr algn="ctr"/>
            <a:r>
              <a:rPr lang="en-US" sz="2400" dirty="0"/>
              <a:t>5,000 </a:t>
            </a:r>
          </a:p>
        </p:txBody>
      </p:sp>
      <p:sp>
        <p:nvSpPr>
          <p:cNvPr id="6" name="TextBox 5"/>
          <p:cNvSpPr txBox="1"/>
          <p:nvPr/>
        </p:nvSpPr>
        <p:spPr>
          <a:xfrm>
            <a:off x="94034" y="3623043"/>
            <a:ext cx="1361459" cy="523220"/>
          </a:xfrm>
          <a:prstGeom prst="rect">
            <a:avLst/>
          </a:prstGeom>
          <a:noFill/>
        </p:spPr>
        <p:txBody>
          <a:bodyPr wrap="square" rtlCol="0">
            <a:spAutoFit/>
          </a:bodyPr>
          <a:lstStyle/>
          <a:p>
            <a:pPr algn="ctr"/>
            <a:r>
              <a:rPr lang="en-US" sz="1400" dirty="0"/>
              <a:t>Clients in </a:t>
            </a:r>
          </a:p>
          <a:p>
            <a:pPr algn="ctr"/>
            <a:r>
              <a:rPr lang="en-US" sz="1400" dirty="0"/>
              <a:t>50+ countries</a:t>
            </a:r>
          </a:p>
        </p:txBody>
      </p:sp>
      <p:sp>
        <p:nvSpPr>
          <p:cNvPr id="7" name="Rectangle 6"/>
          <p:cNvSpPr/>
          <p:nvPr/>
        </p:nvSpPr>
        <p:spPr>
          <a:xfrm>
            <a:off x="2964519" y="1779159"/>
            <a:ext cx="6080760" cy="1200329"/>
          </a:xfrm>
          <a:prstGeom prst="rect">
            <a:avLst/>
          </a:prstGeom>
        </p:spPr>
        <p:txBody>
          <a:bodyPr wrap="square">
            <a:spAutoFit/>
          </a:bodyPr>
          <a:lstStyle/>
          <a:p>
            <a:pPr marL="171450" indent="-171450">
              <a:buFont typeface="Arial" panose="020B0604020202020204" pitchFamily="34" charset="0"/>
              <a:buChar char="•"/>
            </a:pPr>
            <a:r>
              <a:rPr lang="en-US" sz="1200" dirty="0">
                <a:solidFill>
                  <a:schemeClr val="bg1"/>
                </a:solidFill>
              </a:rPr>
              <a:t>Effectively manage more than 3,000 projects across a range of industries.</a:t>
            </a:r>
          </a:p>
          <a:p>
            <a:pPr marL="171450" indent="-171450">
              <a:buFont typeface="Arial" panose="020B0604020202020204" pitchFamily="34" charset="0"/>
              <a:buChar char="•"/>
            </a:pPr>
            <a:r>
              <a:rPr lang="en-US" sz="1200" dirty="0">
                <a:solidFill>
                  <a:schemeClr val="bg1"/>
                </a:solidFill>
              </a:rPr>
              <a:t>Create data set to identify issues and organizational behaviors in order to inform new set of best practices and raise the bar for project execution across the market.</a:t>
            </a:r>
          </a:p>
          <a:p>
            <a:pPr marL="171450" indent="-171450">
              <a:buFont typeface="Arial" panose="020B0604020202020204" pitchFamily="34" charset="0"/>
              <a:buChar char="•"/>
            </a:pPr>
            <a:r>
              <a:rPr lang="en-US" sz="1200" dirty="0">
                <a:solidFill>
                  <a:schemeClr val="bg1"/>
                </a:solidFill>
              </a:rPr>
              <a:t>Standardize project controls to prevent business units from using disparate project delivery systems and spending money on point solutions that couldn’t be replicated.</a:t>
            </a:r>
          </a:p>
          <a:p>
            <a:pPr marL="171450" indent="-171450">
              <a:buFont typeface="Arial" panose="020B0604020202020204" pitchFamily="34" charset="0"/>
              <a:buChar char="•"/>
            </a:pPr>
            <a:r>
              <a:rPr lang="en-US" sz="1200" dirty="0">
                <a:solidFill>
                  <a:schemeClr val="bg1"/>
                </a:solidFill>
              </a:rPr>
              <a:t>Find a tool flexible enough to meet current needs and help them build into the future.</a:t>
            </a:r>
          </a:p>
        </p:txBody>
      </p:sp>
      <p:sp>
        <p:nvSpPr>
          <p:cNvPr id="56" name="Rectangle 55"/>
          <p:cNvSpPr/>
          <p:nvPr/>
        </p:nvSpPr>
        <p:spPr>
          <a:xfrm>
            <a:off x="2964519" y="3251829"/>
            <a:ext cx="6080760" cy="1200329"/>
          </a:xfrm>
          <a:prstGeom prst="rect">
            <a:avLst/>
          </a:prstGeom>
        </p:spPr>
        <p:txBody>
          <a:bodyPr wrap="square">
            <a:spAutoFit/>
          </a:bodyPr>
          <a:lstStyle/>
          <a:p>
            <a:pPr marL="171450" indent="-171450">
              <a:buFont typeface="Arial" panose="020B0604020202020204" pitchFamily="34" charset="0"/>
              <a:buChar char="•"/>
            </a:pPr>
            <a:r>
              <a:rPr lang="en-US" sz="1200" dirty="0">
                <a:solidFill>
                  <a:schemeClr val="bg1"/>
                </a:solidFill>
              </a:rPr>
              <a:t>After in-depth industry search, CH2M selected EcoSys for its high configurability and for the industry expertise that EcoSys provides.</a:t>
            </a:r>
          </a:p>
          <a:p>
            <a:pPr marL="171450" indent="-171450">
              <a:buFont typeface="Arial" panose="020B0604020202020204" pitchFamily="34" charset="0"/>
              <a:buChar char="•"/>
            </a:pPr>
            <a:r>
              <a:rPr lang="en-US" sz="1200" dirty="0">
                <a:solidFill>
                  <a:schemeClr val="bg1"/>
                </a:solidFill>
              </a:rPr>
              <a:t>Leveraging EcoSys for capital project management, portfolio management, earned value, progress measurement, contract changes, and eventually resource management as well.</a:t>
            </a:r>
          </a:p>
          <a:p>
            <a:pPr marL="171450" indent="-171450">
              <a:buFont typeface="Arial" panose="020B0604020202020204" pitchFamily="34" charset="0"/>
              <a:buChar char="•"/>
            </a:pPr>
            <a:r>
              <a:rPr lang="en-US" sz="1200" dirty="0">
                <a:solidFill>
                  <a:schemeClr val="bg1"/>
                </a:solidFill>
              </a:rPr>
              <a:t>Interfaces with Oracle ERP system, internally developed estimating tool, and Business Intelligence system.</a:t>
            </a:r>
          </a:p>
        </p:txBody>
      </p:sp>
      <p:sp>
        <p:nvSpPr>
          <p:cNvPr id="57" name="Rectangle 56"/>
          <p:cNvSpPr/>
          <p:nvPr/>
        </p:nvSpPr>
        <p:spPr>
          <a:xfrm>
            <a:off x="2964519" y="4793193"/>
            <a:ext cx="6080760" cy="1015663"/>
          </a:xfrm>
          <a:prstGeom prst="rect">
            <a:avLst/>
          </a:prstGeom>
        </p:spPr>
        <p:txBody>
          <a:bodyPr wrap="square">
            <a:spAutoFit/>
          </a:bodyPr>
          <a:lstStyle/>
          <a:p>
            <a:pPr marL="171450" indent="-171450">
              <a:buFont typeface="Arial" panose="020B0604020202020204" pitchFamily="34" charset="0"/>
              <a:buChar char="•"/>
            </a:pPr>
            <a:r>
              <a:rPr lang="en-US" sz="1200" dirty="0">
                <a:solidFill>
                  <a:schemeClr val="bg1"/>
                </a:solidFill>
              </a:rPr>
              <a:t>EcoSys is a competitive differentiator for CH2M in the market as it helps them deliver stronger capital projects.</a:t>
            </a:r>
          </a:p>
          <a:p>
            <a:pPr marL="171450" indent="-171450">
              <a:buFont typeface="Arial" panose="020B0604020202020204" pitchFamily="34" charset="0"/>
              <a:buChar char="•"/>
            </a:pPr>
            <a:r>
              <a:rPr lang="en-US" sz="1200" dirty="0">
                <a:solidFill>
                  <a:schemeClr val="bg1"/>
                </a:solidFill>
              </a:rPr>
              <a:t>EPC is helping them more intelligently leverage big data and ultimately leading to a whole new set of capabilities around gathering new insights, making smarter business decisions, and developing transparency into their business.</a:t>
            </a:r>
          </a:p>
        </p:txBody>
      </p:sp>
      <p:sp>
        <p:nvSpPr>
          <p:cNvPr id="31" name="TextBox 30"/>
          <p:cNvSpPr txBox="1"/>
          <p:nvPr/>
        </p:nvSpPr>
        <p:spPr>
          <a:xfrm>
            <a:off x="88962" y="2626172"/>
            <a:ext cx="2794434" cy="307777"/>
          </a:xfrm>
          <a:prstGeom prst="rect">
            <a:avLst/>
          </a:prstGeom>
          <a:noFill/>
        </p:spPr>
        <p:txBody>
          <a:bodyPr wrap="square" rtlCol="0">
            <a:spAutoFit/>
          </a:bodyPr>
          <a:lstStyle/>
          <a:p>
            <a:r>
              <a:rPr lang="en-US" sz="1400" dirty="0"/>
              <a:t>Software Use: Global</a:t>
            </a:r>
          </a:p>
        </p:txBody>
      </p:sp>
      <p:sp>
        <p:nvSpPr>
          <p:cNvPr id="27" name="Footer Placeholder 3"/>
          <p:cNvSpPr>
            <a:spLocks noGrp="1"/>
          </p:cNvSpPr>
          <p:nvPr>
            <p:ph type="ftr" sz="quarter" idx="11"/>
          </p:nvPr>
        </p:nvSpPr>
        <p:spPr>
          <a:xfrm>
            <a:off x="4838705" y="6356351"/>
            <a:ext cx="3009900" cy="365125"/>
          </a:xfrm>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30" name="Slide Number Placeholder 4"/>
          <p:cNvSpPr>
            <a:spLocks noGrp="1"/>
          </p:cNvSpPr>
          <p:nvPr>
            <p:ph type="sldNum" sz="quarter" idx="12"/>
          </p:nvPr>
        </p:nvSpPr>
        <p:spPr>
          <a:xfrm>
            <a:off x="7857066" y="6356351"/>
            <a:ext cx="658283" cy="365125"/>
          </a:xfrm>
        </p:spPr>
        <p:txBody>
          <a:bodyPr/>
          <a:lstStyle/>
          <a:p>
            <a:fld id="{D34C24A4-3ACA-4A7E-A723-41D3A274CF63}" type="slidenum">
              <a:rPr lang="en-US" smtClean="0"/>
              <a:t>44</a:t>
            </a:fld>
            <a:endParaRPr lang="en-US"/>
          </a:p>
        </p:txBody>
      </p:sp>
    </p:spTree>
    <p:extLst>
      <p:ext uri="{BB962C8B-B14F-4D97-AF65-F5344CB8AC3E}">
        <p14:creationId xmlns:p14="http://schemas.microsoft.com/office/powerpoint/2010/main" val="25791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ppt_x"/>
                                          </p:val>
                                        </p:tav>
                                        <p:tav tm="100000">
                                          <p:val>
                                            <p:strVal val="#ppt_x"/>
                                          </p:val>
                                        </p:tav>
                                      </p:tavLst>
                                    </p:anim>
                                    <p:anim calcmode="lin" valueType="num">
                                      <p:cBhvr additive="base">
                                        <p:cTn id="24" dur="500" fill="hold"/>
                                        <p:tgtEl>
                                          <p:spTgt spid="56"/>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500" fill="hold"/>
                                        <p:tgtEl>
                                          <p:spTgt spid="53"/>
                                        </p:tgtEl>
                                        <p:attrNameLst>
                                          <p:attrName>ppt_x</p:attrName>
                                        </p:attrNameLst>
                                      </p:cBhvr>
                                      <p:tavLst>
                                        <p:tav tm="0">
                                          <p:val>
                                            <p:strVal val="#ppt_x"/>
                                          </p:val>
                                        </p:tav>
                                        <p:tav tm="100000">
                                          <p:val>
                                            <p:strVal val="#ppt_x"/>
                                          </p:val>
                                        </p:tav>
                                      </p:tavLst>
                                    </p:anim>
                                    <p:anim calcmode="lin" valueType="num">
                                      <p:cBhvr additive="base">
                                        <p:cTn id="28" dur="500" fill="hold"/>
                                        <p:tgtEl>
                                          <p:spTgt spid="53"/>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100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1000"/>
                                  </p:stCondLst>
                                  <p:childTnLst>
                                    <p:set>
                                      <p:cBhvr>
                                        <p:cTn id="34" dur="1" fill="hold">
                                          <p:stCondLst>
                                            <p:cond delay="0"/>
                                          </p:stCondLst>
                                        </p:cTn>
                                        <p:tgtEl>
                                          <p:spTgt spid="57"/>
                                        </p:tgtEl>
                                        <p:attrNameLst>
                                          <p:attrName>style.visibility</p:attrName>
                                        </p:attrNameLst>
                                      </p:cBhvr>
                                      <p:to>
                                        <p:strVal val="visible"/>
                                      </p:to>
                                    </p:set>
                                    <p:anim calcmode="lin" valueType="num">
                                      <p:cBhvr additive="base">
                                        <p:cTn id="35" dur="500" fill="hold"/>
                                        <p:tgtEl>
                                          <p:spTgt spid="57"/>
                                        </p:tgtEl>
                                        <p:attrNameLst>
                                          <p:attrName>ppt_x</p:attrName>
                                        </p:attrNameLst>
                                      </p:cBhvr>
                                      <p:tavLst>
                                        <p:tav tm="0">
                                          <p:val>
                                            <p:strVal val="#ppt_x"/>
                                          </p:val>
                                        </p:tav>
                                        <p:tav tm="100000">
                                          <p:val>
                                            <p:strVal val="#ppt_x"/>
                                          </p:val>
                                        </p:tav>
                                      </p:tavLst>
                                    </p:anim>
                                    <p:anim calcmode="lin" valueType="num">
                                      <p:cBhvr additive="base">
                                        <p:cTn id="36" dur="500" fill="hold"/>
                                        <p:tgtEl>
                                          <p:spTgt spid="57"/>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1000"/>
                                  </p:stCondLst>
                                  <p:childTnLst>
                                    <p:set>
                                      <p:cBhvr>
                                        <p:cTn id="38" dur="1" fill="hold">
                                          <p:stCondLst>
                                            <p:cond delay="0"/>
                                          </p:stCondLst>
                                        </p:cTn>
                                        <p:tgtEl>
                                          <p:spTgt spid="54"/>
                                        </p:tgtEl>
                                        <p:attrNameLst>
                                          <p:attrName>style.visibility</p:attrName>
                                        </p:attrNameLst>
                                      </p:cBhvr>
                                      <p:to>
                                        <p:strVal val="visible"/>
                                      </p:to>
                                    </p:set>
                                    <p:anim calcmode="lin" valueType="num">
                                      <p:cBhvr additive="base">
                                        <p:cTn id="39" dur="500" fill="hold"/>
                                        <p:tgtEl>
                                          <p:spTgt spid="54"/>
                                        </p:tgtEl>
                                        <p:attrNameLst>
                                          <p:attrName>ppt_x</p:attrName>
                                        </p:attrNameLst>
                                      </p:cBhvr>
                                      <p:tavLst>
                                        <p:tav tm="0">
                                          <p:val>
                                            <p:strVal val="#ppt_x"/>
                                          </p:val>
                                        </p:tav>
                                        <p:tav tm="100000">
                                          <p:val>
                                            <p:strVal val="#ppt_x"/>
                                          </p:val>
                                        </p:tav>
                                      </p:tavLst>
                                    </p:anim>
                                    <p:anim calcmode="lin" valueType="num">
                                      <p:cBhvr additive="base">
                                        <p:cTn id="40" dur="500" fill="hold"/>
                                        <p:tgtEl>
                                          <p:spTgt spid="54"/>
                                        </p:tgtEl>
                                        <p:attrNameLst>
                                          <p:attrName>ppt_y</p:attrName>
                                        </p:attrNameLst>
                                      </p:cBhvr>
                                      <p:tavLst>
                                        <p:tav tm="0">
                                          <p:val>
                                            <p:strVal val="1+#ppt_h/2"/>
                                          </p:val>
                                        </p:tav>
                                        <p:tav tm="100000">
                                          <p:val>
                                            <p:strVal val="#ppt_y"/>
                                          </p:val>
                                        </p:tav>
                                      </p:tavLst>
                                    </p:anim>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500"/>
                                        <p:tgtEl>
                                          <p:spTgt spid="4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500"/>
                                        <p:tgtEl>
                                          <p:spTgt spid="4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500"/>
                                        <p:tgtEl>
                                          <p:spTgt spid="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par>
                                <p:cTn id="72" presetID="23" presetClass="entr" presetSubtype="288" fill="hold" nodeType="withEffect">
                                  <p:stCondLst>
                                    <p:cond delay="250"/>
                                  </p:stCondLst>
                                  <p:childTnLst>
                                    <p:set>
                                      <p:cBhvr>
                                        <p:cTn id="73" dur="1" fill="hold">
                                          <p:stCondLst>
                                            <p:cond delay="0"/>
                                          </p:stCondLst>
                                        </p:cTn>
                                        <p:tgtEl>
                                          <p:spTgt spid="28"/>
                                        </p:tgtEl>
                                        <p:attrNameLst>
                                          <p:attrName>style.visibility</p:attrName>
                                        </p:attrNameLst>
                                      </p:cBhvr>
                                      <p:to>
                                        <p:strVal val="visible"/>
                                      </p:to>
                                    </p:set>
                                    <p:anim calcmode="lin" valueType="num">
                                      <p:cBhvr>
                                        <p:cTn id="74" dur="250" fill="hold"/>
                                        <p:tgtEl>
                                          <p:spTgt spid="28"/>
                                        </p:tgtEl>
                                        <p:attrNameLst>
                                          <p:attrName>ppt_w</p:attrName>
                                        </p:attrNameLst>
                                      </p:cBhvr>
                                      <p:tavLst>
                                        <p:tav tm="0">
                                          <p:val>
                                            <p:strVal val="4/3*#ppt_w"/>
                                          </p:val>
                                        </p:tav>
                                        <p:tav tm="100000">
                                          <p:val>
                                            <p:strVal val="#ppt_w"/>
                                          </p:val>
                                        </p:tav>
                                      </p:tavLst>
                                    </p:anim>
                                    <p:anim calcmode="lin" valueType="num">
                                      <p:cBhvr>
                                        <p:cTn id="75" dur="250" fill="hold"/>
                                        <p:tgtEl>
                                          <p:spTgt spid="28"/>
                                        </p:tgtEl>
                                        <p:attrNameLst>
                                          <p:attrName>ppt_h</p:attrName>
                                        </p:attrNameLst>
                                      </p:cBhvr>
                                      <p:tavLst>
                                        <p:tav tm="0">
                                          <p:val>
                                            <p:strVal val="4/3*#ppt_h"/>
                                          </p:val>
                                        </p:tav>
                                        <p:tav tm="100000">
                                          <p:val>
                                            <p:strVal val="#ppt_h"/>
                                          </p:val>
                                        </p:tav>
                                      </p:tavLst>
                                    </p:anim>
                                  </p:childTnLst>
                                </p:cTn>
                              </p:par>
                              <p:par>
                                <p:cTn id="76" presetID="10" presetClass="entr" presetSubtype="0" fill="hold" nodeType="withEffect">
                                  <p:stCondLst>
                                    <p:cond delay="25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250"/>
                                        <p:tgtEl>
                                          <p:spTgt spid="28"/>
                                        </p:tgtEl>
                                      </p:cBhvr>
                                    </p:animEffect>
                                  </p:childTnLst>
                                </p:cTn>
                              </p:par>
                              <p:par>
                                <p:cTn id="79" presetID="6" presetClass="emph" presetSubtype="0" autoRev="1" fill="hold" nodeType="withEffect">
                                  <p:stCondLst>
                                    <p:cond delay="400"/>
                                  </p:stCondLst>
                                  <p:childTnLst>
                                    <p:animScale>
                                      <p:cBhvr>
                                        <p:cTn id="80" dur="200" fill="hold"/>
                                        <p:tgtEl>
                                          <p:spTgt spid="28"/>
                                        </p:tgtEl>
                                      </p:cBhvr>
                                      <p:by x="90000" y="90000"/>
                                    </p:animScale>
                                  </p:childTnLst>
                                </p:cTn>
                              </p:par>
                              <p:par>
                                <p:cTn id="81" presetID="23" presetClass="entr" presetSubtype="288" fill="hold" nodeType="withEffect">
                                  <p:stCondLst>
                                    <p:cond delay="500"/>
                                  </p:stCondLst>
                                  <p:childTnLst>
                                    <p:set>
                                      <p:cBhvr>
                                        <p:cTn id="82" dur="1" fill="hold">
                                          <p:stCondLst>
                                            <p:cond delay="0"/>
                                          </p:stCondLst>
                                        </p:cTn>
                                        <p:tgtEl>
                                          <p:spTgt spid="29"/>
                                        </p:tgtEl>
                                        <p:attrNameLst>
                                          <p:attrName>style.visibility</p:attrName>
                                        </p:attrNameLst>
                                      </p:cBhvr>
                                      <p:to>
                                        <p:strVal val="visible"/>
                                      </p:to>
                                    </p:set>
                                    <p:anim calcmode="lin" valueType="num">
                                      <p:cBhvr>
                                        <p:cTn id="83" dur="250" fill="hold"/>
                                        <p:tgtEl>
                                          <p:spTgt spid="29"/>
                                        </p:tgtEl>
                                        <p:attrNameLst>
                                          <p:attrName>ppt_w</p:attrName>
                                        </p:attrNameLst>
                                      </p:cBhvr>
                                      <p:tavLst>
                                        <p:tav tm="0">
                                          <p:val>
                                            <p:strVal val="4/3*#ppt_w"/>
                                          </p:val>
                                        </p:tav>
                                        <p:tav tm="100000">
                                          <p:val>
                                            <p:strVal val="#ppt_w"/>
                                          </p:val>
                                        </p:tav>
                                      </p:tavLst>
                                    </p:anim>
                                    <p:anim calcmode="lin" valueType="num">
                                      <p:cBhvr>
                                        <p:cTn id="84" dur="250" fill="hold"/>
                                        <p:tgtEl>
                                          <p:spTgt spid="29"/>
                                        </p:tgtEl>
                                        <p:attrNameLst>
                                          <p:attrName>ppt_h</p:attrName>
                                        </p:attrNameLst>
                                      </p:cBhvr>
                                      <p:tavLst>
                                        <p:tav tm="0">
                                          <p:val>
                                            <p:strVal val="4/3*#ppt_h"/>
                                          </p:val>
                                        </p:tav>
                                        <p:tav tm="100000">
                                          <p:val>
                                            <p:strVal val="#ppt_h"/>
                                          </p:val>
                                        </p:tav>
                                      </p:tavLst>
                                    </p:anim>
                                  </p:childTnLst>
                                </p:cTn>
                              </p:par>
                              <p:par>
                                <p:cTn id="85" presetID="10" presetClass="entr" presetSubtype="0" fill="hold" nodeType="withEffect">
                                  <p:stCondLst>
                                    <p:cond delay="50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250"/>
                                        <p:tgtEl>
                                          <p:spTgt spid="29"/>
                                        </p:tgtEl>
                                      </p:cBhvr>
                                    </p:animEffect>
                                  </p:childTnLst>
                                </p:cTn>
                              </p:par>
                              <p:par>
                                <p:cTn id="88" presetID="6" presetClass="emph" presetSubtype="0" autoRev="1" fill="hold" nodeType="withEffect">
                                  <p:stCondLst>
                                    <p:cond delay="650"/>
                                  </p:stCondLst>
                                  <p:childTnLst>
                                    <p:animScale>
                                      <p:cBhvr>
                                        <p:cTn id="89" dur="200" fill="hold"/>
                                        <p:tgtEl>
                                          <p:spTgt spid="29"/>
                                        </p:tgtEl>
                                      </p:cBhvr>
                                      <p:by x="90000" y="90000"/>
                                    </p:animScale>
                                  </p:childTnLst>
                                </p:cTn>
                              </p:par>
                              <p:par>
                                <p:cTn id="90" presetID="10" presetClass="entr" presetSubtype="0" fill="hold" grpId="0"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fade">
                                      <p:cBhvr>
                                        <p:cTn id="9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8" grpId="0" animBg="1"/>
      <p:bldP spid="20" grpId="0" animBg="1"/>
      <p:bldP spid="22" grpId="0" animBg="1"/>
      <p:bldP spid="24" grpId="0" animBg="1"/>
      <p:bldP spid="47" grpId="0"/>
      <p:bldP spid="48" grpId="0"/>
      <p:bldP spid="49" grpId="0"/>
      <p:bldP spid="4" grpId="0"/>
      <p:bldP spid="53" grpId="0"/>
      <p:bldP spid="54" grpId="0"/>
      <p:bldP spid="5" grpId="0"/>
      <p:bldP spid="6" grpId="0"/>
      <p:bldP spid="7" grpId="0"/>
      <p:bldP spid="56" grpId="0"/>
      <p:bldP spid="57" grpId="0"/>
      <p:bldP spid="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2017 EVMP Forum – August 24</a:t>
            </a:r>
            <a:r>
              <a:rPr lang="en-US" baseline="30000" dirty="0"/>
              <a:t>th</a:t>
            </a:r>
            <a:r>
              <a:rPr lang="en-US" dirty="0"/>
              <a:t> &amp; 25</a:t>
            </a:r>
            <a:r>
              <a:rPr lang="en-US" baseline="30000" dirty="0"/>
              <a:t>th</a:t>
            </a:r>
            <a:r>
              <a:rPr lang="en-US" dirty="0"/>
              <a:t> </a:t>
            </a:r>
          </a:p>
        </p:txBody>
      </p:sp>
      <p:sp>
        <p:nvSpPr>
          <p:cNvPr id="4" name="Slide Number Placeholder 3"/>
          <p:cNvSpPr>
            <a:spLocks noGrp="1"/>
          </p:cNvSpPr>
          <p:nvPr>
            <p:ph type="sldNum" sz="quarter" idx="12"/>
          </p:nvPr>
        </p:nvSpPr>
        <p:spPr/>
        <p:txBody>
          <a:bodyPr/>
          <a:lstStyle/>
          <a:p>
            <a:fld id="{D34C24A4-3ACA-4A7E-A723-41D3A274CF63}" type="slidenum">
              <a:rPr lang="en-US" smtClean="0"/>
              <a:t>45</a:t>
            </a:fld>
            <a:endParaRPr lang="en-US"/>
          </a:p>
        </p:txBody>
      </p:sp>
      <p:pic>
        <p:nvPicPr>
          <p:cNvPr id="7" name="Picture 6" descr="No segundo post sobre empreendedorismo vamos partir do principio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1047750"/>
            <a:ext cx="6350000" cy="4762500"/>
          </a:xfrm>
          <a:prstGeom prst="rect">
            <a:avLst/>
          </a:prstGeom>
        </p:spPr>
      </p:pic>
      <p:sp>
        <p:nvSpPr>
          <p:cNvPr id="9" name="Title 1"/>
          <p:cNvSpPr>
            <a:spLocks noGrp="1"/>
          </p:cNvSpPr>
          <p:nvPr>
            <p:ph type="title"/>
          </p:nvPr>
        </p:nvSpPr>
        <p:spPr>
          <a:xfrm>
            <a:off x="628650" y="365126"/>
            <a:ext cx="7886700" cy="1325563"/>
          </a:xfrm>
        </p:spPr>
        <p:txBody>
          <a:bodyPr>
            <a:normAutofit/>
          </a:bodyPr>
          <a:lstStyle/>
          <a:p>
            <a:r>
              <a:rPr lang="en-US" sz="2800" dirty="0"/>
              <a:t>Thank you for your time!  Any Questions?</a:t>
            </a:r>
          </a:p>
        </p:txBody>
      </p:sp>
    </p:spTree>
    <p:extLst>
      <p:ext uri="{BB962C8B-B14F-4D97-AF65-F5344CB8AC3E}">
        <p14:creationId xmlns:p14="http://schemas.microsoft.com/office/powerpoint/2010/main" val="3205487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256" y="180568"/>
            <a:ext cx="7886700" cy="456995"/>
          </a:xfrm>
        </p:spPr>
        <p:txBody>
          <a:bodyPr>
            <a:normAutofit fontScale="90000"/>
          </a:bodyPr>
          <a:lstStyle/>
          <a:p>
            <a:r>
              <a:rPr lang="en-US" dirty="0"/>
              <a:t>Agenda</a:t>
            </a:r>
          </a:p>
        </p:txBody>
      </p:sp>
      <p:sp>
        <p:nvSpPr>
          <p:cNvPr id="3" name="Content Placeholder 2"/>
          <p:cNvSpPr>
            <a:spLocks noGrp="1"/>
          </p:cNvSpPr>
          <p:nvPr>
            <p:ph idx="1"/>
          </p:nvPr>
        </p:nvSpPr>
        <p:spPr>
          <a:xfrm>
            <a:off x="628650" y="1023457"/>
            <a:ext cx="7886700" cy="5153506"/>
          </a:xfrm>
        </p:spPr>
        <p:txBody>
          <a:bodyPr>
            <a:normAutofit/>
          </a:bodyPr>
          <a:lstStyle/>
          <a:p>
            <a:r>
              <a:rPr lang="en-US" dirty="0">
                <a:solidFill>
                  <a:srgbClr val="0F3063"/>
                </a:solidFill>
              </a:rPr>
              <a:t>Take-</a:t>
            </a:r>
            <a:r>
              <a:rPr lang="en-US" dirty="0" err="1">
                <a:solidFill>
                  <a:srgbClr val="0F3063"/>
                </a:solidFill>
              </a:rPr>
              <a:t>Aways</a:t>
            </a:r>
            <a:endParaRPr lang="en-US" dirty="0">
              <a:solidFill>
                <a:srgbClr val="0F3063"/>
              </a:solidFill>
            </a:endParaRPr>
          </a:p>
          <a:p>
            <a:r>
              <a:rPr lang="en-US" dirty="0">
                <a:solidFill>
                  <a:srgbClr val="0F3063"/>
                </a:solidFill>
              </a:rPr>
              <a:t>Introduction</a:t>
            </a:r>
          </a:p>
          <a:p>
            <a:r>
              <a:rPr lang="en-US" altLang="en-US" dirty="0">
                <a:solidFill>
                  <a:srgbClr val="0F3063"/>
                </a:solidFill>
                <a:ea typeface="Calibri" panose="020F0502020204030204" pitchFamily="34" charset="0"/>
              </a:rPr>
              <a:t>Project Overview</a:t>
            </a:r>
          </a:p>
          <a:p>
            <a:r>
              <a:rPr lang="en-US" altLang="en-US" dirty="0">
                <a:solidFill>
                  <a:srgbClr val="0F3063"/>
                </a:solidFill>
                <a:ea typeface="Calibri" panose="020F0502020204030204" pitchFamily="34" charset="0"/>
              </a:rPr>
              <a:t>Earned Value Planning Process</a:t>
            </a:r>
          </a:p>
          <a:p>
            <a:r>
              <a:rPr lang="en-US" altLang="en-US" dirty="0">
                <a:solidFill>
                  <a:srgbClr val="0F3063"/>
                </a:solidFill>
                <a:ea typeface="Calibri" panose="020F0502020204030204" pitchFamily="34" charset="0"/>
              </a:rPr>
              <a:t>Earned Value Executing Process</a:t>
            </a:r>
          </a:p>
          <a:p>
            <a:r>
              <a:rPr lang="en-US" altLang="en-US" dirty="0">
                <a:solidFill>
                  <a:srgbClr val="0F3063"/>
                </a:solidFill>
                <a:ea typeface="Calibri" panose="020F0502020204030204" pitchFamily="34" charset="0"/>
              </a:rPr>
              <a:t>Earned Value Monitoring and Controlling Process</a:t>
            </a:r>
          </a:p>
          <a:p>
            <a:r>
              <a:rPr lang="en-US" altLang="en-US" dirty="0">
                <a:solidFill>
                  <a:srgbClr val="0F3063"/>
                </a:solidFill>
                <a:ea typeface="Calibri" panose="020F0502020204030204" pitchFamily="34" charset="0"/>
              </a:rPr>
              <a:t>Challenges</a:t>
            </a:r>
          </a:p>
          <a:p>
            <a:r>
              <a:rPr lang="en-US" altLang="en-US" dirty="0">
                <a:solidFill>
                  <a:srgbClr val="0F3063"/>
                </a:solidFill>
                <a:ea typeface="Calibri" panose="020F0502020204030204" pitchFamily="34" charset="0"/>
              </a:rPr>
              <a:t>Successes</a:t>
            </a:r>
          </a:p>
          <a:p>
            <a:r>
              <a:rPr lang="en-US" altLang="en-US" dirty="0">
                <a:solidFill>
                  <a:srgbClr val="0F3063"/>
                </a:solidFill>
                <a:ea typeface="Calibri" panose="020F0502020204030204" pitchFamily="34" charset="0"/>
              </a:rPr>
              <a:t>EVM Takeaways</a:t>
            </a:r>
          </a:p>
          <a:p>
            <a:endParaRPr lang="en-US" dirty="0">
              <a:solidFill>
                <a:srgbClr val="0F3063"/>
              </a:solidFill>
            </a:endParaRPr>
          </a:p>
          <a:p>
            <a:endParaRPr lang="en-US" dirty="0">
              <a:solidFill>
                <a:srgbClr val="0F3063"/>
              </a:solidFill>
            </a:endParaRPr>
          </a:p>
        </p:txBody>
      </p:sp>
    </p:spTree>
    <p:extLst>
      <p:ext uri="{BB962C8B-B14F-4D97-AF65-F5344CB8AC3E}">
        <p14:creationId xmlns:p14="http://schemas.microsoft.com/office/powerpoint/2010/main" val="105882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importance of EVM?</a:t>
            </a:r>
          </a:p>
        </p:txBody>
      </p:sp>
      <p:sp>
        <p:nvSpPr>
          <p:cNvPr id="33" name="EV line"/>
          <p:cNvSpPr/>
          <p:nvPr/>
        </p:nvSpPr>
        <p:spPr bwMode="auto">
          <a:xfrm>
            <a:off x="900782" y="3978563"/>
            <a:ext cx="2866519" cy="1140298"/>
          </a:xfrm>
          <a:custGeom>
            <a:avLst/>
            <a:gdLst>
              <a:gd name="connsiteX0" fmla="*/ 0 w 2605177"/>
              <a:gd name="connsiteY0" fmla="*/ 1526875 h 1526875"/>
              <a:gd name="connsiteX1" fmla="*/ 1104181 w 2605177"/>
              <a:gd name="connsiteY1" fmla="*/ 1250830 h 1526875"/>
              <a:gd name="connsiteX2" fmla="*/ 2018581 w 2605177"/>
              <a:gd name="connsiteY2" fmla="*/ 396815 h 1526875"/>
              <a:gd name="connsiteX3" fmla="*/ 2605177 w 2605177"/>
              <a:gd name="connsiteY3" fmla="*/ 0 h 1526875"/>
              <a:gd name="connsiteX0" fmla="*/ 0 w 2605177"/>
              <a:gd name="connsiteY0" fmla="*/ 1526875 h 1526875"/>
              <a:gd name="connsiteX1" fmla="*/ 1104181 w 2605177"/>
              <a:gd name="connsiteY1" fmla="*/ 1250830 h 1526875"/>
              <a:gd name="connsiteX2" fmla="*/ 2053208 w 2605177"/>
              <a:gd name="connsiteY2" fmla="*/ 570271 h 1526875"/>
              <a:gd name="connsiteX3" fmla="*/ 2605177 w 2605177"/>
              <a:gd name="connsiteY3" fmla="*/ 0 h 1526875"/>
              <a:gd name="connsiteX0" fmla="*/ 0 w 2605177"/>
              <a:gd name="connsiteY0" fmla="*/ 1526875 h 1526875"/>
              <a:gd name="connsiteX1" fmla="*/ 1159584 w 2605177"/>
              <a:gd name="connsiteY1" fmla="*/ 1291644 h 1526875"/>
              <a:gd name="connsiteX2" fmla="*/ 2053208 w 2605177"/>
              <a:gd name="connsiteY2" fmla="*/ 570271 h 1526875"/>
              <a:gd name="connsiteX3" fmla="*/ 2605177 w 2605177"/>
              <a:gd name="connsiteY3" fmla="*/ 0 h 1526875"/>
              <a:gd name="connsiteX0" fmla="*/ 0 w 2605177"/>
              <a:gd name="connsiteY0" fmla="*/ 1526875 h 1526875"/>
              <a:gd name="connsiteX1" fmla="*/ 1159584 w 2605177"/>
              <a:gd name="connsiteY1" fmla="*/ 1291644 h 1526875"/>
              <a:gd name="connsiteX2" fmla="*/ 2053208 w 2605177"/>
              <a:gd name="connsiteY2" fmla="*/ 570271 h 1526875"/>
              <a:gd name="connsiteX3" fmla="*/ 2605177 w 2605177"/>
              <a:gd name="connsiteY3" fmla="*/ 0 h 1526875"/>
              <a:gd name="connsiteX0" fmla="*/ 0 w 2605177"/>
              <a:gd name="connsiteY0" fmla="*/ 1526875 h 1526875"/>
              <a:gd name="connsiteX1" fmla="*/ 1159584 w 2605177"/>
              <a:gd name="connsiteY1" fmla="*/ 1291644 h 1526875"/>
              <a:gd name="connsiteX2" fmla="*/ 2053208 w 2605177"/>
              <a:gd name="connsiteY2" fmla="*/ 570271 h 1526875"/>
              <a:gd name="connsiteX3" fmla="*/ 2605177 w 2605177"/>
              <a:gd name="connsiteY3" fmla="*/ 0 h 1526875"/>
              <a:gd name="connsiteX0" fmla="*/ 0 w 2605177"/>
              <a:gd name="connsiteY0" fmla="*/ 1526875 h 1526875"/>
              <a:gd name="connsiteX1" fmla="*/ 1159584 w 2605177"/>
              <a:gd name="connsiteY1" fmla="*/ 1291644 h 1526875"/>
              <a:gd name="connsiteX2" fmla="*/ 2053208 w 2605177"/>
              <a:gd name="connsiteY2" fmla="*/ 570271 h 1526875"/>
              <a:gd name="connsiteX3" fmla="*/ 2605177 w 2605177"/>
              <a:gd name="connsiteY3" fmla="*/ 0 h 1526875"/>
              <a:gd name="connsiteX0" fmla="*/ 0 w 2605177"/>
              <a:gd name="connsiteY0" fmla="*/ 1526875 h 1526875"/>
              <a:gd name="connsiteX1" fmla="*/ 1159584 w 2605177"/>
              <a:gd name="connsiteY1" fmla="*/ 1291644 h 1526875"/>
              <a:gd name="connsiteX2" fmla="*/ 2053208 w 2605177"/>
              <a:gd name="connsiteY2" fmla="*/ 570271 h 1526875"/>
              <a:gd name="connsiteX3" fmla="*/ 2605177 w 2605177"/>
              <a:gd name="connsiteY3" fmla="*/ 0 h 1526875"/>
              <a:gd name="connsiteX0" fmla="*/ 0 w 2605177"/>
              <a:gd name="connsiteY0" fmla="*/ 1526875 h 1526875"/>
              <a:gd name="connsiteX1" fmla="*/ 1159584 w 2605177"/>
              <a:gd name="connsiteY1" fmla="*/ 1291644 h 1526875"/>
              <a:gd name="connsiteX2" fmla="*/ 2605177 w 2605177"/>
              <a:gd name="connsiteY2" fmla="*/ 0 h 1526875"/>
              <a:gd name="connsiteX0" fmla="*/ 0 w 2605177"/>
              <a:gd name="connsiteY0" fmla="*/ 1526875 h 1526875"/>
              <a:gd name="connsiteX1" fmla="*/ 1550659 w 2605177"/>
              <a:gd name="connsiteY1" fmla="*/ 1067572 h 1526875"/>
              <a:gd name="connsiteX2" fmla="*/ 2605177 w 2605177"/>
              <a:gd name="connsiteY2" fmla="*/ 0 h 1526875"/>
              <a:gd name="connsiteX0" fmla="*/ 0 w 2605177"/>
              <a:gd name="connsiteY0" fmla="*/ 1526875 h 1526875"/>
              <a:gd name="connsiteX1" fmla="*/ 1550659 w 2605177"/>
              <a:gd name="connsiteY1" fmla="*/ 1067572 h 1526875"/>
              <a:gd name="connsiteX2" fmla="*/ 2605177 w 2605177"/>
              <a:gd name="connsiteY2" fmla="*/ 0 h 1526875"/>
              <a:gd name="connsiteX0" fmla="*/ 0 w 2605177"/>
              <a:gd name="connsiteY0" fmla="*/ 1526875 h 1526875"/>
              <a:gd name="connsiteX1" fmla="*/ 1550659 w 2605177"/>
              <a:gd name="connsiteY1" fmla="*/ 1067572 h 1526875"/>
              <a:gd name="connsiteX2" fmla="*/ 2605177 w 2605177"/>
              <a:gd name="connsiteY2" fmla="*/ 0 h 1526875"/>
              <a:gd name="connsiteX0" fmla="*/ 0 w 2605177"/>
              <a:gd name="connsiteY0" fmla="*/ 1526875 h 1526875"/>
              <a:gd name="connsiteX1" fmla="*/ 1550659 w 2605177"/>
              <a:gd name="connsiteY1" fmla="*/ 1067572 h 1526875"/>
              <a:gd name="connsiteX2" fmla="*/ 2605177 w 2605177"/>
              <a:gd name="connsiteY2" fmla="*/ 0 h 1526875"/>
            </a:gdLst>
            <a:ahLst/>
            <a:cxnLst>
              <a:cxn ang="0">
                <a:pos x="connsiteX0" y="connsiteY0"/>
              </a:cxn>
              <a:cxn ang="0">
                <a:pos x="connsiteX1" y="connsiteY1"/>
              </a:cxn>
              <a:cxn ang="0">
                <a:pos x="connsiteX2" y="connsiteY2"/>
              </a:cxn>
            </a:cxnLst>
            <a:rect l="l" t="t" r="r" b="b"/>
            <a:pathLst>
              <a:path w="2605177" h="1526875">
                <a:moveTo>
                  <a:pt x="0" y="1526875"/>
                </a:moveTo>
                <a:cubicBezTo>
                  <a:pt x="383875" y="1483024"/>
                  <a:pt x="1105599" y="1418082"/>
                  <a:pt x="1550659" y="1067572"/>
                </a:cubicBezTo>
                <a:cubicBezTo>
                  <a:pt x="1995719" y="717062"/>
                  <a:pt x="2173654" y="237082"/>
                  <a:pt x="2605177" y="0"/>
                </a:cubicBezTo>
              </a:path>
            </a:pathLst>
          </a:custGeom>
          <a:noFill/>
          <a:ln w="19050" cap="flat" cmpd="sng" algn="ctr">
            <a:solidFill>
              <a:srgbClr val="00B05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algn="ctr" fontAlgn="base">
              <a:spcBef>
                <a:spcPct val="0"/>
              </a:spcBef>
              <a:spcAft>
                <a:spcPct val="0"/>
              </a:spcAft>
            </a:pPr>
            <a:endParaRPr lang="en-US" sz="1200" dirty="0"/>
          </a:p>
        </p:txBody>
      </p:sp>
      <p:sp>
        <p:nvSpPr>
          <p:cNvPr id="34" name="TextBox 33"/>
          <p:cNvSpPr txBox="1"/>
          <p:nvPr/>
        </p:nvSpPr>
        <p:spPr>
          <a:xfrm>
            <a:off x="4904207" y="2734660"/>
            <a:ext cx="460383" cy="253916"/>
          </a:xfrm>
          <a:prstGeom prst="rect">
            <a:avLst/>
          </a:prstGeom>
          <a:noFill/>
        </p:spPr>
        <p:txBody>
          <a:bodyPr wrap="none" rtlCol="0">
            <a:spAutoFit/>
          </a:bodyPr>
          <a:lstStyle/>
          <a:p>
            <a:r>
              <a:rPr lang="en-US" sz="1050" dirty="0">
                <a:solidFill>
                  <a:schemeClr val="tx1"/>
                </a:solidFill>
                <a:latin typeface="+mj-lt"/>
              </a:rPr>
              <a:t>BAC</a:t>
            </a:r>
          </a:p>
        </p:txBody>
      </p:sp>
      <p:sp>
        <p:nvSpPr>
          <p:cNvPr id="35" name="TextBox 34"/>
          <p:cNvSpPr txBox="1"/>
          <p:nvPr/>
        </p:nvSpPr>
        <p:spPr>
          <a:xfrm rot="16200000">
            <a:off x="213151" y="2764890"/>
            <a:ext cx="1050288" cy="219291"/>
          </a:xfrm>
          <a:prstGeom prst="rect">
            <a:avLst/>
          </a:prstGeom>
          <a:noFill/>
        </p:spPr>
        <p:txBody>
          <a:bodyPr wrap="none" rtlCol="0">
            <a:spAutoFit/>
          </a:bodyPr>
          <a:lstStyle/>
          <a:p>
            <a:r>
              <a:rPr lang="en-US" sz="825" dirty="0">
                <a:solidFill>
                  <a:schemeClr val="tx1"/>
                </a:solidFill>
                <a:latin typeface="+mj-lt"/>
              </a:rPr>
              <a:t>Cumulative Cost</a:t>
            </a:r>
          </a:p>
        </p:txBody>
      </p:sp>
      <p:sp>
        <p:nvSpPr>
          <p:cNvPr id="36" name="TextBox 35"/>
          <p:cNvSpPr txBox="1"/>
          <p:nvPr/>
        </p:nvSpPr>
        <p:spPr>
          <a:xfrm>
            <a:off x="5482204" y="5106071"/>
            <a:ext cx="444352" cy="219291"/>
          </a:xfrm>
          <a:prstGeom prst="rect">
            <a:avLst/>
          </a:prstGeom>
          <a:noFill/>
        </p:spPr>
        <p:txBody>
          <a:bodyPr wrap="none" rtlCol="0">
            <a:spAutoFit/>
          </a:bodyPr>
          <a:lstStyle/>
          <a:p>
            <a:r>
              <a:rPr lang="en-US" sz="825" dirty="0">
                <a:solidFill>
                  <a:schemeClr val="tx1"/>
                </a:solidFill>
                <a:latin typeface="+mj-lt"/>
              </a:rPr>
              <a:t>Time</a:t>
            </a:r>
          </a:p>
        </p:txBody>
      </p:sp>
      <p:cxnSp>
        <p:nvCxnSpPr>
          <p:cNvPr id="37" name="Straight Arrow Connector 36"/>
          <p:cNvCxnSpPr/>
          <p:nvPr/>
        </p:nvCxnSpPr>
        <p:spPr bwMode="auto">
          <a:xfrm>
            <a:off x="3767301" y="3112402"/>
            <a:ext cx="1" cy="2000741"/>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38" name="Straight Arrow Connector 37"/>
          <p:cNvCxnSpPr/>
          <p:nvPr/>
        </p:nvCxnSpPr>
        <p:spPr bwMode="auto">
          <a:xfrm flipH="1" flipV="1">
            <a:off x="3767301" y="3965420"/>
            <a:ext cx="382406" cy="915"/>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39" name="Straight Arrow Connector 38"/>
          <p:cNvCxnSpPr/>
          <p:nvPr/>
        </p:nvCxnSpPr>
        <p:spPr bwMode="auto">
          <a:xfrm flipH="1">
            <a:off x="3767301" y="3626751"/>
            <a:ext cx="382406" cy="0"/>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40" name="Straight Arrow Connector 39"/>
          <p:cNvCxnSpPr/>
          <p:nvPr/>
        </p:nvCxnSpPr>
        <p:spPr bwMode="auto">
          <a:xfrm flipH="1">
            <a:off x="2443833" y="3112401"/>
            <a:ext cx="1323468" cy="0"/>
          </a:xfrm>
          <a:prstGeom prst="straightConnector1">
            <a:avLst/>
          </a:prstGeom>
          <a:noFill/>
          <a:ln w="19050" cap="flat" cmpd="sng" algn="ctr">
            <a:solidFill>
              <a:schemeClr val="tx1"/>
            </a:solidFill>
            <a:prstDash val="solid"/>
            <a:round/>
            <a:headEnd type="none" w="med" len="med"/>
            <a:tailEnd type="none" w="med" len="med"/>
          </a:ln>
          <a:effectLst/>
        </p:spPr>
      </p:cxnSp>
      <p:sp>
        <p:nvSpPr>
          <p:cNvPr id="41" name="TextBox 40"/>
          <p:cNvSpPr txBox="1"/>
          <p:nvPr/>
        </p:nvSpPr>
        <p:spPr>
          <a:xfrm>
            <a:off x="4538100" y="3326696"/>
            <a:ext cx="1417843" cy="253916"/>
          </a:xfrm>
          <a:prstGeom prst="rect">
            <a:avLst/>
          </a:prstGeom>
          <a:noFill/>
        </p:spPr>
        <p:txBody>
          <a:bodyPr wrap="square" rtlCol="0">
            <a:spAutoFit/>
          </a:bodyPr>
          <a:lstStyle/>
          <a:p>
            <a:pPr algn="l"/>
            <a:r>
              <a:rPr lang="en-US" sz="1050" dirty="0">
                <a:solidFill>
                  <a:schemeClr val="tx1"/>
                </a:solidFill>
                <a:latin typeface="+mj-lt"/>
              </a:rPr>
              <a:t>PV </a:t>
            </a:r>
            <a:r>
              <a:rPr lang="en-US" sz="788" dirty="0">
                <a:solidFill>
                  <a:schemeClr val="tx1"/>
                </a:solidFill>
                <a:latin typeface="+mj-lt"/>
              </a:rPr>
              <a:t>(Planned Value)</a:t>
            </a:r>
          </a:p>
        </p:txBody>
      </p:sp>
      <p:sp>
        <p:nvSpPr>
          <p:cNvPr id="42" name="AC text"/>
          <p:cNvSpPr txBox="1"/>
          <p:nvPr/>
        </p:nvSpPr>
        <p:spPr>
          <a:xfrm>
            <a:off x="1424717" y="3872622"/>
            <a:ext cx="848309" cy="375167"/>
          </a:xfrm>
          <a:prstGeom prst="rect">
            <a:avLst/>
          </a:prstGeom>
          <a:noFill/>
        </p:spPr>
        <p:txBody>
          <a:bodyPr wrap="none" rtlCol="0">
            <a:spAutoFit/>
          </a:bodyPr>
          <a:lstStyle/>
          <a:p>
            <a:r>
              <a:rPr lang="en-US" sz="1050" dirty="0">
                <a:solidFill>
                  <a:schemeClr val="tx1"/>
                </a:solidFill>
                <a:latin typeface="+mj-lt"/>
              </a:rPr>
              <a:t>AC</a:t>
            </a:r>
          </a:p>
          <a:p>
            <a:r>
              <a:rPr lang="en-US" sz="788" dirty="0">
                <a:solidFill>
                  <a:schemeClr val="tx1"/>
                </a:solidFill>
                <a:latin typeface="+mj-lt"/>
              </a:rPr>
              <a:t>(Actual Cost)</a:t>
            </a:r>
          </a:p>
        </p:txBody>
      </p:sp>
      <p:sp>
        <p:nvSpPr>
          <p:cNvPr id="43" name="TextBox 42"/>
          <p:cNvSpPr txBox="1"/>
          <p:nvPr/>
        </p:nvSpPr>
        <p:spPr>
          <a:xfrm>
            <a:off x="1412441" y="3393129"/>
            <a:ext cx="930063" cy="536750"/>
          </a:xfrm>
          <a:prstGeom prst="rect">
            <a:avLst/>
          </a:prstGeom>
          <a:noFill/>
        </p:spPr>
        <p:txBody>
          <a:bodyPr wrap="none" rtlCol="0">
            <a:spAutoFit/>
          </a:bodyPr>
          <a:lstStyle/>
          <a:p>
            <a:r>
              <a:rPr lang="en-US" sz="1050" dirty="0">
                <a:solidFill>
                  <a:schemeClr val="tx1"/>
                </a:solidFill>
                <a:latin typeface="+mj-lt"/>
              </a:rPr>
              <a:t>CV</a:t>
            </a:r>
          </a:p>
          <a:p>
            <a:r>
              <a:rPr lang="en-US" sz="788" dirty="0">
                <a:solidFill>
                  <a:schemeClr val="tx1"/>
                </a:solidFill>
              </a:rPr>
              <a:t>(Cost Variance)</a:t>
            </a:r>
          </a:p>
          <a:p>
            <a:endParaRPr lang="en-US" sz="1050" dirty="0">
              <a:latin typeface="+mj-lt"/>
            </a:endParaRPr>
          </a:p>
        </p:txBody>
      </p:sp>
      <p:sp>
        <p:nvSpPr>
          <p:cNvPr id="44" name="TextBox 43"/>
          <p:cNvSpPr txBox="1"/>
          <p:nvPr/>
        </p:nvSpPr>
        <p:spPr>
          <a:xfrm>
            <a:off x="4237767" y="3599404"/>
            <a:ext cx="1196313" cy="369332"/>
          </a:xfrm>
          <a:prstGeom prst="rect">
            <a:avLst/>
          </a:prstGeom>
          <a:noFill/>
        </p:spPr>
        <p:txBody>
          <a:bodyPr wrap="square" rtlCol="0">
            <a:spAutoFit/>
          </a:bodyPr>
          <a:lstStyle/>
          <a:p>
            <a:r>
              <a:rPr lang="en-US" sz="1050" dirty="0">
                <a:solidFill>
                  <a:schemeClr val="tx1"/>
                </a:solidFill>
                <a:latin typeface="+mj-lt"/>
              </a:rPr>
              <a:t>SV</a:t>
            </a:r>
          </a:p>
          <a:p>
            <a:r>
              <a:rPr lang="en-US" sz="750" dirty="0">
                <a:solidFill>
                  <a:schemeClr val="tx1"/>
                </a:solidFill>
                <a:latin typeface="+mj-lt"/>
              </a:rPr>
              <a:t>(Schedule Variance)</a:t>
            </a:r>
          </a:p>
        </p:txBody>
      </p:sp>
      <p:sp>
        <p:nvSpPr>
          <p:cNvPr id="45" name="TextBox 44"/>
          <p:cNvSpPr txBox="1"/>
          <p:nvPr/>
        </p:nvSpPr>
        <p:spPr>
          <a:xfrm>
            <a:off x="3404060" y="5132861"/>
            <a:ext cx="726481" cy="215444"/>
          </a:xfrm>
          <a:prstGeom prst="rect">
            <a:avLst/>
          </a:prstGeom>
          <a:noFill/>
        </p:spPr>
        <p:txBody>
          <a:bodyPr wrap="none" rtlCol="0">
            <a:spAutoFit/>
          </a:bodyPr>
          <a:lstStyle/>
          <a:p>
            <a:r>
              <a:rPr lang="en-US" sz="800" dirty="0">
                <a:solidFill>
                  <a:schemeClr val="tx1"/>
                </a:solidFill>
                <a:latin typeface="+mj-lt"/>
              </a:rPr>
              <a:t>Right Now</a:t>
            </a:r>
          </a:p>
        </p:txBody>
      </p:sp>
      <p:sp>
        <p:nvSpPr>
          <p:cNvPr id="46" name="Left Brace 45"/>
          <p:cNvSpPr/>
          <p:nvPr/>
        </p:nvSpPr>
        <p:spPr bwMode="auto">
          <a:xfrm>
            <a:off x="2183240" y="3112402"/>
            <a:ext cx="258368" cy="856334"/>
          </a:xfrm>
          <a:prstGeom prst="leftBrace">
            <a:avLst>
              <a:gd name="adj1" fmla="val 34409"/>
              <a:gd name="adj2" fmla="val 50000"/>
            </a:avLst>
          </a:prstGeom>
          <a:noFill/>
          <a:ln w="3175" cap="flat" cmpd="sng" algn="ctr">
            <a:solidFill>
              <a:schemeClr val="bg1">
                <a:lumMod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algn="ctr" fontAlgn="base">
              <a:spcBef>
                <a:spcPct val="0"/>
              </a:spcBef>
              <a:spcAft>
                <a:spcPct val="0"/>
              </a:spcAft>
            </a:pPr>
            <a:endParaRPr lang="en-US" sz="1200"/>
          </a:p>
        </p:txBody>
      </p:sp>
      <p:sp>
        <p:nvSpPr>
          <p:cNvPr id="47" name="Left Brace 46"/>
          <p:cNvSpPr/>
          <p:nvPr/>
        </p:nvSpPr>
        <p:spPr bwMode="auto">
          <a:xfrm flipH="1">
            <a:off x="4165305" y="3626752"/>
            <a:ext cx="107327" cy="336266"/>
          </a:xfrm>
          <a:prstGeom prst="leftBrace">
            <a:avLst>
              <a:gd name="adj1" fmla="val 43832"/>
              <a:gd name="adj2" fmla="val 50000"/>
            </a:avLst>
          </a:prstGeom>
          <a:noFill/>
          <a:ln w="3175" cap="flat" cmpd="sng" algn="ctr">
            <a:solidFill>
              <a:schemeClr val="bg1">
                <a:lumMod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algn="ctr" fontAlgn="base">
              <a:spcBef>
                <a:spcPct val="0"/>
              </a:spcBef>
              <a:spcAft>
                <a:spcPct val="0"/>
              </a:spcAft>
            </a:pPr>
            <a:endParaRPr lang="en-US" sz="1200"/>
          </a:p>
        </p:txBody>
      </p:sp>
      <p:sp>
        <p:nvSpPr>
          <p:cNvPr id="48" name="EV text"/>
          <p:cNvSpPr txBox="1"/>
          <p:nvPr/>
        </p:nvSpPr>
        <p:spPr>
          <a:xfrm>
            <a:off x="2388854" y="4556111"/>
            <a:ext cx="1490599" cy="375167"/>
          </a:xfrm>
          <a:prstGeom prst="rect">
            <a:avLst/>
          </a:prstGeom>
          <a:noFill/>
        </p:spPr>
        <p:txBody>
          <a:bodyPr wrap="square" rtlCol="0">
            <a:spAutoFit/>
          </a:bodyPr>
          <a:lstStyle/>
          <a:p>
            <a:r>
              <a:rPr lang="en-US" sz="1050" dirty="0">
                <a:solidFill>
                  <a:schemeClr val="tx1"/>
                </a:solidFill>
                <a:latin typeface="+mj-lt"/>
              </a:rPr>
              <a:t>EV</a:t>
            </a:r>
          </a:p>
          <a:p>
            <a:r>
              <a:rPr lang="en-US" sz="788" dirty="0">
                <a:solidFill>
                  <a:schemeClr val="tx1"/>
                </a:solidFill>
                <a:latin typeface="+mj-lt"/>
              </a:rPr>
              <a:t>(Earned Value)</a:t>
            </a:r>
          </a:p>
        </p:txBody>
      </p:sp>
      <p:cxnSp>
        <p:nvCxnSpPr>
          <p:cNvPr id="49" name="Elbow Connector 66"/>
          <p:cNvCxnSpPr/>
          <p:nvPr/>
        </p:nvCxnSpPr>
        <p:spPr bwMode="auto">
          <a:xfrm rot="10800000" flipV="1">
            <a:off x="3769920" y="3456035"/>
            <a:ext cx="813684" cy="168988"/>
          </a:xfrm>
          <a:prstGeom prst="bentConnector3">
            <a:avLst>
              <a:gd name="adj1" fmla="val 50000"/>
            </a:avLst>
          </a:prstGeom>
          <a:noFill/>
          <a:ln w="3175" cap="flat" cmpd="sng" algn="ctr">
            <a:solidFill>
              <a:schemeClr val="bg1">
                <a:lumMod val="50000"/>
              </a:schemeClr>
            </a:solidFill>
            <a:prstDash val="solid"/>
            <a:round/>
            <a:headEnd type="none" w="med" len="med"/>
            <a:tailEnd type="triangle" w="med" len="med"/>
          </a:ln>
          <a:effectLst/>
        </p:spPr>
      </p:cxnSp>
      <p:cxnSp>
        <p:nvCxnSpPr>
          <p:cNvPr id="50" name="Straight Arrow Connector 49"/>
          <p:cNvCxnSpPr/>
          <p:nvPr/>
        </p:nvCxnSpPr>
        <p:spPr bwMode="auto">
          <a:xfrm>
            <a:off x="900783" y="5123624"/>
            <a:ext cx="5143500" cy="0"/>
          </a:xfrm>
          <a:prstGeom prst="straightConnector1">
            <a:avLst/>
          </a:prstGeom>
          <a:noFill/>
          <a:ln w="19050" cap="flat" cmpd="sng" algn="ctr">
            <a:solidFill>
              <a:schemeClr val="tx1"/>
            </a:solidFill>
            <a:prstDash val="solid"/>
            <a:round/>
            <a:headEnd type="none" w="med" len="med"/>
            <a:tailEnd type="triangle" w="med" len="med"/>
          </a:ln>
          <a:effectLst/>
        </p:spPr>
      </p:cxnSp>
      <p:cxnSp>
        <p:nvCxnSpPr>
          <p:cNvPr id="51" name="Straight Arrow Connector 50"/>
          <p:cNvCxnSpPr/>
          <p:nvPr/>
        </p:nvCxnSpPr>
        <p:spPr bwMode="auto">
          <a:xfrm flipV="1">
            <a:off x="900783" y="2380424"/>
            <a:ext cx="0" cy="2743200"/>
          </a:xfrm>
          <a:prstGeom prst="straightConnector1">
            <a:avLst/>
          </a:prstGeom>
          <a:noFill/>
          <a:ln w="19050" cap="flat" cmpd="sng" algn="ctr">
            <a:solidFill>
              <a:schemeClr val="tx1"/>
            </a:solidFill>
            <a:prstDash val="solid"/>
            <a:round/>
            <a:headEnd type="none" w="med" len="med"/>
            <a:tailEnd type="triangle" w="med" len="med"/>
          </a:ln>
          <a:effectLst/>
        </p:spPr>
      </p:cxnSp>
      <p:cxnSp>
        <p:nvCxnSpPr>
          <p:cNvPr id="52" name="AC connector"/>
          <p:cNvCxnSpPr>
            <a:stCxn id="42" idx="2"/>
          </p:cNvCxnSpPr>
          <p:nvPr/>
        </p:nvCxnSpPr>
        <p:spPr bwMode="auto">
          <a:xfrm rot="16200000" flipH="1">
            <a:off x="1938701" y="4157959"/>
            <a:ext cx="243852" cy="423511"/>
          </a:xfrm>
          <a:prstGeom prst="bentConnector2">
            <a:avLst/>
          </a:prstGeom>
          <a:noFill/>
          <a:ln w="3175" cap="flat" cmpd="sng" algn="ctr">
            <a:solidFill>
              <a:schemeClr val="bg1">
                <a:lumMod val="50000"/>
              </a:schemeClr>
            </a:solidFill>
            <a:prstDash val="solid"/>
            <a:round/>
            <a:headEnd type="none" w="med" len="med"/>
            <a:tailEnd type="triangle" w="med" len="med"/>
          </a:ln>
          <a:effectLst/>
        </p:spPr>
      </p:cxnSp>
      <p:sp>
        <p:nvSpPr>
          <p:cNvPr id="53" name="Freeform 55"/>
          <p:cNvSpPr/>
          <p:nvPr/>
        </p:nvSpPr>
        <p:spPr bwMode="auto">
          <a:xfrm>
            <a:off x="916383" y="2874535"/>
            <a:ext cx="3919540" cy="2231536"/>
          </a:xfrm>
          <a:custGeom>
            <a:avLst/>
            <a:gdLst>
              <a:gd name="connsiteX0" fmla="*/ 0 w 2605177"/>
              <a:gd name="connsiteY0" fmla="*/ 1526875 h 1526875"/>
              <a:gd name="connsiteX1" fmla="*/ 1104181 w 2605177"/>
              <a:gd name="connsiteY1" fmla="*/ 1250830 h 1526875"/>
              <a:gd name="connsiteX2" fmla="*/ 2018581 w 2605177"/>
              <a:gd name="connsiteY2" fmla="*/ 396815 h 1526875"/>
              <a:gd name="connsiteX3" fmla="*/ 2605177 w 2605177"/>
              <a:gd name="connsiteY3" fmla="*/ 0 h 1526875"/>
            </a:gdLst>
            <a:ahLst/>
            <a:cxnLst>
              <a:cxn ang="0">
                <a:pos x="connsiteX0" y="connsiteY0"/>
              </a:cxn>
              <a:cxn ang="0">
                <a:pos x="connsiteX1" y="connsiteY1"/>
              </a:cxn>
              <a:cxn ang="0">
                <a:pos x="connsiteX2" y="connsiteY2"/>
              </a:cxn>
              <a:cxn ang="0">
                <a:pos x="connsiteX3" y="connsiteY3"/>
              </a:cxn>
            </a:cxnLst>
            <a:rect l="l" t="t" r="r" b="b"/>
            <a:pathLst>
              <a:path w="2605177" h="1526875">
                <a:moveTo>
                  <a:pt x="0" y="1526875"/>
                </a:moveTo>
                <a:cubicBezTo>
                  <a:pt x="383875" y="1483024"/>
                  <a:pt x="767751" y="1439173"/>
                  <a:pt x="1104181" y="1250830"/>
                </a:cubicBezTo>
                <a:cubicBezTo>
                  <a:pt x="1440611" y="1062487"/>
                  <a:pt x="1768415" y="605287"/>
                  <a:pt x="2018581" y="396815"/>
                </a:cubicBezTo>
                <a:cubicBezTo>
                  <a:pt x="2268747" y="188343"/>
                  <a:pt x="2436962" y="94171"/>
                  <a:pt x="2605177" y="0"/>
                </a:cubicBezTo>
              </a:path>
            </a:pathLst>
          </a:custGeom>
          <a:noFill/>
          <a:ln w="19050" cap="flat" cmpd="sng" algn="ctr">
            <a:solidFill>
              <a:srgbClr val="0075A7"/>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algn="ctr" fontAlgn="base">
              <a:spcBef>
                <a:spcPct val="0"/>
              </a:spcBef>
              <a:spcAft>
                <a:spcPct val="0"/>
              </a:spcAft>
            </a:pPr>
            <a:endParaRPr lang="en-US" sz="1200"/>
          </a:p>
        </p:txBody>
      </p:sp>
      <p:sp>
        <p:nvSpPr>
          <p:cNvPr id="54" name="AC line"/>
          <p:cNvSpPr/>
          <p:nvPr/>
        </p:nvSpPr>
        <p:spPr bwMode="auto">
          <a:xfrm>
            <a:off x="900782" y="3112401"/>
            <a:ext cx="2866519" cy="2000741"/>
          </a:xfrm>
          <a:custGeom>
            <a:avLst/>
            <a:gdLst>
              <a:gd name="connsiteX0" fmla="*/ 0 w 2605177"/>
              <a:gd name="connsiteY0" fmla="*/ 1526875 h 1526875"/>
              <a:gd name="connsiteX1" fmla="*/ 1104181 w 2605177"/>
              <a:gd name="connsiteY1" fmla="*/ 1250830 h 1526875"/>
              <a:gd name="connsiteX2" fmla="*/ 2018581 w 2605177"/>
              <a:gd name="connsiteY2" fmla="*/ 396815 h 1526875"/>
              <a:gd name="connsiteX3" fmla="*/ 2605177 w 2605177"/>
              <a:gd name="connsiteY3" fmla="*/ 0 h 1526875"/>
            </a:gdLst>
            <a:ahLst/>
            <a:cxnLst>
              <a:cxn ang="0">
                <a:pos x="connsiteX0" y="connsiteY0"/>
              </a:cxn>
              <a:cxn ang="0">
                <a:pos x="connsiteX1" y="connsiteY1"/>
              </a:cxn>
              <a:cxn ang="0">
                <a:pos x="connsiteX2" y="connsiteY2"/>
              </a:cxn>
              <a:cxn ang="0">
                <a:pos x="connsiteX3" y="connsiteY3"/>
              </a:cxn>
            </a:cxnLst>
            <a:rect l="l" t="t" r="r" b="b"/>
            <a:pathLst>
              <a:path w="2605177" h="1526875">
                <a:moveTo>
                  <a:pt x="0" y="1526875"/>
                </a:moveTo>
                <a:cubicBezTo>
                  <a:pt x="383875" y="1483024"/>
                  <a:pt x="767751" y="1439173"/>
                  <a:pt x="1104181" y="1250830"/>
                </a:cubicBezTo>
                <a:cubicBezTo>
                  <a:pt x="1440611" y="1062487"/>
                  <a:pt x="1768415" y="605287"/>
                  <a:pt x="2018581" y="396815"/>
                </a:cubicBezTo>
                <a:cubicBezTo>
                  <a:pt x="2268747" y="188343"/>
                  <a:pt x="2436962" y="94171"/>
                  <a:pt x="2605177" y="0"/>
                </a:cubicBezTo>
              </a:path>
            </a:pathLst>
          </a:custGeom>
          <a:noFill/>
          <a:ln w="190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algn="ctr" fontAlgn="base">
              <a:spcBef>
                <a:spcPct val="0"/>
              </a:spcBef>
              <a:spcAft>
                <a:spcPct val="0"/>
              </a:spcAft>
            </a:pPr>
            <a:endParaRPr lang="en-US" sz="1200"/>
          </a:p>
        </p:txBody>
      </p:sp>
      <p:cxnSp>
        <p:nvCxnSpPr>
          <p:cNvPr id="55" name="EV connector"/>
          <p:cNvCxnSpPr/>
          <p:nvPr/>
        </p:nvCxnSpPr>
        <p:spPr bwMode="auto">
          <a:xfrm rot="5400000" flipH="1" flipV="1">
            <a:off x="3118104" y="4319768"/>
            <a:ext cx="533096" cy="175765"/>
          </a:xfrm>
          <a:prstGeom prst="bentConnector3">
            <a:avLst>
              <a:gd name="adj1" fmla="val -922"/>
            </a:avLst>
          </a:prstGeom>
          <a:noFill/>
          <a:ln w="3175" cap="flat" cmpd="sng" algn="ctr">
            <a:solidFill>
              <a:schemeClr val="bg1">
                <a:lumMod val="50000"/>
              </a:schemeClr>
            </a:solidFill>
            <a:prstDash val="solid"/>
            <a:round/>
            <a:headEnd type="none" w="med" len="med"/>
            <a:tailEnd type="triangle" w="med" len="med"/>
          </a:ln>
          <a:effectLst/>
        </p:spPr>
      </p:cxnSp>
      <p:cxnSp>
        <p:nvCxnSpPr>
          <p:cNvPr id="56" name="Straight Arrow Connector 55"/>
          <p:cNvCxnSpPr/>
          <p:nvPr/>
        </p:nvCxnSpPr>
        <p:spPr bwMode="auto">
          <a:xfrm flipH="1" flipV="1">
            <a:off x="2443834" y="3965420"/>
            <a:ext cx="1325693" cy="914"/>
          </a:xfrm>
          <a:prstGeom prst="straightConnector1">
            <a:avLst/>
          </a:prstGeom>
          <a:noFill/>
          <a:ln w="19050" cap="flat" cmpd="sng" algn="ctr">
            <a:solidFill>
              <a:schemeClr val="tx1"/>
            </a:solidFill>
            <a:prstDash val="solid"/>
            <a:round/>
            <a:headEnd type="none" w="med" len="med"/>
            <a:tailEnd type="none" w="med" len="med"/>
          </a:ln>
          <a:effectLst/>
        </p:spPr>
      </p:cxnSp>
      <p:sp>
        <p:nvSpPr>
          <p:cNvPr id="57" name="Down Arrow 3"/>
          <p:cNvSpPr/>
          <p:nvPr/>
        </p:nvSpPr>
        <p:spPr bwMode="auto">
          <a:xfrm rot="20520752">
            <a:off x="1064719" y="4628881"/>
            <a:ext cx="298314" cy="409619"/>
          </a:xfrm>
          <a:prstGeom prst="downArrow">
            <a:avLst/>
          </a:prstGeom>
          <a:solidFill>
            <a:srgbClr val="0075A7"/>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rgbClr val="0000FF"/>
              </a:solidFill>
              <a:effectLst/>
              <a:latin typeface="Arial" charset="0"/>
              <a:cs typeface="Arial" charset="0"/>
            </a:endParaRPr>
          </a:p>
        </p:txBody>
      </p:sp>
      <p:sp>
        <p:nvSpPr>
          <p:cNvPr id="58" name="5-Point Star 4"/>
          <p:cNvSpPr/>
          <p:nvPr/>
        </p:nvSpPr>
        <p:spPr bwMode="auto">
          <a:xfrm>
            <a:off x="4789681" y="2770094"/>
            <a:ext cx="152400" cy="152400"/>
          </a:xfrm>
          <a:prstGeom prst="star5">
            <a:avLst/>
          </a:prstGeom>
          <a:solidFill>
            <a:schemeClr val="tx1"/>
          </a:solidFill>
          <a:ln w="1270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rgbClr val="0000FF"/>
              </a:solidFill>
              <a:effectLst/>
              <a:latin typeface="Arial" charset="0"/>
              <a:cs typeface="Arial" charset="0"/>
            </a:endParaRPr>
          </a:p>
        </p:txBody>
      </p:sp>
      <p:pic>
        <p:nvPicPr>
          <p:cNvPr id="59" name="lemonade-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1788" y="2665596"/>
            <a:ext cx="2193795" cy="2839028"/>
          </a:xfrm>
          <a:prstGeom prst="rect">
            <a:avLst/>
          </a:prstGeom>
        </p:spPr>
      </p:pic>
      <p:pic>
        <p:nvPicPr>
          <p:cNvPr id="60" name="lemonade-cu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1788" y="2665596"/>
            <a:ext cx="2193795" cy="2839028"/>
          </a:xfrm>
          <a:prstGeom prst="rect">
            <a:avLst/>
          </a:prstGeom>
        </p:spPr>
      </p:pic>
      <p:pic>
        <p:nvPicPr>
          <p:cNvPr id="61" name="lemonade-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1788" y="2665596"/>
            <a:ext cx="2193795" cy="2839028"/>
          </a:xfrm>
          <a:prstGeom prst="rect">
            <a:avLst/>
          </a:prstGeom>
        </p:spPr>
      </p:pic>
    </p:spTree>
    <p:extLst>
      <p:ext uri="{BB962C8B-B14F-4D97-AF65-F5344CB8AC3E}">
        <p14:creationId xmlns:p14="http://schemas.microsoft.com/office/powerpoint/2010/main" val="123821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500"/>
                                        <p:tgtEl>
                                          <p:spTgt spid="5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0-#ppt_w/2"/>
                                          </p:val>
                                        </p:tav>
                                        <p:tav tm="100000">
                                          <p:val>
                                            <p:strVal val="#ppt_x"/>
                                          </p:val>
                                        </p:tav>
                                      </p:tavLst>
                                    </p:anim>
                                    <p:anim calcmode="lin" valueType="num">
                                      <p:cBhvr additive="base">
                                        <p:cTn id="20" dur="500" fill="hold"/>
                                        <p:tgtEl>
                                          <p:spTgt spid="37"/>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500" fill="hold"/>
                                        <p:tgtEl>
                                          <p:spTgt spid="41"/>
                                        </p:tgtEl>
                                        <p:attrNameLst>
                                          <p:attrName>ppt_x</p:attrName>
                                        </p:attrNameLst>
                                      </p:cBhvr>
                                      <p:tavLst>
                                        <p:tav tm="0">
                                          <p:val>
                                            <p:strVal val="#ppt_x"/>
                                          </p:val>
                                        </p:tav>
                                        <p:tav tm="100000">
                                          <p:val>
                                            <p:strVal val="#ppt_x"/>
                                          </p:val>
                                        </p:tav>
                                      </p:tavLst>
                                    </p:anim>
                                    <p:anim calcmode="lin" valueType="num">
                                      <p:cBhvr additive="base">
                                        <p:cTn id="30" dur="500" fill="hold"/>
                                        <p:tgtEl>
                                          <p:spTgt spid="4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anim calcmode="lin" valueType="num">
                                      <p:cBhvr additive="base">
                                        <p:cTn id="33" dur="500" fill="hold"/>
                                        <p:tgtEl>
                                          <p:spTgt spid="49"/>
                                        </p:tgtEl>
                                        <p:attrNameLst>
                                          <p:attrName>ppt_x</p:attrName>
                                        </p:attrNameLst>
                                      </p:cBhvr>
                                      <p:tavLst>
                                        <p:tav tm="0">
                                          <p:val>
                                            <p:strVal val="#ppt_x"/>
                                          </p:val>
                                        </p:tav>
                                        <p:tav tm="100000">
                                          <p:val>
                                            <p:strVal val="#ppt_x"/>
                                          </p:val>
                                        </p:tav>
                                      </p:tavLst>
                                    </p:anim>
                                    <p:anim calcmode="lin" valueType="num">
                                      <p:cBhvr additive="base">
                                        <p:cTn id="3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0"/>
                                        </p:tgtEl>
                                      </p:cBhvr>
                                    </p:animEffect>
                                    <p:set>
                                      <p:cBhvr>
                                        <p:cTn id="39" dur="1" fill="hold">
                                          <p:stCondLst>
                                            <p:cond delay="499"/>
                                          </p:stCondLst>
                                        </p:cTn>
                                        <p:tgtEl>
                                          <p:spTgt spid="6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left)">
                                      <p:cBhvr>
                                        <p:cTn id="44" dur="500"/>
                                        <p:tgtEl>
                                          <p:spTgt spid="33"/>
                                        </p:tgtEl>
                                      </p:cBhvr>
                                    </p:animEffect>
                                  </p:childTnLst>
                                </p:cTn>
                              </p:par>
                            </p:childTnLst>
                          </p:cTn>
                        </p:par>
                        <p:par>
                          <p:cTn id="45" fill="hold">
                            <p:stCondLst>
                              <p:cond delay="500"/>
                            </p:stCondLst>
                            <p:childTnLst>
                              <p:par>
                                <p:cTn id="46" presetID="2" presetClass="entr" presetSubtype="4" fill="hold" grpId="0" nodeType="afterEffect">
                                  <p:stCondLst>
                                    <p:cond delay="0"/>
                                  </p:stCondLst>
                                  <p:childTnLst>
                                    <p:set>
                                      <p:cBhvr>
                                        <p:cTn id="47" dur="1" fill="hold">
                                          <p:stCondLst>
                                            <p:cond delay="0"/>
                                          </p:stCondLst>
                                        </p:cTn>
                                        <p:tgtEl>
                                          <p:spTgt spid="48"/>
                                        </p:tgtEl>
                                        <p:attrNameLst>
                                          <p:attrName>style.visibility</p:attrName>
                                        </p:attrNameLst>
                                      </p:cBhvr>
                                      <p:to>
                                        <p:strVal val="visible"/>
                                      </p:to>
                                    </p:set>
                                    <p:anim calcmode="lin" valueType="num">
                                      <p:cBhvr additive="base">
                                        <p:cTn id="48" dur="500" fill="hold"/>
                                        <p:tgtEl>
                                          <p:spTgt spid="48"/>
                                        </p:tgtEl>
                                        <p:attrNameLst>
                                          <p:attrName>ppt_x</p:attrName>
                                        </p:attrNameLst>
                                      </p:cBhvr>
                                      <p:tavLst>
                                        <p:tav tm="0">
                                          <p:val>
                                            <p:strVal val="#ppt_x"/>
                                          </p:val>
                                        </p:tav>
                                        <p:tav tm="100000">
                                          <p:val>
                                            <p:strVal val="#ppt_x"/>
                                          </p:val>
                                        </p:tav>
                                      </p:tavLst>
                                    </p:anim>
                                    <p:anim calcmode="lin" valueType="num">
                                      <p:cBhvr additive="base">
                                        <p:cTn id="49" dur="500" fill="hold"/>
                                        <p:tgtEl>
                                          <p:spTgt spid="48"/>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55"/>
                                        </p:tgtEl>
                                        <p:attrNameLst>
                                          <p:attrName>style.visibility</p:attrName>
                                        </p:attrNameLst>
                                      </p:cBhvr>
                                      <p:to>
                                        <p:strVal val="visible"/>
                                      </p:to>
                                    </p:set>
                                    <p:anim calcmode="lin" valueType="num">
                                      <p:cBhvr additive="base">
                                        <p:cTn id="52" dur="500" fill="hold"/>
                                        <p:tgtEl>
                                          <p:spTgt spid="55"/>
                                        </p:tgtEl>
                                        <p:attrNameLst>
                                          <p:attrName>ppt_x</p:attrName>
                                        </p:attrNameLst>
                                      </p:cBhvr>
                                      <p:tavLst>
                                        <p:tav tm="0">
                                          <p:val>
                                            <p:strVal val="#ppt_x"/>
                                          </p:val>
                                        </p:tav>
                                        <p:tav tm="100000">
                                          <p:val>
                                            <p:strVal val="#ppt_x"/>
                                          </p:val>
                                        </p:tav>
                                      </p:tavLst>
                                    </p:anim>
                                    <p:anim calcmode="lin" valueType="num">
                                      <p:cBhvr additive="base">
                                        <p:cTn id="53"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 calcmode="lin" valueType="num">
                                      <p:cBhvr additive="base">
                                        <p:cTn id="58" dur="500" fill="hold"/>
                                        <p:tgtEl>
                                          <p:spTgt spid="38"/>
                                        </p:tgtEl>
                                        <p:attrNameLst>
                                          <p:attrName>ppt_x</p:attrName>
                                        </p:attrNameLst>
                                      </p:cBhvr>
                                      <p:tavLst>
                                        <p:tav tm="0">
                                          <p:val>
                                            <p:strVal val="#ppt_x"/>
                                          </p:val>
                                        </p:tav>
                                        <p:tav tm="100000">
                                          <p:val>
                                            <p:strVal val="#ppt_x"/>
                                          </p:val>
                                        </p:tav>
                                      </p:tavLst>
                                    </p:anim>
                                    <p:anim calcmode="lin" valueType="num">
                                      <p:cBhvr additive="base">
                                        <p:cTn id="59" dur="500" fill="hold"/>
                                        <p:tgtEl>
                                          <p:spTgt spid="38"/>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cBhvr additive="base">
                                        <p:cTn id="62" dur="500" fill="hold"/>
                                        <p:tgtEl>
                                          <p:spTgt spid="39"/>
                                        </p:tgtEl>
                                        <p:attrNameLst>
                                          <p:attrName>ppt_x</p:attrName>
                                        </p:attrNameLst>
                                      </p:cBhvr>
                                      <p:tavLst>
                                        <p:tav tm="0">
                                          <p:val>
                                            <p:strVal val="#ppt_x"/>
                                          </p:val>
                                        </p:tav>
                                        <p:tav tm="100000">
                                          <p:val>
                                            <p:strVal val="#ppt_x"/>
                                          </p:val>
                                        </p:tav>
                                      </p:tavLst>
                                    </p:anim>
                                    <p:anim calcmode="lin" valueType="num">
                                      <p:cBhvr additive="base">
                                        <p:cTn id="63" dur="500" fill="hold"/>
                                        <p:tgtEl>
                                          <p:spTgt spid="39"/>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47"/>
                                        </p:tgtEl>
                                        <p:attrNameLst>
                                          <p:attrName>style.visibility</p:attrName>
                                        </p:attrNameLst>
                                      </p:cBhvr>
                                      <p:to>
                                        <p:strVal val="visible"/>
                                      </p:to>
                                    </p:set>
                                    <p:anim calcmode="lin" valueType="num">
                                      <p:cBhvr additive="base">
                                        <p:cTn id="66" dur="500" fill="hold"/>
                                        <p:tgtEl>
                                          <p:spTgt spid="47"/>
                                        </p:tgtEl>
                                        <p:attrNameLst>
                                          <p:attrName>ppt_x</p:attrName>
                                        </p:attrNameLst>
                                      </p:cBhvr>
                                      <p:tavLst>
                                        <p:tav tm="0">
                                          <p:val>
                                            <p:strVal val="#ppt_x"/>
                                          </p:val>
                                        </p:tav>
                                        <p:tav tm="100000">
                                          <p:val>
                                            <p:strVal val="#ppt_x"/>
                                          </p:val>
                                        </p:tav>
                                      </p:tavLst>
                                    </p:anim>
                                    <p:anim calcmode="lin" valueType="num">
                                      <p:cBhvr additive="base">
                                        <p:cTn id="67" dur="500" fill="hold"/>
                                        <p:tgtEl>
                                          <p:spTgt spid="47"/>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 calcmode="lin" valueType="num">
                                      <p:cBhvr additive="base">
                                        <p:cTn id="70" dur="500" fill="hold"/>
                                        <p:tgtEl>
                                          <p:spTgt spid="44"/>
                                        </p:tgtEl>
                                        <p:attrNameLst>
                                          <p:attrName>ppt_x</p:attrName>
                                        </p:attrNameLst>
                                      </p:cBhvr>
                                      <p:tavLst>
                                        <p:tav tm="0">
                                          <p:val>
                                            <p:strVal val="#ppt_x"/>
                                          </p:val>
                                        </p:tav>
                                        <p:tav tm="100000">
                                          <p:val>
                                            <p:strVal val="#ppt_x"/>
                                          </p:val>
                                        </p:tav>
                                      </p:tavLst>
                                    </p:anim>
                                    <p:anim calcmode="lin" valueType="num">
                                      <p:cBhvr additive="base">
                                        <p:cTn id="7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wipe(down)">
                                      <p:cBhvr>
                                        <p:cTn id="76" dur="500"/>
                                        <p:tgtEl>
                                          <p:spTgt spid="54"/>
                                        </p:tgtEl>
                                      </p:cBhvr>
                                    </p:animEffect>
                                  </p:childTnLst>
                                </p:cTn>
                              </p:par>
                            </p:childTnLst>
                          </p:cTn>
                        </p:par>
                        <p:par>
                          <p:cTn id="77" fill="hold">
                            <p:stCondLst>
                              <p:cond delay="500"/>
                            </p:stCondLst>
                            <p:childTnLst>
                              <p:par>
                                <p:cTn id="78" presetID="2" presetClass="entr" presetSubtype="4"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anim calcmode="lin" valueType="num">
                                      <p:cBhvr additive="base">
                                        <p:cTn id="80" dur="500" fill="hold"/>
                                        <p:tgtEl>
                                          <p:spTgt spid="42"/>
                                        </p:tgtEl>
                                        <p:attrNameLst>
                                          <p:attrName>ppt_x</p:attrName>
                                        </p:attrNameLst>
                                      </p:cBhvr>
                                      <p:tavLst>
                                        <p:tav tm="0">
                                          <p:val>
                                            <p:strVal val="#ppt_x"/>
                                          </p:val>
                                        </p:tav>
                                        <p:tav tm="100000">
                                          <p:val>
                                            <p:strVal val="#ppt_x"/>
                                          </p:val>
                                        </p:tav>
                                      </p:tavLst>
                                    </p:anim>
                                    <p:anim calcmode="lin" valueType="num">
                                      <p:cBhvr additive="base">
                                        <p:cTn id="81" dur="500" fill="hold"/>
                                        <p:tgtEl>
                                          <p:spTgt spid="42"/>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52"/>
                                        </p:tgtEl>
                                        <p:attrNameLst>
                                          <p:attrName>style.visibility</p:attrName>
                                        </p:attrNameLst>
                                      </p:cBhvr>
                                      <p:to>
                                        <p:strVal val="visible"/>
                                      </p:to>
                                    </p:set>
                                    <p:anim calcmode="lin" valueType="num">
                                      <p:cBhvr additive="base">
                                        <p:cTn id="84" dur="500" fill="hold"/>
                                        <p:tgtEl>
                                          <p:spTgt spid="52"/>
                                        </p:tgtEl>
                                        <p:attrNameLst>
                                          <p:attrName>ppt_x</p:attrName>
                                        </p:attrNameLst>
                                      </p:cBhvr>
                                      <p:tavLst>
                                        <p:tav tm="0">
                                          <p:val>
                                            <p:strVal val="#ppt_x"/>
                                          </p:val>
                                        </p:tav>
                                        <p:tav tm="100000">
                                          <p:val>
                                            <p:strVal val="#ppt_x"/>
                                          </p:val>
                                        </p:tav>
                                      </p:tavLst>
                                    </p:anim>
                                    <p:anim calcmode="lin" valueType="num">
                                      <p:cBhvr additive="base">
                                        <p:cTn id="85"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56"/>
                                        </p:tgtEl>
                                        <p:attrNameLst>
                                          <p:attrName>style.visibility</p:attrName>
                                        </p:attrNameLst>
                                      </p:cBhvr>
                                      <p:to>
                                        <p:strVal val="visible"/>
                                      </p:to>
                                    </p:set>
                                    <p:anim calcmode="lin" valueType="num">
                                      <p:cBhvr additive="base">
                                        <p:cTn id="90" dur="500" fill="hold"/>
                                        <p:tgtEl>
                                          <p:spTgt spid="56"/>
                                        </p:tgtEl>
                                        <p:attrNameLst>
                                          <p:attrName>ppt_x</p:attrName>
                                        </p:attrNameLst>
                                      </p:cBhvr>
                                      <p:tavLst>
                                        <p:tav tm="0">
                                          <p:val>
                                            <p:strVal val="#ppt_x"/>
                                          </p:val>
                                        </p:tav>
                                        <p:tav tm="100000">
                                          <p:val>
                                            <p:strVal val="#ppt_x"/>
                                          </p:val>
                                        </p:tav>
                                      </p:tavLst>
                                    </p:anim>
                                    <p:anim calcmode="lin" valueType="num">
                                      <p:cBhvr additive="base">
                                        <p:cTn id="91" dur="500" fill="hold"/>
                                        <p:tgtEl>
                                          <p:spTgt spid="56"/>
                                        </p:tgtEl>
                                        <p:attrNameLst>
                                          <p:attrName>ppt_y</p:attrName>
                                        </p:attrNameLst>
                                      </p:cBhvr>
                                      <p:tavLst>
                                        <p:tav tm="0">
                                          <p:val>
                                            <p:strVal val="1+#ppt_h/2"/>
                                          </p:val>
                                        </p:tav>
                                        <p:tav tm="100000">
                                          <p:val>
                                            <p:strVal val="#ppt_y"/>
                                          </p:val>
                                        </p:tav>
                                      </p:tavLst>
                                    </p:anim>
                                  </p:childTnLst>
                                </p:cTn>
                              </p:par>
                              <p:par>
                                <p:cTn id="92" presetID="2" presetClass="entr" presetSubtype="4" fill="hold" grpId="0" nodeType="withEffect">
                                  <p:stCondLst>
                                    <p:cond delay="0"/>
                                  </p:stCondLst>
                                  <p:childTnLst>
                                    <p:set>
                                      <p:cBhvr>
                                        <p:cTn id="93" dur="1" fill="hold">
                                          <p:stCondLst>
                                            <p:cond delay="0"/>
                                          </p:stCondLst>
                                        </p:cTn>
                                        <p:tgtEl>
                                          <p:spTgt spid="43"/>
                                        </p:tgtEl>
                                        <p:attrNameLst>
                                          <p:attrName>style.visibility</p:attrName>
                                        </p:attrNameLst>
                                      </p:cBhvr>
                                      <p:to>
                                        <p:strVal val="visible"/>
                                      </p:to>
                                    </p:set>
                                    <p:anim calcmode="lin" valueType="num">
                                      <p:cBhvr additive="base">
                                        <p:cTn id="94" dur="500" fill="hold"/>
                                        <p:tgtEl>
                                          <p:spTgt spid="43"/>
                                        </p:tgtEl>
                                        <p:attrNameLst>
                                          <p:attrName>ppt_x</p:attrName>
                                        </p:attrNameLst>
                                      </p:cBhvr>
                                      <p:tavLst>
                                        <p:tav tm="0">
                                          <p:val>
                                            <p:strVal val="#ppt_x"/>
                                          </p:val>
                                        </p:tav>
                                        <p:tav tm="100000">
                                          <p:val>
                                            <p:strVal val="#ppt_x"/>
                                          </p:val>
                                        </p:tav>
                                      </p:tavLst>
                                    </p:anim>
                                    <p:anim calcmode="lin" valueType="num">
                                      <p:cBhvr additive="base">
                                        <p:cTn id="95" dur="500" fill="hold"/>
                                        <p:tgtEl>
                                          <p:spTgt spid="43"/>
                                        </p:tgtEl>
                                        <p:attrNameLst>
                                          <p:attrName>ppt_y</p:attrName>
                                        </p:attrNameLst>
                                      </p:cBhvr>
                                      <p:tavLst>
                                        <p:tav tm="0">
                                          <p:val>
                                            <p:strVal val="1+#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46"/>
                                        </p:tgtEl>
                                        <p:attrNameLst>
                                          <p:attrName>style.visibility</p:attrName>
                                        </p:attrNameLst>
                                      </p:cBhvr>
                                      <p:to>
                                        <p:strVal val="visible"/>
                                      </p:to>
                                    </p:set>
                                    <p:anim calcmode="lin" valueType="num">
                                      <p:cBhvr additive="base">
                                        <p:cTn id="98" dur="500" fill="hold"/>
                                        <p:tgtEl>
                                          <p:spTgt spid="46"/>
                                        </p:tgtEl>
                                        <p:attrNameLst>
                                          <p:attrName>ppt_x</p:attrName>
                                        </p:attrNameLst>
                                      </p:cBhvr>
                                      <p:tavLst>
                                        <p:tav tm="0">
                                          <p:val>
                                            <p:strVal val="#ppt_x"/>
                                          </p:val>
                                        </p:tav>
                                        <p:tav tm="100000">
                                          <p:val>
                                            <p:strVal val="#ppt_x"/>
                                          </p:val>
                                        </p:tav>
                                      </p:tavLst>
                                    </p:anim>
                                    <p:anim calcmode="lin" valueType="num">
                                      <p:cBhvr additive="base">
                                        <p:cTn id="99" dur="500" fill="hold"/>
                                        <p:tgtEl>
                                          <p:spTgt spid="46"/>
                                        </p:tgtEl>
                                        <p:attrNameLst>
                                          <p:attrName>ppt_y</p:attrName>
                                        </p:attrNameLst>
                                      </p:cBhvr>
                                      <p:tavLst>
                                        <p:tav tm="0">
                                          <p:val>
                                            <p:strVal val="1+#ppt_h/2"/>
                                          </p:val>
                                        </p:tav>
                                        <p:tav tm="100000">
                                          <p:val>
                                            <p:strVal val="#ppt_y"/>
                                          </p:val>
                                        </p:tav>
                                      </p:tavLst>
                                    </p:anim>
                                  </p:childTnLst>
                                </p:cTn>
                              </p:par>
                              <p:par>
                                <p:cTn id="100" presetID="2" presetClass="entr" presetSubtype="4" fill="hold" nodeType="withEffect">
                                  <p:stCondLst>
                                    <p:cond delay="0"/>
                                  </p:stCondLst>
                                  <p:childTnLst>
                                    <p:set>
                                      <p:cBhvr>
                                        <p:cTn id="101" dur="1" fill="hold">
                                          <p:stCondLst>
                                            <p:cond delay="0"/>
                                          </p:stCondLst>
                                        </p:cTn>
                                        <p:tgtEl>
                                          <p:spTgt spid="40"/>
                                        </p:tgtEl>
                                        <p:attrNameLst>
                                          <p:attrName>style.visibility</p:attrName>
                                        </p:attrNameLst>
                                      </p:cBhvr>
                                      <p:to>
                                        <p:strVal val="visible"/>
                                      </p:to>
                                    </p:set>
                                    <p:anim calcmode="lin" valueType="num">
                                      <p:cBhvr additive="base">
                                        <p:cTn id="102" dur="500" fill="hold"/>
                                        <p:tgtEl>
                                          <p:spTgt spid="40"/>
                                        </p:tgtEl>
                                        <p:attrNameLst>
                                          <p:attrName>ppt_x</p:attrName>
                                        </p:attrNameLst>
                                      </p:cBhvr>
                                      <p:tavLst>
                                        <p:tav tm="0">
                                          <p:val>
                                            <p:strVal val="#ppt_x"/>
                                          </p:val>
                                        </p:tav>
                                        <p:tav tm="100000">
                                          <p:val>
                                            <p:strVal val="#ppt_x"/>
                                          </p:val>
                                        </p:tav>
                                      </p:tavLst>
                                    </p:anim>
                                    <p:anim calcmode="lin" valueType="num">
                                      <p:cBhvr additive="base">
                                        <p:cTn id="10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grpId="0" nodeType="clickEffect">
                                  <p:stCondLst>
                                    <p:cond delay="0"/>
                                  </p:stCondLst>
                                  <p:childTnLst>
                                    <p:set>
                                      <p:cBhvr>
                                        <p:cTn id="107" dur="1" fill="hold">
                                          <p:stCondLst>
                                            <p:cond delay="0"/>
                                          </p:stCondLst>
                                        </p:cTn>
                                        <p:tgtEl>
                                          <p:spTgt spid="57"/>
                                        </p:tgtEl>
                                        <p:attrNameLst>
                                          <p:attrName>style.visibility</p:attrName>
                                        </p:attrNameLst>
                                      </p:cBhvr>
                                      <p:to>
                                        <p:strVal val="visible"/>
                                      </p:to>
                                    </p:set>
                                    <p:animEffect transition="in" filter="wipe(down)">
                                      <p:cBhvr>
                                        <p:cTn id="108" dur="500"/>
                                        <p:tgtEl>
                                          <p:spTgt spid="57"/>
                                        </p:tgtEl>
                                      </p:cBhvr>
                                    </p:animEffect>
                                  </p:childTnLst>
                                </p:cTn>
                              </p:par>
                            </p:childTnLst>
                          </p:cTn>
                        </p:par>
                        <p:par>
                          <p:cTn id="109" fill="hold">
                            <p:stCondLst>
                              <p:cond delay="500"/>
                            </p:stCondLst>
                            <p:childTnLst>
                              <p:par>
                                <p:cTn id="110" presetID="26" presetClass="emph" presetSubtype="0" fill="hold" grpId="1" nodeType="afterEffect">
                                  <p:stCondLst>
                                    <p:cond delay="0"/>
                                  </p:stCondLst>
                                  <p:childTnLst>
                                    <p:animEffect transition="out" filter="fade">
                                      <p:cBhvr>
                                        <p:cTn id="111" dur="500" tmFilter="0, 0; .2, .5; .8, .5; 1, 0"/>
                                        <p:tgtEl>
                                          <p:spTgt spid="57"/>
                                        </p:tgtEl>
                                      </p:cBhvr>
                                    </p:animEffect>
                                    <p:animScale>
                                      <p:cBhvr>
                                        <p:cTn id="112" dur="250" autoRev="1" fill="hold"/>
                                        <p:tgtEl>
                                          <p:spTgt spid="5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41" grpId="0"/>
      <p:bldP spid="42" grpId="0"/>
      <p:bldP spid="43" grpId="0"/>
      <p:bldP spid="44" grpId="0"/>
      <p:bldP spid="45" grpId="0"/>
      <p:bldP spid="46" grpId="0" animBg="1"/>
      <p:bldP spid="47" grpId="0" animBg="1"/>
      <p:bldP spid="48" grpId="0"/>
      <p:bldP spid="53" grpId="0" animBg="1"/>
      <p:bldP spid="54" grpId="0" animBg="1"/>
      <p:bldP spid="57" grpId="0" animBg="1"/>
      <p:bldP spid="57" grpId="1" animBg="1"/>
      <p:bldP spid="5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importance of EVM?</a:t>
            </a:r>
          </a:p>
        </p:txBody>
      </p:sp>
      <p:sp>
        <p:nvSpPr>
          <p:cNvPr id="40" name="EV line"/>
          <p:cNvSpPr/>
          <p:nvPr/>
        </p:nvSpPr>
        <p:spPr bwMode="auto">
          <a:xfrm>
            <a:off x="900782" y="3985760"/>
            <a:ext cx="2866519" cy="1140298"/>
          </a:xfrm>
          <a:custGeom>
            <a:avLst/>
            <a:gdLst>
              <a:gd name="connsiteX0" fmla="*/ 0 w 2605177"/>
              <a:gd name="connsiteY0" fmla="*/ 1526875 h 1526875"/>
              <a:gd name="connsiteX1" fmla="*/ 1104181 w 2605177"/>
              <a:gd name="connsiteY1" fmla="*/ 1250830 h 1526875"/>
              <a:gd name="connsiteX2" fmla="*/ 2018581 w 2605177"/>
              <a:gd name="connsiteY2" fmla="*/ 396815 h 1526875"/>
              <a:gd name="connsiteX3" fmla="*/ 2605177 w 2605177"/>
              <a:gd name="connsiteY3" fmla="*/ 0 h 1526875"/>
              <a:gd name="connsiteX0" fmla="*/ 0 w 2605177"/>
              <a:gd name="connsiteY0" fmla="*/ 1526875 h 1526875"/>
              <a:gd name="connsiteX1" fmla="*/ 1104181 w 2605177"/>
              <a:gd name="connsiteY1" fmla="*/ 1250830 h 1526875"/>
              <a:gd name="connsiteX2" fmla="*/ 2053208 w 2605177"/>
              <a:gd name="connsiteY2" fmla="*/ 570271 h 1526875"/>
              <a:gd name="connsiteX3" fmla="*/ 2605177 w 2605177"/>
              <a:gd name="connsiteY3" fmla="*/ 0 h 1526875"/>
              <a:gd name="connsiteX0" fmla="*/ 0 w 2605177"/>
              <a:gd name="connsiteY0" fmla="*/ 1526875 h 1526875"/>
              <a:gd name="connsiteX1" fmla="*/ 1159584 w 2605177"/>
              <a:gd name="connsiteY1" fmla="*/ 1291644 h 1526875"/>
              <a:gd name="connsiteX2" fmla="*/ 2053208 w 2605177"/>
              <a:gd name="connsiteY2" fmla="*/ 570271 h 1526875"/>
              <a:gd name="connsiteX3" fmla="*/ 2605177 w 2605177"/>
              <a:gd name="connsiteY3" fmla="*/ 0 h 1526875"/>
              <a:gd name="connsiteX0" fmla="*/ 0 w 2605177"/>
              <a:gd name="connsiteY0" fmla="*/ 1526875 h 1526875"/>
              <a:gd name="connsiteX1" fmla="*/ 1159584 w 2605177"/>
              <a:gd name="connsiteY1" fmla="*/ 1291644 h 1526875"/>
              <a:gd name="connsiteX2" fmla="*/ 2053208 w 2605177"/>
              <a:gd name="connsiteY2" fmla="*/ 570271 h 1526875"/>
              <a:gd name="connsiteX3" fmla="*/ 2605177 w 2605177"/>
              <a:gd name="connsiteY3" fmla="*/ 0 h 1526875"/>
              <a:gd name="connsiteX0" fmla="*/ 0 w 2605177"/>
              <a:gd name="connsiteY0" fmla="*/ 1526875 h 1526875"/>
              <a:gd name="connsiteX1" fmla="*/ 1159584 w 2605177"/>
              <a:gd name="connsiteY1" fmla="*/ 1291644 h 1526875"/>
              <a:gd name="connsiteX2" fmla="*/ 2053208 w 2605177"/>
              <a:gd name="connsiteY2" fmla="*/ 570271 h 1526875"/>
              <a:gd name="connsiteX3" fmla="*/ 2605177 w 2605177"/>
              <a:gd name="connsiteY3" fmla="*/ 0 h 1526875"/>
              <a:gd name="connsiteX0" fmla="*/ 0 w 2605177"/>
              <a:gd name="connsiteY0" fmla="*/ 1526875 h 1526875"/>
              <a:gd name="connsiteX1" fmla="*/ 1159584 w 2605177"/>
              <a:gd name="connsiteY1" fmla="*/ 1291644 h 1526875"/>
              <a:gd name="connsiteX2" fmla="*/ 2053208 w 2605177"/>
              <a:gd name="connsiteY2" fmla="*/ 570271 h 1526875"/>
              <a:gd name="connsiteX3" fmla="*/ 2605177 w 2605177"/>
              <a:gd name="connsiteY3" fmla="*/ 0 h 1526875"/>
              <a:gd name="connsiteX0" fmla="*/ 0 w 2605177"/>
              <a:gd name="connsiteY0" fmla="*/ 1526875 h 1526875"/>
              <a:gd name="connsiteX1" fmla="*/ 1159584 w 2605177"/>
              <a:gd name="connsiteY1" fmla="*/ 1291644 h 1526875"/>
              <a:gd name="connsiteX2" fmla="*/ 2053208 w 2605177"/>
              <a:gd name="connsiteY2" fmla="*/ 570271 h 1526875"/>
              <a:gd name="connsiteX3" fmla="*/ 2605177 w 2605177"/>
              <a:gd name="connsiteY3" fmla="*/ 0 h 1526875"/>
              <a:gd name="connsiteX0" fmla="*/ 0 w 2605177"/>
              <a:gd name="connsiteY0" fmla="*/ 1526875 h 1526875"/>
              <a:gd name="connsiteX1" fmla="*/ 1159584 w 2605177"/>
              <a:gd name="connsiteY1" fmla="*/ 1291644 h 1526875"/>
              <a:gd name="connsiteX2" fmla="*/ 2605177 w 2605177"/>
              <a:gd name="connsiteY2" fmla="*/ 0 h 1526875"/>
              <a:gd name="connsiteX0" fmla="*/ 0 w 2605177"/>
              <a:gd name="connsiteY0" fmla="*/ 1526875 h 1526875"/>
              <a:gd name="connsiteX1" fmla="*/ 1550659 w 2605177"/>
              <a:gd name="connsiteY1" fmla="*/ 1067572 h 1526875"/>
              <a:gd name="connsiteX2" fmla="*/ 2605177 w 2605177"/>
              <a:gd name="connsiteY2" fmla="*/ 0 h 1526875"/>
              <a:gd name="connsiteX0" fmla="*/ 0 w 2605177"/>
              <a:gd name="connsiteY0" fmla="*/ 1526875 h 1526875"/>
              <a:gd name="connsiteX1" fmla="*/ 1550659 w 2605177"/>
              <a:gd name="connsiteY1" fmla="*/ 1067572 h 1526875"/>
              <a:gd name="connsiteX2" fmla="*/ 2605177 w 2605177"/>
              <a:gd name="connsiteY2" fmla="*/ 0 h 1526875"/>
              <a:gd name="connsiteX0" fmla="*/ 0 w 2605177"/>
              <a:gd name="connsiteY0" fmla="*/ 1526875 h 1526875"/>
              <a:gd name="connsiteX1" fmla="*/ 1550659 w 2605177"/>
              <a:gd name="connsiteY1" fmla="*/ 1067572 h 1526875"/>
              <a:gd name="connsiteX2" fmla="*/ 2605177 w 2605177"/>
              <a:gd name="connsiteY2" fmla="*/ 0 h 1526875"/>
              <a:gd name="connsiteX0" fmla="*/ 0 w 2605177"/>
              <a:gd name="connsiteY0" fmla="*/ 1526875 h 1526875"/>
              <a:gd name="connsiteX1" fmla="*/ 1550659 w 2605177"/>
              <a:gd name="connsiteY1" fmla="*/ 1067572 h 1526875"/>
              <a:gd name="connsiteX2" fmla="*/ 2605177 w 2605177"/>
              <a:gd name="connsiteY2" fmla="*/ 0 h 1526875"/>
            </a:gdLst>
            <a:ahLst/>
            <a:cxnLst>
              <a:cxn ang="0">
                <a:pos x="connsiteX0" y="connsiteY0"/>
              </a:cxn>
              <a:cxn ang="0">
                <a:pos x="connsiteX1" y="connsiteY1"/>
              </a:cxn>
              <a:cxn ang="0">
                <a:pos x="connsiteX2" y="connsiteY2"/>
              </a:cxn>
            </a:cxnLst>
            <a:rect l="l" t="t" r="r" b="b"/>
            <a:pathLst>
              <a:path w="2605177" h="1526875">
                <a:moveTo>
                  <a:pt x="0" y="1526875"/>
                </a:moveTo>
                <a:cubicBezTo>
                  <a:pt x="383875" y="1483024"/>
                  <a:pt x="1105599" y="1418082"/>
                  <a:pt x="1550659" y="1067572"/>
                </a:cubicBezTo>
                <a:cubicBezTo>
                  <a:pt x="1995719" y="717062"/>
                  <a:pt x="2173654" y="237082"/>
                  <a:pt x="2605177" y="0"/>
                </a:cubicBezTo>
              </a:path>
            </a:pathLst>
          </a:custGeom>
          <a:noFill/>
          <a:ln w="19050" cap="flat" cmpd="sng" algn="ctr">
            <a:solidFill>
              <a:srgbClr val="00B05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algn="ctr" fontAlgn="base">
              <a:spcBef>
                <a:spcPct val="0"/>
              </a:spcBef>
              <a:spcAft>
                <a:spcPct val="0"/>
              </a:spcAft>
            </a:pPr>
            <a:endParaRPr lang="en-US" sz="1200" dirty="0"/>
          </a:p>
        </p:txBody>
      </p:sp>
      <p:sp>
        <p:nvSpPr>
          <p:cNvPr id="41" name="TextBox 40"/>
          <p:cNvSpPr txBox="1"/>
          <p:nvPr/>
        </p:nvSpPr>
        <p:spPr>
          <a:xfrm>
            <a:off x="4904207" y="2741857"/>
            <a:ext cx="460383" cy="253916"/>
          </a:xfrm>
          <a:prstGeom prst="rect">
            <a:avLst/>
          </a:prstGeom>
          <a:noFill/>
        </p:spPr>
        <p:txBody>
          <a:bodyPr wrap="none" rtlCol="0">
            <a:spAutoFit/>
          </a:bodyPr>
          <a:lstStyle/>
          <a:p>
            <a:r>
              <a:rPr lang="en-US" sz="1050" dirty="0">
                <a:solidFill>
                  <a:schemeClr val="tx1"/>
                </a:solidFill>
                <a:latin typeface="+mj-lt"/>
              </a:rPr>
              <a:t>BAC</a:t>
            </a:r>
          </a:p>
        </p:txBody>
      </p:sp>
      <p:sp>
        <p:nvSpPr>
          <p:cNvPr id="42" name="TextBox 41"/>
          <p:cNvSpPr txBox="1"/>
          <p:nvPr/>
        </p:nvSpPr>
        <p:spPr>
          <a:xfrm rot="16200000">
            <a:off x="213151" y="2772087"/>
            <a:ext cx="1050288" cy="219291"/>
          </a:xfrm>
          <a:prstGeom prst="rect">
            <a:avLst/>
          </a:prstGeom>
          <a:noFill/>
        </p:spPr>
        <p:txBody>
          <a:bodyPr wrap="none" rtlCol="0">
            <a:spAutoFit/>
          </a:bodyPr>
          <a:lstStyle/>
          <a:p>
            <a:r>
              <a:rPr lang="en-US" sz="825" dirty="0">
                <a:solidFill>
                  <a:schemeClr val="tx1"/>
                </a:solidFill>
                <a:latin typeface="+mj-lt"/>
              </a:rPr>
              <a:t>Cumulative Cost</a:t>
            </a:r>
          </a:p>
        </p:txBody>
      </p:sp>
      <p:sp>
        <p:nvSpPr>
          <p:cNvPr id="43" name="TextBox 42"/>
          <p:cNvSpPr txBox="1"/>
          <p:nvPr/>
        </p:nvSpPr>
        <p:spPr>
          <a:xfrm>
            <a:off x="5482204" y="5113268"/>
            <a:ext cx="444352" cy="219291"/>
          </a:xfrm>
          <a:prstGeom prst="rect">
            <a:avLst/>
          </a:prstGeom>
          <a:noFill/>
        </p:spPr>
        <p:txBody>
          <a:bodyPr wrap="none" rtlCol="0">
            <a:spAutoFit/>
          </a:bodyPr>
          <a:lstStyle/>
          <a:p>
            <a:r>
              <a:rPr lang="en-US" sz="825" dirty="0">
                <a:solidFill>
                  <a:schemeClr val="tx1"/>
                </a:solidFill>
                <a:latin typeface="+mj-lt"/>
              </a:rPr>
              <a:t>Time</a:t>
            </a:r>
          </a:p>
        </p:txBody>
      </p:sp>
      <p:cxnSp>
        <p:nvCxnSpPr>
          <p:cNvPr id="44" name="Straight Arrow Connector 43"/>
          <p:cNvCxnSpPr/>
          <p:nvPr/>
        </p:nvCxnSpPr>
        <p:spPr bwMode="auto">
          <a:xfrm>
            <a:off x="3767301" y="3119599"/>
            <a:ext cx="1" cy="2000741"/>
          </a:xfrm>
          <a:prstGeom prst="straightConnector1">
            <a:avLst/>
          </a:prstGeom>
          <a:noFill/>
          <a:ln w="19050" cap="flat" cmpd="sng" algn="ctr">
            <a:solidFill>
              <a:schemeClr val="tx1"/>
            </a:solidFill>
            <a:prstDash val="solid"/>
            <a:round/>
            <a:headEnd type="none" w="med" len="med"/>
            <a:tailEnd type="none" w="med" len="med"/>
          </a:ln>
          <a:effectLst/>
        </p:spPr>
      </p:cxnSp>
      <p:cxnSp>
        <p:nvCxnSpPr>
          <p:cNvPr id="45" name="Straight Arrow Connector 44"/>
          <p:cNvCxnSpPr/>
          <p:nvPr/>
        </p:nvCxnSpPr>
        <p:spPr bwMode="auto">
          <a:xfrm flipH="1" flipV="1">
            <a:off x="3767301" y="3972617"/>
            <a:ext cx="382406" cy="915"/>
          </a:xfrm>
          <a:prstGeom prst="straightConnector1">
            <a:avLst/>
          </a:prstGeom>
          <a:noFill/>
          <a:ln w="19050" cap="flat" cmpd="sng" algn="ctr">
            <a:solidFill>
              <a:schemeClr val="bg2">
                <a:lumMod val="75000"/>
              </a:schemeClr>
            </a:solidFill>
            <a:prstDash val="solid"/>
            <a:round/>
            <a:headEnd type="none" w="med" len="med"/>
            <a:tailEnd type="none" w="med" len="med"/>
          </a:ln>
          <a:effectLst/>
        </p:spPr>
      </p:cxnSp>
      <p:cxnSp>
        <p:nvCxnSpPr>
          <p:cNvPr id="46" name="Straight Arrow Connector 45"/>
          <p:cNvCxnSpPr/>
          <p:nvPr/>
        </p:nvCxnSpPr>
        <p:spPr bwMode="auto">
          <a:xfrm flipH="1">
            <a:off x="3767301" y="3633948"/>
            <a:ext cx="382406" cy="0"/>
          </a:xfrm>
          <a:prstGeom prst="straightConnector1">
            <a:avLst/>
          </a:prstGeom>
          <a:noFill/>
          <a:ln w="19050" cap="flat" cmpd="sng" algn="ctr">
            <a:solidFill>
              <a:schemeClr val="bg2">
                <a:lumMod val="75000"/>
              </a:schemeClr>
            </a:solidFill>
            <a:prstDash val="solid"/>
            <a:round/>
            <a:headEnd type="none" w="med" len="med"/>
            <a:tailEnd type="none" w="med" len="med"/>
          </a:ln>
          <a:effectLst/>
        </p:spPr>
      </p:cxnSp>
      <p:cxnSp>
        <p:nvCxnSpPr>
          <p:cNvPr id="47" name="Straight Arrow Connector 46"/>
          <p:cNvCxnSpPr/>
          <p:nvPr/>
        </p:nvCxnSpPr>
        <p:spPr bwMode="auto">
          <a:xfrm flipH="1">
            <a:off x="2443833" y="3119598"/>
            <a:ext cx="1323468" cy="0"/>
          </a:xfrm>
          <a:prstGeom prst="straightConnector1">
            <a:avLst/>
          </a:prstGeom>
          <a:noFill/>
          <a:ln w="19050" cap="flat" cmpd="sng" algn="ctr">
            <a:solidFill>
              <a:schemeClr val="bg2">
                <a:lumMod val="75000"/>
              </a:schemeClr>
            </a:solidFill>
            <a:prstDash val="solid"/>
            <a:round/>
            <a:headEnd type="none" w="med" len="med"/>
            <a:tailEnd type="none" w="med" len="med"/>
          </a:ln>
          <a:effectLst/>
        </p:spPr>
      </p:cxnSp>
      <p:sp>
        <p:nvSpPr>
          <p:cNvPr id="48" name="TextBox 47"/>
          <p:cNvSpPr txBox="1"/>
          <p:nvPr/>
        </p:nvSpPr>
        <p:spPr>
          <a:xfrm>
            <a:off x="4538100" y="3333893"/>
            <a:ext cx="1417843" cy="253916"/>
          </a:xfrm>
          <a:prstGeom prst="rect">
            <a:avLst/>
          </a:prstGeom>
          <a:noFill/>
        </p:spPr>
        <p:txBody>
          <a:bodyPr wrap="square" rtlCol="0">
            <a:spAutoFit/>
          </a:bodyPr>
          <a:lstStyle/>
          <a:p>
            <a:pPr algn="l"/>
            <a:r>
              <a:rPr lang="en-US" sz="1050" dirty="0">
                <a:solidFill>
                  <a:schemeClr val="bg1">
                    <a:lumMod val="65000"/>
                  </a:schemeClr>
                </a:solidFill>
                <a:latin typeface="+mj-lt"/>
              </a:rPr>
              <a:t>PV </a:t>
            </a:r>
            <a:r>
              <a:rPr lang="en-US" sz="788" dirty="0">
                <a:solidFill>
                  <a:schemeClr val="bg1">
                    <a:lumMod val="65000"/>
                  </a:schemeClr>
                </a:solidFill>
                <a:latin typeface="+mj-lt"/>
              </a:rPr>
              <a:t>(Planned Value)</a:t>
            </a:r>
          </a:p>
        </p:txBody>
      </p:sp>
      <p:sp>
        <p:nvSpPr>
          <p:cNvPr id="49" name="AC text"/>
          <p:cNvSpPr txBox="1"/>
          <p:nvPr/>
        </p:nvSpPr>
        <p:spPr>
          <a:xfrm>
            <a:off x="1424717" y="3879819"/>
            <a:ext cx="848309" cy="375167"/>
          </a:xfrm>
          <a:prstGeom prst="rect">
            <a:avLst/>
          </a:prstGeom>
          <a:noFill/>
        </p:spPr>
        <p:txBody>
          <a:bodyPr wrap="none" rtlCol="0">
            <a:spAutoFit/>
          </a:bodyPr>
          <a:lstStyle/>
          <a:p>
            <a:r>
              <a:rPr lang="en-US" sz="1050" dirty="0">
                <a:solidFill>
                  <a:schemeClr val="bg1">
                    <a:lumMod val="65000"/>
                  </a:schemeClr>
                </a:solidFill>
                <a:latin typeface="+mj-lt"/>
              </a:rPr>
              <a:t>AC</a:t>
            </a:r>
          </a:p>
          <a:p>
            <a:r>
              <a:rPr lang="en-US" sz="788" dirty="0">
                <a:solidFill>
                  <a:schemeClr val="bg1">
                    <a:lumMod val="65000"/>
                  </a:schemeClr>
                </a:solidFill>
                <a:latin typeface="+mj-lt"/>
              </a:rPr>
              <a:t>(Actual Cost)</a:t>
            </a:r>
          </a:p>
        </p:txBody>
      </p:sp>
      <p:sp>
        <p:nvSpPr>
          <p:cNvPr id="50" name="TextBox 49"/>
          <p:cNvSpPr txBox="1"/>
          <p:nvPr/>
        </p:nvSpPr>
        <p:spPr>
          <a:xfrm>
            <a:off x="1412441" y="3400326"/>
            <a:ext cx="930063" cy="536750"/>
          </a:xfrm>
          <a:prstGeom prst="rect">
            <a:avLst/>
          </a:prstGeom>
          <a:noFill/>
        </p:spPr>
        <p:txBody>
          <a:bodyPr wrap="none" rtlCol="0">
            <a:spAutoFit/>
          </a:bodyPr>
          <a:lstStyle/>
          <a:p>
            <a:r>
              <a:rPr lang="en-US" sz="1050" dirty="0">
                <a:solidFill>
                  <a:schemeClr val="bg1">
                    <a:lumMod val="65000"/>
                  </a:schemeClr>
                </a:solidFill>
                <a:latin typeface="+mj-lt"/>
              </a:rPr>
              <a:t>CV</a:t>
            </a:r>
          </a:p>
          <a:p>
            <a:r>
              <a:rPr lang="en-US" sz="788" dirty="0">
                <a:solidFill>
                  <a:schemeClr val="bg1">
                    <a:lumMod val="65000"/>
                  </a:schemeClr>
                </a:solidFill>
              </a:rPr>
              <a:t>(Cost Variance)</a:t>
            </a:r>
          </a:p>
          <a:p>
            <a:endParaRPr lang="en-US" sz="1050" dirty="0">
              <a:solidFill>
                <a:schemeClr val="bg1">
                  <a:lumMod val="65000"/>
                </a:schemeClr>
              </a:solidFill>
              <a:latin typeface="+mj-lt"/>
            </a:endParaRPr>
          </a:p>
        </p:txBody>
      </p:sp>
      <p:sp>
        <p:nvSpPr>
          <p:cNvPr id="51" name="TextBox 50"/>
          <p:cNvSpPr txBox="1"/>
          <p:nvPr/>
        </p:nvSpPr>
        <p:spPr>
          <a:xfrm>
            <a:off x="4237767" y="3606601"/>
            <a:ext cx="1196313" cy="369332"/>
          </a:xfrm>
          <a:prstGeom prst="rect">
            <a:avLst/>
          </a:prstGeom>
          <a:noFill/>
        </p:spPr>
        <p:txBody>
          <a:bodyPr wrap="square" rtlCol="0">
            <a:spAutoFit/>
          </a:bodyPr>
          <a:lstStyle/>
          <a:p>
            <a:r>
              <a:rPr lang="en-US" sz="1050" dirty="0">
                <a:solidFill>
                  <a:schemeClr val="bg1">
                    <a:lumMod val="65000"/>
                  </a:schemeClr>
                </a:solidFill>
                <a:latin typeface="+mj-lt"/>
              </a:rPr>
              <a:t>SV</a:t>
            </a:r>
          </a:p>
          <a:p>
            <a:r>
              <a:rPr lang="en-US" sz="750" dirty="0">
                <a:solidFill>
                  <a:schemeClr val="bg1">
                    <a:lumMod val="65000"/>
                  </a:schemeClr>
                </a:solidFill>
                <a:latin typeface="+mj-lt"/>
              </a:rPr>
              <a:t>(Schedule Variance)</a:t>
            </a:r>
          </a:p>
        </p:txBody>
      </p:sp>
      <p:sp>
        <p:nvSpPr>
          <p:cNvPr id="52" name="TextBox 51"/>
          <p:cNvSpPr txBox="1"/>
          <p:nvPr/>
        </p:nvSpPr>
        <p:spPr>
          <a:xfrm>
            <a:off x="3404060" y="5140058"/>
            <a:ext cx="726481" cy="215444"/>
          </a:xfrm>
          <a:prstGeom prst="rect">
            <a:avLst/>
          </a:prstGeom>
          <a:noFill/>
        </p:spPr>
        <p:txBody>
          <a:bodyPr wrap="none" rtlCol="0">
            <a:spAutoFit/>
          </a:bodyPr>
          <a:lstStyle/>
          <a:p>
            <a:r>
              <a:rPr lang="en-US" sz="800" dirty="0">
                <a:solidFill>
                  <a:schemeClr val="tx1"/>
                </a:solidFill>
                <a:latin typeface="+mj-lt"/>
              </a:rPr>
              <a:t>Right Now</a:t>
            </a:r>
          </a:p>
        </p:txBody>
      </p:sp>
      <p:sp>
        <p:nvSpPr>
          <p:cNvPr id="53" name="Left Brace 52"/>
          <p:cNvSpPr/>
          <p:nvPr/>
        </p:nvSpPr>
        <p:spPr bwMode="auto">
          <a:xfrm>
            <a:off x="2183240" y="3119599"/>
            <a:ext cx="258368" cy="856334"/>
          </a:xfrm>
          <a:prstGeom prst="leftBrace">
            <a:avLst>
              <a:gd name="adj1" fmla="val 34409"/>
              <a:gd name="adj2" fmla="val 50000"/>
            </a:avLst>
          </a:prstGeom>
          <a:noFill/>
          <a:ln w="3175" cap="flat" cmpd="sng" algn="ctr">
            <a:solidFill>
              <a:schemeClr val="bg1">
                <a:lumMod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algn="ctr" fontAlgn="base">
              <a:spcBef>
                <a:spcPct val="0"/>
              </a:spcBef>
              <a:spcAft>
                <a:spcPct val="0"/>
              </a:spcAft>
            </a:pPr>
            <a:endParaRPr lang="en-US" sz="1200"/>
          </a:p>
        </p:txBody>
      </p:sp>
      <p:sp>
        <p:nvSpPr>
          <p:cNvPr id="54" name="Left Brace 53"/>
          <p:cNvSpPr/>
          <p:nvPr/>
        </p:nvSpPr>
        <p:spPr bwMode="auto">
          <a:xfrm flipH="1">
            <a:off x="4165305" y="3633949"/>
            <a:ext cx="107327" cy="336266"/>
          </a:xfrm>
          <a:prstGeom prst="leftBrace">
            <a:avLst>
              <a:gd name="adj1" fmla="val 43832"/>
              <a:gd name="adj2" fmla="val 50000"/>
            </a:avLst>
          </a:prstGeom>
          <a:noFill/>
          <a:ln w="3175" cap="flat" cmpd="sng" algn="ctr">
            <a:solidFill>
              <a:schemeClr val="bg1">
                <a:lumMod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algn="ctr" fontAlgn="base">
              <a:spcBef>
                <a:spcPct val="0"/>
              </a:spcBef>
              <a:spcAft>
                <a:spcPct val="0"/>
              </a:spcAft>
            </a:pPr>
            <a:endParaRPr lang="en-US" sz="1200"/>
          </a:p>
        </p:txBody>
      </p:sp>
      <p:sp>
        <p:nvSpPr>
          <p:cNvPr id="55" name="EV text"/>
          <p:cNvSpPr txBox="1"/>
          <p:nvPr/>
        </p:nvSpPr>
        <p:spPr>
          <a:xfrm>
            <a:off x="2388854" y="4563308"/>
            <a:ext cx="1490599" cy="375167"/>
          </a:xfrm>
          <a:prstGeom prst="rect">
            <a:avLst/>
          </a:prstGeom>
          <a:noFill/>
        </p:spPr>
        <p:txBody>
          <a:bodyPr wrap="square" rtlCol="0">
            <a:spAutoFit/>
          </a:bodyPr>
          <a:lstStyle/>
          <a:p>
            <a:r>
              <a:rPr lang="en-US" sz="1050" dirty="0">
                <a:solidFill>
                  <a:schemeClr val="bg1">
                    <a:lumMod val="65000"/>
                  </a:schemeClr>
                </a:solidFill>
                <a:latin typeface="+mj-lt"/>
              </a:rPr>
              <a:t>EV</a:t>
            </a:r>
          </a:p>
          <a:p>
            <a:r>
              <a:rPr lang="en-US" sz="788" dirty="0">
                <a:solidFill>
                  <a:schemeClr val="bg1">
                    <a:lumMod val="65000"/>
                  </a:schemeClr>
                </a:solidFill>
                <a:latin typeface="+mj-lt"/>
              </a:rPr>
              <a:t>(Earned Value)</a:t>
            </a:r>
          </a:p>
        </p:txBody>
      </p:sp>
      <p:cxnSp>
        <p:nvCxnSpPr>
          <p:cNvPr id="56" name="Elbow Connector 66"/>
          <p:cNvCxnSpPr/>
          <p:nvPr/>
        </p:nvCxnSpPr>
        <p:spPr bwMode="auto">
          <a:xfrm rot="10800000" flipV="1">
            <a:off x="3769920" y="3463232"/>
            <a:ext cx="813684" cy="168988"/>
          </a:xfrm>
          <a:prstGeom prst="bentConnector3">
            <a:avLst>
              <a:gd name="adj1" fmla="val 50000"/>
            </a:avLst>
          </a:prstGeom>
          <a:noFill/>
          <a:ln w="3175" cap="flat" cmpd="sng" algn="ctr">
            <a:solidFill>
              <a:schemeClr val="bg2">
                <a:lumMod val="75000"/>
              </a:schemeClr>
            </a:solidFill>
            <a:prstDash val="solid"/>
            <a:round/>
            <a:headEnd type="none" w="med" len="med"/>
            <a:tailEnd type="triangle" w="med" len="med"/>
          </a:ln>
          <a:effectLst/>
        </p:spPr>
      </p:cxnSp>
      <p:cxnSp>
        <p:nvCxnSpPr>
          <p:cNvPr id="57" name="Straight Arrow Connector 56"/>
          <p:cNvCxnSpPr/>
          <p:nvPr/>
        </p:nvCxnSpPr>
        <p:spPr bwMode="auto">
          <a:xfrm>
            <a:off x="900783" y="5130821"/>
            <a:ext cx="5143500" cy="0"/>
          </a:xfrm>
          <a:prstGeom prst="straightConnector1">
            <a:avLst/>
          </a:prstGeom>
          <a:noFill/>
          <a:ln w="19050" cap="flat" cmpd="sng" algn="ctr">
            <a:solidFill>
              <a:schemeClr val="tx1"/>
            </a:solidFill>
            <a:prstDash val="solid"/>
            <a:round/>
            <a:headEnd type="none" w="med" len="med"/>
            <a:tailEnd type="triangle" w="med" len="med"/>
          </a:ln>
          <a:effectLst/>
        </p:spPr>
      </p:cxnSp>
      <p:cxnSp>
        <p:nvCxnSpPr>
          <p:cNvPr id="58" name="Straight Arrow Connector 57"/>
          <p:cNvCxnSpPr/>
          <p:nvPr/>
        </p:nvCxnSpPr>
        <p:spPr bwMode="auto">
          <a:xfrm flipV="1">
            <a:off x="900783" y="2387621"/>
            <a:ext cx="0" cy="2743200"/>
          </a:xfrm>
          <a:prstGeom prst="straightConnector1">
            <a:avLst/>
          </a:prstGeom>
          <a:noFill/>
          <a:ln w="19050" cap="flat" cmpd="sng" algn="ctr">
            <a:solidFill>
              <a:schemeClr val="tx1"/>
            </a:solidFill>
            <a:prstDash val="solid"/>
            <a:round/>
            <a:headEnd type="none" w="med" len="med"/>
            <a:tailEnd type="triangle" w="med" len="med"/>
          </a:ln>
          <a:effectLst/>
        </p:spPr>
      </p:cxnSp>
      <p:cxnSp>
        <p:nvCxnSpPr>
          <p:cNvPr id="59" name="AC connector"/>
          <p:cNvCxnSpPr>
            <a:stCxn id="49" idx="2"/>
          </p:cNvCxnSpPr>
          <p:nvPr/>
        </p:nvCxnSpPr>
        <p:spPr bwMode="auto">
          <a:xfrm rot="16200000" flipH="1">
            <a:off x="1938701" y="4165156"/>
            <a:ext cx="243852" cy="423511"/>
          </a:xfrm>
          <a:prstGeom prst="bentConnector2">
            <a:avLst/>
          </a:prstGeom>
          <a:noFill/>
          <a:ln w="3175" cap="flat" cmpd="sng" algn="ctr">
            <a:solidFill>
              <a:schemeClr val="bg1">
                <a:lumMod val="50000"/>
              </a:schemeClr>
            </a:solidFill>
            <a:prstDash val="solid"/>
            <a:round/>
            <a:headEnd type="none" w="med" len="med"/>
            <a:tailEnd type="triangle" w="med" len="med"/>
          </a:ln>
          <a:effectLst/>
        </p:spPr>
      </p:cxnSp>
      <p:sp>
        <p:nvSpPr>
          <p:cNvPr id="60" name="Freeform 55"/>
          <p:cNvSpPr/>
          <p:nvPr/>
        </p:nvSpPr>
        <p:spPr bwMode="auto">
          <a:xfrm>
            <a:off x="916383" y="2881732"/>
            <a:ext cx="3919540" cy="2231536"/>
          </a:xfrm>
          <a:custGeom>
            <a:avLst/>
            <a:gdLst>
              <a:gd name="connsiteX0" fmla="*/ 0 w 2605177"/>
              <a:gd name="connsiteY0" fmla="*/ 1526875 h 1526875"/>
              <a:gd name="connsiteX1" fmla="*/ 1104181 w 2605177"/>
              <a:gd name="connsiteY1" fmla="*/ 1250830 h 1526875"/>
              <a:gd name="connsiteX2" fmla="*/ 2018581 w 2605177"/>
              <a:gd name="connsiteY2" fmla="*/ 396815 h 1526875"/>
              <a:gd name="connsiteX3" fmla="*/ 2605177 w 2605177"/>
              <a:gd name="connsiteY3" fmla="*/ 0 h 1526875"/>
            </a:gdLst>
            <a:ahLst/>
            <a:cxnLst>
              <a:cxn ang="0">
                <a:pos x="connsiteX0" y="connsiteY0"/>
              </a:cxn>
              <a:cxn ang="0">
                <a:pos x="connsiteX1" y="connsiteY1"/>
              </a:cxn>
              <a:cxn ang="0">
                <a:pos x="connsiteX2" y="connsiteY2"/>
              </a:cxn>
              <a:cxn ang="0">
                <a:pos x="connsiteX3" y="connsiteY3"/>
              </a:cxn>
            </a:cxnLst>
            <a:rect l="l" t="t" r="r" b="b"/>
            <a:pathLst>
              <a:path w="2605177" h="1526875">
                <a:moveTo>
                  <a:pt x="0" y="1526875"/>
                </a:moveTo>
                <a:cubicBezTo>
                  <a:pt x="383875" y="1483024"/>
                  <a:pt x="767751" y="1439173"/>
                  <a:pt x="1104181" y="1250830"/>
                </a:cubicBezTo>
                <a:cubicBezTo>
                  <a:pt x="1440611" y="1062487"/>
                  <a:pt x="1768415" y="605287"/>
                  <a:pt x="2018581" y="396815"/>
                </a:cubicBezTo>
                <a:cubicBezTo>
                  <a:pt x="2268747" y="188343"/>
                  <a:pt x="2436962" y="94171"/>
                  <a:pt x="2605177" y="0"/>
                </a:cubicBezTo>
              </a:path>
            </a:pathLst>
          </a:custGeom>
          <a:noFill/>
          <a:ln w="19050" cap="flat" cmpd="sng" algn="ctr">
            <a:solidFill>
              <a:srgbClr val="0075A7"/>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algn="ctr" fontAlgn="base">
              <a:spcBef>
                <a:spcPct val="0"/>
              </a:spcBef>
              <a:spcAft>
                <a:spcPct val="0"/>
              </a:spcAft>
            </a:pPr>
            <a:endParaRPr lang="en-US" sz="1200"/>
          </a:p>
        </p:txBody>
      </p:sp>
      <p:sp>
        <p:nvSpPr>
          <p:cNvPr id="61" name="AC line"/>
          <p:cNvSpPr/>
          <p:nvPr/>
        </p:nvSpPr>
        <p:spPr bwMode="auto">
          <a:xfrm>
            <a:off x="900782" y="3119598"/>
            <a:ext cx="2866519" cy="2000741"/>
          </a:xfrm>
          <a:custGeom>
            <a:avLst/>
            <a:gdLst>
              <a:gd name="connsiteX0" fmla="*/ 0 w 2605177"/>
              <a:gd name="connsiteY0" fmla="*/ 1526875 h 1526875"/>
              <a:gd name="connsiteX1" fmla="*/ 1104181 w 2605177"/>
              <a:gd name="connsiteY1" fmla="*/ 1250830 h 1526875"/>
              <a:gd name="connsiteX2" fmla="*/ 2018581 w 2605177"/>
              <a:gd name="connsiteY2" fmla="*/ 396815 h 1526875"/>
              <a:gd name="connsiteX3" fmla="*/ 2605177 w 2605177"/>
              <a:gd name="connsiteY3" fmla="*/ 0 h 1526875"/>
            </a:gdLst>
            <a:ahLst/>
            <a:cxnLst>
              <a:cxn ang="0">
                <a:pos x="connsiteX0" y="connsiteY0"/>
              </a:cxn>
              <a:cxn ang="0">
                <a:pos x="connsiteX1" y="connsiteY1"/>
              </a:cxn>
              <a:cxn ang="0">
                <a:pos x="connsiteX2" y="connsiteY2"/>
              </a:cxn>
              <a:cxn ang="0">
                <a:pos x="connsiteX3" y="connsiteY3"/>
              </a:cxn>
            </a:cxnLst>
            <a:rect l="l" t="t" r="r" b="b"/>
            <a:pathLst>
              <a:path w="2605177" h="1526875">
                <a:moveTo>
                  <a:pt x="0" y="1526875"/>
                </a:moveTo>
                <a:cubicBezTo>
                  <a:pt x="383875" y="1483024"/>
                  <a:pt x="767751" y="1439173"/>
                  <a:pt x="1104181" y="1250830"/>
                </a:cubicBezTo>
                <a:cubicBezTo>
                  <a:pt x="1440611" y="1062487"/>
                  <a:pt x="1768415" y="605287"/>
                  <a:pt x="2018581" y="396815"/>
                </a:cubicBezTo>
                <a:cubicBezTo>
                  <a:pt x="2268747" y="188343"/>
                  <a:pt x="2436962" y="94171"/>
                  <a:pt x="2605177" y="0"/>
                </a:cubicBezTo>
              </a:path>
            </a:pathLst>
          </a:custGeom>
          <a:noFill/>
          <a:ln w="190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algn="ctr" fontAlgn="base">
              <a:spcBef>
                <a:spcPct val="0"/>
              </a:spcBef>
              <a:spcAft>
                <a:spcPct val="0"/>
              </a:spcAft>
            </a:pPr>
            <a:endParaRPr lang="en-US" sz="1200"/>
          </a:p>
        </p:txBody>
      </p:sp>
      <p:cxnSp>
        <p:nvCxnSpPr>
          <p:cNvPr id="62" name="EV connector"/>
          <p:cNvCxnSpPr/>
          <p:nvPr/>
        </p:nvCxnSpPr>
        <p:spPr bwMode="auto">
          <a:xfrm rot="5400000" flipH="1" flipV="1">
            <a:off x="3118104" y="4326965"/>
            <a:ext cx="533096" cy="175765"/>
          </a:xfrm>
          <a:prstGeom prst="bentConnector3">
            <a:avLst>
              <a:gd name="adj1" fmla="val -922"/>
            </a:avLst>
          </a:prstGeom>
          <a:noFill/>
          <a:ln w="3175" cap="flat" cmpd="sng" algn="ctr">
            <a:solidFill>
              <a:schemeClr val="bg1">
                <a:lumMod val="50000"/>
              </a:schemeClr>
            </a:solidFill>
            <a:prstDash val="solid"/>
            <a:round/>
            <a:headEnd type="none" w="med" len="med"/>
            <a:tailEnd type="triangle" w="med" len="med"/>
          </a:ln>
          <a:effectLst/>
        </p:spPr>
      </p:cxnSp>
      <p:cxnSp>
        <p:nvCxnSpPr>
          <p:cNvPr id="63" name="Straight Arrow Connector 62"/>
          <p:cNvCxnSpPr/>
          <p:nvPr/>
        </p:nvCxnSpPr>
        <p:spPr bwMode="auto">
          <a:xfrm flipH="1" flipV="1">
            <a:off x="2443834" y="3972617"/>
            <a:ext cx="1325693" cy="914"/>
          </a:xfrm>
          <a:prstGeom prst="straightConnector1">
            <a:avLst/>
          </a:prstGeom>
          <a:noFill/>
          <a:ln w="19050" cap="flat" cmpd="sng" algn="ctr">
            <a:solidFill>
              <a:schemeClr val="bg2">
                <a:lumMod val="75000"/>
              </a:schemeClr>
            </a:solidFill>
            <a:prstDash val="solid"/>
            <a:round/>
            <a:headEnd type="none" w="med" len="med"/>
            <a:tailEnd type="none" w="med" len="med"/>
          </a:ln>
          <a:effectLst/>
        </p:spPr>
      </p:cxnSp>
      <p:sp>
        <p:nvSpPr>
          <p:cNvPr id="64" name="Down Arrow 3"/>
          <p:cNvSpPr/>
          <p:nvPr/>
        </p:nvSpPr>
        <p:spPr bwMode="auto">
          <a:xfrm rot="20520752">
            <a:off x="1064719" y="4636078"/>
            <a:ext cx="298314" cy="409619"/>
          </a:xfrm>
          <a:prstGeom prst="downArrow">
            <a:avLst/>
          </a:prstGeom>
          <a:solidFill>
            <a:srgbClr val="0075A7"/>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rgbClr val="0000FF"/>
              </a:solidFill>
              <a:effectLst/>
              <a:latin typeface="Arial" charset="0"/>
              <a:cs typeface="Arial" charset="0"/>
            </a:endParaRPr>
          </a:p>
        </p:txBody>
      </p:sp>
      <p:sp>
        <p:nvSpPr>
          <p:cNvPr id="65" name="5-Point Star 4"/>
          <p:cNvSpPr/>
          <p:nvPr/>
        </p:nvSpPr>
        <p:spPr bwMode="auto">
          <a:xfrm>
            <a:off x="4789681" y="2777291"/>
            <a:ext cx="152400" cy="152400"/>
          </a:xfrm>
          <a:prstGeom prst="star5">
            <a:avLst/>
          </a:prstGeom>
          <a:solidFill>
            <a:schemeClr val="tx1"/>
          </a:solidFill>
          <a:ln w="1270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rgbClr val="0000FF"/>
              </a:solidFill>
              <a:effectLst/>
              <a:latin typeface="Arial" charset="0"/>
              <a:cs typeface="Arial" charset="0"/>
            </a:endParaRPr>
          </a:p>
        </p:txBody>
      </p:sp>
      <p:sp>
        <p:nvSpPr>
          <p:cNvPr id="66" name="Freeform 31"/>
          <p:cNvSpPr/>
          <p:nvPr/>
        </p:nvSpPr>
        <p:spPr>
          <a:xfrm>
            <a:off x="3772568" y="2453642"/>
            <a:ext cx="1699592" cy="673874"/>
          </a:xfrm>
          <a:custGeom>
            <a:avLst/>
            <a:gdLst>
              <a:gd name="connsiteX0" fmla="*/ 0 w 2266122"/>
              <a:gd name="connsiteY0" fmla="*/ 898498 h 898498"/>
              <a:gd name="connsiteX1" fmla="*/ 262393 w 2266122"/>
              <a:gd name="connsiteY1" fmla="*/ 715618 h 898498"/>
              <a:gd name="connsiteX2" fmla="*/ 540689 w 2266122"/>
              <a:gd name="connsiteY2" fmla="*/ 524786 h 898498"/>
              <a:gd name="connsiteX3" fmla="*/ 842838 w 2266122"/>
              <a:gd name="connsiteY3" fmla="*/ 357809 h 898498"/>
              <a:gd name="connsiteX4" fmla="*/ 1296063 w 2266122"/>
              <a:gd name="connsiteY4" fmla="*/ 174929 h 898498"/>
              <a:gd name="connsiteX5" fmla="*/ 1749287 w 2266122"/>
              <a:gd name="connsiteY5" fmla="*/ 63611 h 898498"/>
              <a:gd name="connsiteX6" fmla="*/ 2266122 w 2266122"/>
              <a:gd name="connsiteY6" fmla="*/ 0 h 898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6122" h="898498">
                <a:moveTo>
                  <a:pt x="0" y="898498"/>
                </a:moveTo>
                <a:lnTo>
                  <a:pt x="262393" y="715618"/>
                </a:lnTo>
                <a:cubicBezTo>
                  <a:pt x="352508" y="653333"/>
                  <a:pt x="443948" y="584421"/>
                  <a:pt x="540689" y="524786"/>
                </a:cubicBezTo>
                <a:cubicBezTo>
                  <a:pt x="637430" y="465151"/>
                  <a:pt x="716942" y="416118"/>
                  <a:pt x="842838" y="357809"/>
                </a:cubicBezTo>
                <a:cubicBezTo>
                  <a:pt x="968734" y="299500"/>
                  <a:pt x="1144988" y="223962"/>
                  <a:pt x="1296063" y="174929"/>
                </a:cubicBezTo>
                <a:cubicBezTo>
                  <a:pt x="1447138" y="125896"/>
                  <a:pt x="1587611" y="92766"/>
                  <a:pt x="1749287" y="63611"/>
                </a:cubicBezTo>
                <a:cubicBezTo>
                  <a:pt x="1910964" y="34456"/>
                  <a:pt x="2088543" y="17228"/>
                  <a:pt x="2266122" y="0"/>
                </a:cubicBezTo>
              </a:path>
            </a:pathLst>
          </a:cu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7" name="TextBox 66"/>
          <p:cNvSpPr txBox="1"/>
          <p:nvPr/>
        </p:nvSpPr>
        <p:spPr>
          <a:xfrm>
            <a:off x="5516437" y="2335914"/>
            <a:ext cx="450764" cy="253916"/>
          </a:xfrm>
          <a:prstGeom prst="rect">
            <a:avLst/>
          </a:prstGeom>
          <a:noFill/>
        </p:spPr>
        <p:txBody>
          <a:bodyPr wrap="none" rtlCol="0">
            <a:spAutoFit/>
          </a:bodyPr>
          <a:lstStyle/>
          <a:p>
            <a:r>
              <a:rPr lang="en-US" sz="1000" dirty="0">
                <a:solidFill>
                  <a:schemeClr val="tx1"/>
                </a:solidFill>
                <a:latin typeface="+mj-lt"/>
              </a:rPr>
              <a:t>EAC</a:t>
            </a:r>
          </a:p>
        </p:txBody>
      </p:sp>
      <p:sp>
        <p:nvSpPr>
          <p:cNvPr id="68" name="TextBox 67"/>
          <p:cNvSpPr txBox="1"/>
          <p:nvPr/>
        </p:nvSpPr>
        <p:spPr>
          <a:xfrm>
            <a:off x="4284065" y="3073204"/>
            <a:ext cx="1807230" cy="219291"/>
          </a:xfrm>
          <a:prstGeom prst="rect">
            <a:avLst/>
          </a:prstGeom>
          <a:noFill/>
        </p:spPr>
        <p:txBody>
          <a:bodyPr wrap="square" rtlCol="0">
            <a:spAutoFit/>
          </a:bodyPr>
          <a:lstStyle/>
          <a:p>
            <a:r>
              <a:rPr lang="en-US" sz="825" dirty="0">
                <a:solidFill>
                  <a:schemeClr val="tx1"/>
                </a:solidFill>
                <a:latin typeface="+mj-lt"/>
              </a:rPr>
              <a:t>Projected Project Delay</a:t>
            </a:r>
          </a:p>
        </p:txBody>
      </p:sp>
      <p:sp>
        <p:nvSpPr>
          <p:cNvPr id="69" name="TextBox 68"/>
          <p:cNvSpPr txBox="1"/>
          <p:nvPr/>
        </p:nvSpPr>
        <p:spPr>
          <a:xfrm>
            <a:off x="6018751" y="2538598"/>
            <a:ext cx="1148071" cy="346249"/>
          </a:xfrm>
          <a:prstGeom prst="rect">
            <a:avLst/>
          </a:prstGeom>
          <a:noFill/>
        </p:spPr>
        <p:txBody>
          <a:bodyPr wrap="none" rtlCol="0">
            <a:spAutoFit/>
          </a:bodyPr>
          <a:lstStyle/>
          <a:p>
            <a:pPr algn="l"/>
            <a:r>
              <a:rPr lang="en-US" sz="825" dirty="0">
                <a:solidFill>
                  <a:schemeClr val="tx1"/>
                </a:solidFill>
                <a:latin typeface="+mj-lt"/>
              </a:rPr>
              <a:t>(Cost) Variance at</a:t>
            </a:r>
          </a:p>
          <a:p>
            <a:pPr algn="l"/>
            <a:r>
              <a:rPr lang="en-US" sz="825" dirty="0">
                <a:solidFill>
                  <a:schemeClr val="tx1"/>
                </a:solidFill>
                <a:latin typeface="+mj-lt"/>
              </a:rPr>
              <a:t>Completion</a:t>
            </a:r>
          </a:p>
        </p:txBody>
      </p:sp>
      <p:sp>
        <p:nvSpPr>
          <p:cNvPr id="70" name="Left Brace 69"/>
          <p:cNvSpPr/>
          <p:nvPr/>
        </p:nvSpPr>
        <p:spPr bwMode="auto">
          <a:xfrm rot="5400000" flipH="1">
            <a:off x="5193491" y="2728882"/>
            <a:ext cx="124957" cy="643961"/>
          </a:xfrm>
          <a:prstGeom prst="leftBrace">
            <a:avLst/>
          </a:prstGeom>
          <a:noFill/>
          <a:ln w="3175" cap="flat" cmpd="sng" algn="ctr">
            <a:solidFill>
              <a:schemeClr val="bg1">
                <a:lumMod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algn="ctr" fontAlgn="base">
              <a:spcBef>
                <a:spcPct val="0"/>
              </a:spcBef>
              <a:spcAft>
                <a:spcPct val="0"/>
              </a:spcAft>
            </a:pPr>
            <a:endParaRPr lang="en-US" sz="1200"/>
          </a:p>
        </p:txBody>
      </p:sp>
      <p:sp>
        <p:nvSpPr>
          <p:cNvPr id="71" name="Left Brace 70"/>
          <p:cNvSpPr/>
          <p:nvPr/>
        </p:nvSpPr>
        <p:spPr bwMode="auto">
          <a:xfrm flipH="1">
            <a:off x="5955543" y="2425916"/>
            <a:ext cx="114302" cy="523831"/>
          </a:xfrm>
          <a:prstGeom prst="leftBrace">
            <a:avLst/>
          </a:prstGeom>
          <a:noFill/>
          <a:ln w="3175" cap="flat" cmpd="sng" algn="ctr">
            <a:solidFill>
              <a:schemeClr val="bg1">
                <a:lumMod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algn="ctr" fontAlgn="base">
              <a:spcBef>
                <a:spcPct val="0"/>
              </a:spcBef>
              <a:spcAft>
                <a:spcPct val="0"/>
              </a:spcAft>
            </a:pPr>
            <a:endParaRPr lang="en-US" sz="1200"/>
          </a:p>
        </p:txBody>
      </p:sp>
      <p:sp>
        <p:nvSpPr>
          <p:cNvPr id="72" name="5-Point Star 42"/>
          <p:cNvSpPr/>
          <p:nvPr/>
        </p:nvSpPr>
        <p:spPr bwMode="auto">
          <a:xfrm>
            <a:off x="5417208" y="2357623"/>
            <a:ext cx="152400" cy="152400"/>
          </a:xfrm>
          <a:prstGeom prst="star5">
            <a:avLst/>
          </a:prstGeom>
          <a:solidFill>
            <a:schemeClr val="tx1"/>
          </a:solidFill>
          <a:ln w="1270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rgbClr val="0000FF"/>
              </a:solidFill>
              <a:effectLst/>
              <a:latin typeface="Arial" charset="0"/>
              <a:cs typeface="Arial" charset="0"/>
            </a:endParaRPr>
          </a:p>
        </p:txBody>
      </p:sp>
      <p:pic>
        <p:nvPicPr>
          <p:cNvPr id="73" name="lemonade-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1788" y="2672793"/>
            <a:ext cx="2193795" cy="2839028"/>
          </a:xfrm>
          <a:prstGeom prst="rect">
            <a:avLst/>
          </a:prstGeom>
        </p:spPr>
      </p:pic>
      <p:pic>
        <p:nvPicPr>
          <p:cNvPr id="74" name="lemonade-cu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1788" y="2672793"/>
            <a:ext cx="2193795" cy="2839028"/>
          </a:xfrm>
          <a:prstGeom prst="rect">
            <a:avLst/>
          </a:prstGeom>
        </p:spPr>
      </p:pic>
      <p:pic>
        <p:nvPicPr>
          <p:cNvPr id="75" name="lemonade-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1788" y="2672793"/>
            <a:ext cx="2193795" cy="2839028"/>
          </a:xfrm>
          <a:prstGeom prst="rect">
            <a:avLst/>
          </a:prstGeom>
        </p:spPr>
      </p:pic>
    </p:spTree>
    <p:extLst>
      <p:ext uri="{BB962C8B-B14F-4D97-AF65-F5344CB8AC3E}">
        <p14:creationId xmlns:p14="http://schemas.microsoft.com/office/powerpoint/2010/main" val="294314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fade">
                                      <p:cBhvr>
                                        <p:cTn id="11" dur="500"/>
                                        <p:tgtEl>
                                          <p:spTgt spid="7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fade">
                                      <p:cBhvr>
                                        <p:cTn id="14" dur="500"/>
                                        <p:tgtEl>
                                          <p:spTgt spid="6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anim calcmode="lin" valueType="num">
                                      <p:cBhvr additive="base">
                                        <p:cTn id="19" dur="500" fill="hold"/>
                                        <p:tgtEl>
                                          <p:spTgt spid="70"/>
                                        </p:tgtEl>
                                        <p:attrNameLst>
                                          <p:attrName>ppt_x</p:attrName>
                                        </p:attrNameLst>
                                      </p:cBhvr>
                                      <p:tavLst>
                                        <p:tav tm="0">
                                          <p:val>
                                            <p:strVal val="#ppt_x"/>
                                          </p:val>
                                        </p:tav>
                                        <p:tav tm="100000">
                                          <p:val>
                                            <p:strVal val="#ppt_x"/>
                                          </p:val>
                                        </p:tav>
                                      </p:tavLst>
                                    </p:anim>
                                    <p:anim calcmode="lin" valueType="num">
                                      <p:cBhvr additive="base">
                                        <p:cTn id="20" dur="500" fill="hold"/>
                                        <p:tgtEl>
                                          <p:spTgt spid="7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anim calcmode="lin" valueType="num">
                                      <p:cBhvr additive="base">
                                        <p:cTn id="23" dur="500" fill="hold"/>
                                        <p:tgtEl>
                                          <p:spTgt spid="68"/>
                                        </p:tgtEl>
                                        <p:attrNameLst>
                                          <p:attrName>ppt_x</p:attrName>
                                        </p:attrNameLst>
                                      </p:cBhvr>
                                      <p:tavLst>
                                        <p:tav tm="0">
                                          <p:val>
                                            <p:strVal val="#ppt_x"/>
                                          </p:val>
                                        </p:tav>
                                        <p:tav tm="100000">
                                          <p:val>
                                            <p:strVal val="#ppt_x"/>
                                          </p:val>
                                        </p:tav>
                                      </p:tavLst>
                                    </p:anim>
                                    <p:anim calcmode="lin" valueType="num">
                                      <p:cBhvr additive="base">
                                        <p:cTn id="24"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1"/>
                                        </p:tgtEl>
                                        <p:attrNameLst>
                                          <p:attrName>style.visibility</p:attrName>
                                        </p:attrNameLst>
                                      </p:cBhvr>
                                      <p:to>
                                        <p:strVal val="visible"/>
                                      </p:to>
                                    </p:set>
                                    <p:anim calcmode="lin" valueType="num">
                                      <p:cBhvr additive="base">
                                        <p:cTn id="29" dur="500" fill="hold"/>
                                        <p:tgtEl>
                                          <p:spTgt spid="71"/>
                                        </p:tgtEl>
                                        <p:attrNameLst>
                                          <p:attrName>ppt_x</p:attrName>
                                        </p:attrNameLst>
                                      </p:cBhvr>
                                      <p:tavLst>
                                        <p:tav tm="0">
                                          <p:val>
                                            <p:strVal val="#ppt_x"/>
                                          </p:val>
                                        </p:tav>
                                        <p:tav tm="100000">
                                          <p:val>
                                            <p:strVal val="#ppt_x"/>
                                          </p:val>
                                        </p:tav>
                                      </p:tavLst>
                                    </p:anim>
                                    <p:anim calcmode="lin" valueType="num">
                                      <p:cBhvr additive="base">
                                        <p:cTn id="30" dur="500" fill="hold"/>
                                        <p:tgtEl>
                                          <p:spTgt spid="7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anim calcmode="lin" valueType="num">
                                      <p:cBhvr additive="base">
                                        <p:cTn id="33" dur="500" fill="hold"/>
                                        <p:tgtEl>
                                          <p:spTgt spid="69"/>
                                        </p:tgtEl>
                                        <p:attrNameLst>
                                          <p:attrName>ppt_x</p:attrName>
                                        </p:attrNameLst>
                                      </p:cBhvr>
                                      <p:tavLst>
                                        <p:tav tm="0">
                                          <p:val>
                                            <p:strVal val="#ppt_x"/>
                                          </p:val>
                                        </p:tav>
                                        <p:tav tm="100000">
                                          <p:val>
                                            <p:strVal val="#ppt_x"/>
                                          </p:val>
                                        </p:tav>
                                      </p:tavLst>
                                    </p:anim>
                                    <p:anim calcmode="lin" valueType="num">
                                      <p:cBhvr additive="base">
                                        <p:cTn id="34"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p:bldP spid="68" grpId="0"/>
      <p:bldP spid="69" grpId="0"/>
      <p:bldP spid="70" grpId="0" animBg="1"/>
      <p:bldP spid="71" grpId="0" animBg="1"/>
      <p:bldP spid="7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23245"/>
            <a:ext cx="7886700" cy="1325563"/>
          </a:xfrm>
        </p:spPr>
        <p:txBody>
          <a:bodyPr/>
          <a:lstStyle/>
          <a:p>
            <a:r>
              <a:rPr lang="en-US" dirty="0"/>
              <a:t>So Why Not EVM?</a:t>
            </a:r>
          </a:p>
        </p:txBody>
      </p:sp>
      <p:sp>
        <p:nvSpPr>
          <p:cNvPr id="5" name="Rounded Rectangle 4"/>
          <p:cNvSpPr/>
          <p:nvPr/>
        </p:nvSpPr>
        <p:spPr bwMode="auto">
          <a:xfrm>
            <a:off x="1833475" y="1814780"/>
            <a:ext cx="698049" cy="177070"/>
          </a:xfrm>
          <a:prstGeom prst="roundRect">
            <a:avLst/>
          </a:prstGeom>
          <a:solidFill>
            <a:srgbClr val="0075A7"/>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defTabSz="914378" fontAlgn="base">
              <a:spcBef>
                <a:spcPct val="0"/>
              </a:spcBef>
              <a:spcAft>
                <a:spcPct val="0"/>
              </a:spcAft>
            </a:pPr>
            <a:r>
              <a:rPr lang="en-US" sz="800" b="1" dirty="0">
                <a:solidFill>
                  <a:schemeClr val="bg1"/>
                </a:solidFill>
                <a:cs typeface="Arial" charset="0"/>
              </a:rPr>
              <a:t>Define WBS</a:t>
            </a:r>
          </a:p>
        </p:txBody>
      </p:sp>
      <p:sp>
        <p:nvSpPr>
          <p:cNvPr id="6" name="Rounded Rectangle 5"/>
          <p:cNvSpPr/>
          <p:nvPr/>
        </p:nvSpPr>
        <p:spPr bwMode="auto">
          <a:xfrm>
            <a:off x="1313335" y="2025431"/>
            <a:ext cx="1257903" cy="177070"/>
          </a:xfrm>
          <a:prstGeom prst="roundRect">
            <a:avLst/>
          </a:prstGeom>
          <a:solidFill>
            <a:srgbClr val="0075A7"/>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defTabSz="914378" fontAlgn="base">
              <a:spcBef>
                <a:spcPct val="0"/>
              </a:spcBef>
              <a:spcAft>
                <a:spcPct val="0"/>
              </a:spcAft>
            </a:pPr>
            <a:r>
              <a:rPr lang="en-US" sz="800" b="1" dirty="0">
                <a:solidFill>
                  <a:schemeClr val="bg1"/>
                </a:solidFill>
                <a:cs typeface="Arial" charset="0"/>
              </a:rPr>
              <a:t>Identify the Organization</a:t>
            </a:r>
          </a:p>
        </p:txBody>
      </p:sp>
      <p:sp>
        <p:nvSpPr>
          <p:cNvPr id="7" name="Rounded Rectangle 6"/>
          <p:cNvSpPr/>
          <p:nvPr/>
        </p:nvSpPr>
        <p:spPr bwMode="auto">
          <a:xfrm>
            <a:off x="1437958" y="2236082"/>
            <a:ext cx="1109000" cy="177070"/>
          </a:xfrm>
          <a:prstGeom prst="roundRect">
            <a:avLst/>
          </a:prstGeom>
          <a:solidFill>
            <a:srgbClr val="0075A7"/>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defTabSz="914378" fontAlgn="base">
              <a:spcBef>
                <a:spcPct val="0"/>
              </a:spcBef>
              <a:spcAft>
                <a:spcPct val="0"/>
              </a:spcAft>
            </a:pPr>
            <a:r>
              <a:rPr lang="en-US" sz="800" b="1" dirty="0">
                <a:solidFill>
                  <a:schemeClr val="bg1"/>
                </a:solidFill>
                <a:cs typeface="Arial" charset="0"/>
              </a:rPr>
              <a:t>Integrate Subsystems</a:t>
            </a:r>
          </a:p>
        </p:txBody>
      </p:sp>
      <p:sp>
        <p:nvSpPr>
          <p:cNvPr id="8" name="Rounded Rectangle 7"/>
          <p:cNvSpPr/>
          <p:nvPr/>
        </p:nvSpPr>
        <p:spPr bwMode="auto">
          <a:xfrm>
            <a:off x="1238883" y="2446734"/>
            <a:ext cx="1345302" cy="177070"/>
          </a:xfrm>
          <a:prstGeom prst="roundRect">
            <a:avLst/>
          </a:prstGeom>
          <a:solidFill>
            <a:srgbClr val="0075A7"/>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defTabSz="914378" fontAlgn="base">
              <a:spcBef>
                <a:spcPct val="0"/>
              </a:spcBef>
              <a:spcAft>
                <a:spcPct val="0"/>
              </a:spcAft>
            </a:pPr>
            <a:r>
              <a:rPr lang="en-US" sz="800" b="1" dirty="0">
                <a:solidFill>
                  <a:schemeClr val="bg1"/>
                </a:solidFill>
                <a:cs typeface="Arial" charset="0"/>
              </a:rPr>
              <a:t>Identify Overhead Controls</a:t>
            </a:r>
          </a:p>
        </p:txBody>
      </p:sp>
      <p:sp>
        <p:nvSpPr>
          <p:cNvPr id="9" name="Rounded Rectangle 8"/>
          <p:cNvSpPr/>
          <p:nvPr/>
        </p:nvSpPr>
        <p:spPr bwMode="auto">
          <a:xfrm>
            <a:off x="1371600" y="2657386"/>
            <a:ext cx="1188308" cy="177070"/>
          </a:xfrm>
          <a:prstGeom prst="roundRect">
            <a:avLst/>
          </a:prstGeom>
          <a:solidFill>
            <a:srgbClr val="0075A7"/>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defTabSz="914378" fontAlgn="base">
              <a:spcBef>
                <a:spcPct val="0"/>
              </a:spcBef>
              <a:spcAft>
                <a:spcPct val="0"/>
              </a:spcAft>
            </a:pPr>
            <a:r>
              <a:rPr lang="en-US" sz="800" b="1" dirty="0">
                <a:solidFill>
                  <a:schemeClr val="bg1"/>
                </a:solidFill>
                <a:cs typeface="Arial" charset="0"/>
              </a:rPr>
              <a:t>Integrate WBS and OBS</a:t>
            </a:r>
          </a:p>
        </p:txBody>
      </p:sp>
      <p:sp>
        <p:nvSpPr>
          <p:cNvPr id="10" name="Rounded Rectangle 9"/>
          <p:cNvSpPr/>
          <p:nvPr/>
        </p:nvSpPr>
        <p:spPr bwMode="auto">
          <a:xfrm>
            <a:off x="1727579" y="3419386"/>
            <a:ext cx="840208" cy="177070"/>
          </a:xfrm>
          <a:prstGeom prst="roundRect">
            <a:avLst/>
          </a:prstGeom>
          <a:solidFill>
            <a:schemeClr val="accent2"/>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defTabSz="914378" fontAlgn="base">
              <a:spcBef>
                <a:spcPct val="0"/>
              </a:spcBef>
              <a:spcAft>
                <a:spcPct val="0"/>
              </a:spcAft>
            </a:pPr>
            <a:r>
              <a:rPr lang="en-US" sz="800" b="1" dirty="0">
                <a:solidFill>
                  <a:schemeClr val="bg1"/>
                </a:solidFill>
                <a:cs typeface="Arial" charset="0"/>
              </a:rPr>
              <a:t>Schedule Work</a:t>
            </a:r>
          </a:p>
        </p:txBody>
      </p:sp>
      <p:sp>
        <p:nvSpPr>
          <p:cNvPr id="11" name="Rounded Rectangle 10"/>
          <p:cNvSpPr/>
          <p:nvPr/>
        </p:nvSpPr>
        <p:spPr bwMode="auto">
          <a:xfrm>
            <a:off x="986303" y="3625538"/>
            <a:ext cx="1513628" cy="177070"/>
          </a:xfrm>
          <a:prstGeom prst="roundRect">
            <a:avLst/>
          </a:prstGeom>
          <a:solidFill>
            <a:schemeClr val="accent2"/>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algn="r" defTabSz="914378" fontAlgn="base">
              <a:spcBef>
                <a:spcPct val="0"/>
              </a:spcBef>
              <a:spcAft>
                <a:spcPct val="0"/>
              </a:spcAft>
            </a:pPr>
            <a:r>
              <a:rPr lang="en-US" sz="800" b="1" dirty="0">
                <a:solidFill>
                  <a:schemeClr val="bg1"/>
                </a:solidFill>
                <a:cs typeface="Arial" charset="0"/>
              </a:rPr>
              <a:t>Identify Products &amp; Milestones</a:t>
            </a:r>
          </a:p>
        </p:txBody>
      </p:sp>
      <p:sp>
        <p:nvSpPr>
          <p:cNvPr id="12" name="Rounded Rectangle 11"/>
          <p:cNvSpPr/>
          <p:nvPr/>
        </p:nvSpPr>
        <p:spPr bwMode="auto">
          <a:xfrm>
            <a:off x="1274397" y="3831690"/>
            <a:ext cx="1225534" cy="177070"/>
          </a:xfrm>
          <a:prstGeom prst="roundRect">
            <a:avLst/>
          </a:prstGeom>
          <a:solidFill>
            <a:schemeClr val="accent2"/>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algn="r" defTabSz="914378" fontAlgn="base">
              <a:spcBef>
                <a:spcPct val="0"/>
              </a:spcBef>
              <a:spcAft>
                <a:spcPct val="0"/>
              </a:spcAft>
            </a:pPr>
            <a:r>
              <a:rPr lang="en-US" sz="800" b="1" dirty="0">
                <a:solidFill>
                  <a:schemeClr val="bg1"/>
                </a:solidFill>
                <a:cs typeface="Arial" charset="0"/>
              </a:rPr>
              <a:t>Set Time-phased budget</a:t>
            </a:r>
          </a:p>
        </p:txBody>
      </p:sp>
      <p:sp>
        <p:nvSpPr>
          <p:cNvPr id="13" name="Rounded Rectangle 12"/>
          <p:cNvSpPr/>
          <p:nvPr/>
        </p:nvSpPr>
        <p:spPr bwMode="auto">
          <a:xfrm>
            <a:off x="881101" y="4037842"/>
            <a:ext cx="1618830" cy="177070"/>
          </a:xfrm>
          <a:prstGeom prst="roundRect">
            <a:avLst/>
          </a:prstGeom>
          <a:solidFill>
            <a:schemeClr val="accent2"/>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algn="r" defTabSz="914378" fontAlgn="base">
              <a:spcBef>
                <a:spcPct val="0"/>
              </a:spcBef>
              <a:spcAft>
                <a:spcPct val="0"/>
              </a:spcAft>
            </a:pPr>
            <a:r>
              <a:rPr lang="en-US" sz="800" b="1" dirty="0">
                <a:solidFill>
                  <a:schemeClr val="bg1"/>
                </a:solidFill>
                <a:cs typeface="Arial" charset="0"/>
              </a:rPr>
              <a:t>Identify Significant Cost Elements</a:t>
            </a:r>
          </a:p>
        </p:txBody>
      </p:sp>
      <p:sp>
        <p:nvSpPr>
          <p:cNvPr id="14" name="Rounded Rectangle 13"/>
          <p:cNvSpPr/>
          <p:nvPr/>
        </p:nvSpPr>
        <p:spPr bwMode="auto">
          <a:xfrm>
            <a:off x="877864" y="4243994"/>
            <a:ext cx="1622067" cy="177070"/>
          </a:xfrm>
          <a:prstGeom prst="roundRect">
            <a:avLst/>
          </a:prstGeom>
          <a:solidFill>
            <a:schemeClr val="accent2"/>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algn="r" defTabSz="914378" fontAlgn="base">
              <a:spcBef>
                <a:spcPct val="0"/>
              </a:spcBef>
              <a:spcAft>
                <a:spcPct val="0"/>
              </a:spcAft>
            </a:pPr>
            <a:r>
              <a:rPr lang="en-US" sz="800" b="1" dirty="0">
                <a:solidFill>
                  <a:schemeClr val="bg1"/>
                </a:solidFill>
                <a:cs typeface="Arial" charset="0"/>
              </a:rPr>
              <a:t>Establish Discrete Work Packages</a:t>
            </a:r>
          </a:p>
        </p:txBody>
      </p:sp>
      <p:sp>
        <p:nvSpPr>
          <p:cNvPr id="15" name="Rounded Rectangle 14"/>
          <p:cNvSpPr/>
          <p:nvPr/>
        </p:nvSpPr>
        <p:spPr bwMode="auto">
          <a:xfrm>
            <a:off x="869771" y="4450146"/>
            <a:ext cx="1630160" cy="177070"/>
          </a:xfrm>
          <a:prstGeom prst="roundRect">
            <a:avLst/>
          </a:prstGeom>
          <a:solidFill>
            <a:schemeClr val="accent2"/>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algn="r" defTabSz="914378" fontAlgn="base">
              <a:spcBef>
                <a:spcPct val="0"/>
              </a:spcBef>
              <a:spcAft>
                <a:spcPct val="0"/>
              </a:spcAft>
            </a:pPr>
            <a:r>
              <a:rPr lang="en-US" sz="800" b="1" dirty="0">
                <a:solidFill>
                  <a:schemeClr val="bg1"/>
                </a:solidFill>
                <a:cs typeface="Arial" charset="0"/>
              </a:rPr>
              <a:t>Sum Work and Planning Packages</a:t>
            </a:r>
          </a:p>
        </p:txBody>
      </p:sp>
      <p:sp>
        <p:nvSpPr>
          <p:cNvPr id="16" name="Rounded Rectangle 15"/>
          <p:cNvSpPr/>
          <p:nvPr/>
        </p:nvSpPr>
        <p:spPr bwMode="auto">
          <a:xfrm>
            <a:off x="1102838" y="4656298"/>
            <a:ext cx="1397094" cy="177070"/>
          </a:xfrm>
          <a:prstGeom prst="roundRect">
            <a:avLst/>
          </a:prstGeom>
          <a:solidFill>
            <a:schemeClr val="accent2"/>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algn="r" defTabSz="914378" fontAlgn="base">
              <a:spcBef>
                <a:spcPct val="0"/>
              </a:spcBef>
              <a:spcAft>
                <a:spcPct val="0"/>
              </a:spcAft>
            </a:pPr>
            <a:r>
              <a:rPr lang="en-US" sz="800" b="1" dirty="0">
                <a:solidFill>
                  <a:schemeClr val="bg1"/>
                </a:solidFill>
                <a:cs typeface="Arial" charset="0"/>
              </a:rPr>
              <a:t>Identify Level of Effort Work</a:t>
            </a:r>
          </a:p>
        </p:txBody>
      </p:sp>
      <p:sp>
        <p:nvSpPr>
          <p:cNvPr id="17" name="Rounded Rectangle 16"/>
          <p:cNvSpPr/>
          <p:nvPr/>
        </p:nvSpPr>
        <p:spPr bwMode="auto">
          <a:xfrm>
            <a:off x="970118" y="4862450"/>
            <a:ext cx="1529812" cy="177070"/>
          </a:xfrm>
          <a:prstGeom prst="roundRect">
            <a:avLst/>
          </a:prstGeom>
          <a:solidFill>
            <a:schemeClr val="accent2"/>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algn="r" defTabSz="914378" fontAlgn="base">
              <a:spcBef>
                <a:spcPct val="0"/>
              </a:spcBef>
              <a:spcAft>
                <a:spcPct val="0"/>
              </a:spcAft>
            </a:pPr>
            <a:r>
              <a:rPr lang="en-US" sz="800" b="1" dirty="0">
                <a:solidFill>
                  <a:schemeClr val="bg1"/>
                </a:solidFill>
                <a:cs typeface="Arial" charset="0"/>
              </a:rPr>
              <a:t>Set Overhead for Organizations</a:t>
            </a:r>
          </a:p>
        </p:txBody>
      </p:sp>
      <p:sp>
        <p:nvSpPr>
          <p:cNvPr id="18" name="Rounded Rectangle 17"/>
          <p:cNvSpPr/>
          <p:nvPr/>
        </p:nvSpPr>
        <p:spPr bwMode="auto">
          <a:xfrm>
            <a:off x="77471" y="5068602"/>
            <a:ext cx="2422459" cy="177070"/>
          </a:xfrm>
          <a:prstGeom prst="roundRect">
            <a:avLst/>
          </a:prstGeom>
          <a:solidFill>
            <a:schemeClr val="accent2"/>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algn="r" defTabSz="914378" fontAlgn="base">
              <a:spcBef>
                <a:spcPct val="0"/>
              </a:spcBef>
              <a:spcAft>
                <a:spcPct val="0"/>
              </a:spcAft>
            </a:pPr>
            <a:r>
              <a:rPr lang="en-US" sz="800" b="1" dirty="0">
                <a:solidFill>
                  <a:schemeClr val="bg1"/>
                </a:solidFill>
                <a:cs typeface="Arial" charset="0"/>
              </a:rPr>
              <a:t>Identify Management Reserve &amp; Unallocated Budget</a:t>
            </a:r>
          </a:p>
        </p:txBody>
      </p:sp>
      <p:sp>
        <p:nvSpPr>
          <p:cNvPr id="19" name="Rounded Rectangle 18"/>
          <p:cNvSpPr/>
          <p:nvPr/>
        </p:nvSpPr>
        <p:spPr bwMode="auto">
          <a:xfrm>
            <a:off x="876246" y="5274754"/>
            <a:ext cx="1623685" cy="177070"/>
          </a:xfrm>
          <a:prstGeom prst="roundRect">
            <a:avLst/>
          </a:prstGeom>
          <a:solidFill>
            <a:schemeClr val="accent2"/>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algn="r" defTabSz="914378" fontAlgn="base">
              <a:spcBef>
                <a:spcPct val="0"/>
              </a:spcBef>
              <a:spcAft>
                <a:spcPct val="0"/>
              </a:spcAft>
            </a:pPr>
            <a:r>
              <a:rPr lang="en-US" sz="800" b="1" dirty="0">
                <a:solidFill>
                  <a:schemeClr val="bg1"/>
                </a:solidFill>
                <a:cs typeface="Arial" charset="0"/>
              </a:rPr>
              <a:t>Identify Target Costs and Budgets</a:t>
            </a:r>
          </a:p>
        </p:txBody>
      </p:sp>
      <p:sp>
        <p:nvSpPr>
          <p:cNvPr id="20" name="Rounded Rectangle 19"/>
          <p:cNvSpPr/>
          <p:nvPr/>
        </p:nvSpPr>
        <p:spPr bwMode="auto">
          <a:xfrm>
            <a:off x="6934201" y="1524001"/>
            <a:ext cx="1021601" cy="177070"/>
          </a:xfrm>
          <a:prstGeom prst="roundRect">
            <a:avLst/>
          </a:prstGeom>
          <a:solidFill>
            <a:schemeClr val="accent6"/>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defTabSz="914378" fontAlgn="base">
              <a:spcBef>
                <a:spcPct val="0"/>
              </a:spcBef>
              <a:spcAft>
                <a:spcPct val="0"/>
              </a:spcAft>
            </a:pPr>
            <a:r>
              <a:rPr lang="en-US" sz="800" b="1" dirty="0">
                <a:solidFill>
                  <a:schemeClr val="bg1"/>
                </a:solidFill>
                <a:cs typeface="Arial" charset="0"/>
              </a:rPr>
              <a:t>Record Direct Costs</a:t>
            </a:r>
          </a:p>
        </p:txBody>
      </p:sp>
      <p:sp>
        <p:nvSpPr>
          <p:cNvPr id="21" name="Left Brace 20"/>
          <p:cNvSpPr/>
          <p:nvPr/>
        </p:nvSpPr>
        <p:spPr bwMode="auto">
          <a:xfrm flipH="1">
            <a:off x="2559049" y="1872202"/>
            <a:ext cx="228601" cy="870998"/>
          </a:xfrm>
          <a:prstGeom prst="leftBrace">
            <a:avLst>
              <a:gd name="adj1" fmla="val 80555"/>
              <a:gd name="adj2" fmla="val 50000"/>
            </a:avLst>
          </a:prstGeom>
          <a:noFill/>
          <a:ln w="3175" cap="flat" cmpd="sng" algn="ctr">
            <a:solidFill>
              <a:schemeClr val="bg1">
                <a:lumMod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algn="ctr" fontAlgn="base">
              <a:spcBef>
                <a:spcPct val="0"/>
              </a:spcBef>
              <a:spcAft>
                <a:spcPct val="0"/>
              </a:spcAft>
            </a:pPr>
            <a:endParaRPr lang="en-US" sz="1600"/>
          </a:p>
        </p:txBody>
      </p:sp>
      <p:sp>
        <p:nvSpPr>
          <p:cNvPr id="22" name="Left Brace 21"/>
          <p:cNvSpPr/>
          <p:nvPr/>
        </p:nvSpPr>
        <p:spPr bwMode="auto">
          <a:xfrm flipH="1">
            <a:off x="2559048" y="3476254"/>
            <a:ext cx="260353" cy="1889496"/>
          </a:xfrm>
          <a:prstGeom prst="leftBrace">
            <a:avLst>
              <a:gd name="adj1" fmla="val 80555"/>
              <a:gd name="adj2" fmla="val 50000"/>
            </a:avLst>
          </a:prstGeom>
          <a:noFill/>
          <a:ln w="3175" cap="flat" cmpd="sng" algn="ctr">
            <a:solidFill>
              <a:schemeClr val="bg1">
                <a:lumMod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algn="ctr" fontAlgn="base">
              <a:spcBef>
                <a:spcPct val="0"/>
              </a:spcBef>
              <a:spcAft>
                <a:spcPct val="0"/>
              </a:spcAft>
            </a:pPr>
            <a:endParaRPr lang="en-US" sz="1600"/>
          </a:p>
        </p:txBody>
      </p:sp>
      <p:sp>
        <p:nvSpPr>
          <p:cNvPr id="23" name="TextBox 22"/>
          <p:cNvSpPr txBox="1"/>
          <p:nvPr/>
        </p:nvSpPr>
        <p:spPr>
          <a:xfrm>
            <a:off x="2787650" y="2154863"/>
            <a:ext cx="1022351" cy="261610"/>
          </a:xfrm>
          <a:prstGeom prst="rect">
            <a:avLst/>
          </a:prstGeom>
          <a:noFill/>
        </p:spPr>
        <p:txBody>
          <a:bodyPr wrap="square" rtlCol="0">
            <a:spAutoFit/>
          </a:bodyPr>
          <a:lstStyle/>
          <a:p>
            <a:r>
              <a:rPr lang="en-US" sz="1100" dirty="0">
                <a:solidFill>
                  <a:schemeClr val="bg2">
                    <a:lumMod val="25000"/>
                  </a:schemeClr>
                </a:solidFill>
              </a:rPr>
              <a:t>Organization</a:t>
            </a:r>
          </a:p>
        </p:txBody>
      </p:sp>
      <p:sp>
        <p:nvSpPr>
          <p:cNvPr id="24" name="TextBox 23"/>
          <p:cNvSpPr txBox="1"/>
          <p:nvPr/>
        </p:nvSpPr>
        <p:spPr>
          <a:xfrm>
            <a:off x="2819400" y="4201180"/>
            <a:ext cx="914400" cy="430887"/>
          </a:xfrm>
          <a:prstGeom prst="rect">
            <a:avLst/>
          </a:prstGeom>
          <a:noFill/>
        </p:spPr>
        <p:txBody>
          <a:bodyPr wrap="square" rtlCol="0">
            <a:spAutoFit/>
          </a:bodyPr>
          <a:lstStyle/>
          <a:p>
            <a:pPr algn="l"/>
            <a:r>
              <a:rPr lang="en-US" sz="1100" dirty="0">
                <a:solidFill>
                  <a:schemeClr val="bg2">
                    <a:lumMod val="25000"/>
                  </a:schemeClr>
                </a:solidFill>
              </a:rPr>
              <a:t>Planning &amp; Budgeting</a:t>
            </a:r>
          </a:p>
        </p:txBody>
      </p:sp>
      <p:sp>
        <p:nvSpPr>
          <p:cNvPr id="25" name="Rounded Rectangle 24"/>
          <p:cNvSpPr/>
          <p:nvPr/>
        </p:nvSpPr>
        <p:spPr bwMode="auto">
          <a:xfrm>
            <a:off x="6934201" y="1741020"/>
            <a:ext cx="1244955" cy="177070"/>
          </a:xfrm>
          <a:prstGeom prst="roundRect">
            <a:avLst/>
          </a:prstGeom>
          <a:solidFill>
            <a:schemeClr val="accent6"/>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defTabSz="914378" fontAlgn="base">
              <a:spcBef>
                <a:spcPct val="0"/>
              </a:spcBef>
              <a:spcAft>
                <a:spcPct val="0"/>
              </a:spcAft>
            </a:pPr>
            <a:r>
              <a:rPr lang="en-US" sz="800" b="1" dirty="0">
                <a:solidFill>
                  <a:schemeClr val="bg1"/>
                </a:solidFill>
                <a:cs typeface="Arial" charset="0"/>
              </a:rPr>
              <a:t>Summarize Costs in WBS</a:t>
            </a:r>
          </a:p>
        </p:txBody>
      </p:sp>
      <p:sp>
        <p:nvSpPr>
          <p:cNvPr id="27" name="Rounded Rectangle 26"/>
          <p:cNvSpPr/>
          <p:nvPr/>
        </p:nvSpPr>
        <p:spPr bwMode="auto">
          <a:xfrm>
            <a:off x="6934200" y="1958039"/>
            <a:ext cx="1220678" cy="177070"/>
          </a:xfrm>
          <a:prstGeom prst="roundRect">
            <a:avLst/>
          </a:prstGeom>
          <a:solidFill>
            <a:schemeClr val="accent6"/>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defTabSz="914378" fontAlgn="base">
              <a:spcBef>
                <a:spcPct val="0"/>
              </a:spcBef>
              <a:spcAft>
                <a:spcPct val="0"/>
              </a:spcAft>
            </a:pPr>
            <a:r>
              <a:rPr lang="en-US" sz="800" b="1" dirty="0">
                <a:solidFill>
                  <a:schemeClr val="bg1"/>
                </a:solidFill>
                <a:cs typeface="Arial" charset="0"/>
              </a:rPr>
              <a:t>Summarize Costs in OBS</a:t>
            </a:r>
          </a:p>
        </p:txBody>
      </p:sp>
      <p:sp>
        <p:nvSpPr>
          <p:cNvPr id="28" name="Rounded Rectangle 27"/>
          <p:cNvSpPr/>
          <p:nvPr/>
        </p:nvSpPr>
        <p:spPr bwMode="auto">
          <a:xfrm>
            <a:off x="6934201" y="2175058"/>
            <a:ext cx="1094434" cy="177070"/>
          </a:xfrm>
          <a:prstGeom prst="roundRect">
            <a:avLst/>
          </a:prstGeom>
          <a:solidFill>
            <a:schemeClr val="accent6"/>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defTabSz="914378" fontAlgn="base">
              <a:spcBef>
                <a:spcPct val="0"/>
              </a:spcBef>
              <a:spcAft>
                <a:spcPct val="0"/>
              </a:spcAft>
            </a:pPr>
            <a:r>
              <a:rPr lang="en-US" sz="800" b="1" dirty="0">
                <a:solidFill>
                  <a:schemeClr val="bg1"/>
                </a:solidFill>
                <a:cs typeface="Arial" charset="0"/>
              </a:rPr>
              <a:t>Record Indirect Costs</a:t>
            </a:r>
          </a:p>
        </p:txBody>
      </p:sp>
      <p:sp>
        <p:nvSpPr>
          <p:cNvPr id="29" name="Rounded Rectangle 28"/>
          <p:cNvSpPr/>
          <p:nvPr/>
        </p:nvSpPr>
        <p:spPr bwMode="auto">
          <a:xfrm>
            <a:off x="6934201" y="2392077"/>
            <a:ext cx="1500679" cy="177070"/>
          </a:xfrm>
          <a:prstGeom prst="roundRect">
            <a:avLst/>
          </a:prstGeom>
          <a:solidFill>
            <a:schemeClr val="accent6"/>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defTabSz="914378" fontAlgn="base">
              <a:spcBef>
                <a:spcPct val="0"/>
              </a:spcBef>
              <a:spcAft>
                <a:spcPct val="0"/>
              </a:spcAft>
            </a:pPr>
            <a:r>
              <a:rPr lang="en-US" sz="800" b="1" dirty="0">
                <a:solidFill>
                  <a:schemeClr val="bg1"/>
                </a:solidFill>
                <a:cs typeface="Arial" charset="0"/>
              </a:rPr>
              <a:t>Identify Equivalent &amp; Lot Costs</a:t>
            </a:r>
          </a:p>
        </p:txBody>
      </p:sp>
      <p:sp>
        <p:nvSpPr>
          <p:cNvPr id="30" name="Rounded Rectangle 29"/>
          <p:cNvSpPr/>
          <p:nvPr/>
        </p:nvSpPr>
        <p:spPr bwMode="auto">
          <a:xfrm>
            <a:off x="6934200" y="2609098"/>
            <a:ext cx="1435938" cy="177070"/>
          </a:xfrm>
          <a:prstGeom prst="roundRect">
            <a:avLst/>
          </a:prstGeom>
          <a:solidFill>
            <a:schemeClr val="accent6"/>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defTabSz="914378" fontAlgn="base">
              <a:spcBef>
                <a:spcPct val="0"/>
              </a:spcBef>
              <a:spcAft>
                <a:spcPct val="0"/>
              </a:spcAft>
            </a:pPr>
            <a:r>
              <a:rPr lang="en-US" sz="800" b="1" dirty="0">
                <a:solidFill>
                  <a:schemeClr val="bg1"/>
                </a:solidFill>
                <a:cs typeface="Arial" charset="0"/>
              </a:rPr>
              <a:t>Perform Material Accounting</a:t>
            </a:r>
          </a:p>
        </p:txBody>
      </p:sp>
      <p:sp>
        <p:nvSpPr>
          <p:cNvPr id="31" name="Left Brace 30"/>
          <p:cNvSpPr/>
          <p:nvPr/>
        </p:nvSpPr>
        <p:spPr bwMode="auto">
          <a:xfrm>
            <a:off x="6553200" y="1524001"/>
            <a:ext cx="304800" cy="1228115"/>
          </a:xfrm>
          <a:prstGeom prst="leftBrace">
            <a:avLst>
              <a:gd name="adj1" fmla="val 80555"/>
              <a:gd name="adj2" fmla="val 50000"/>
            </a:avLst>
          </a:prstGeom>
          <a:noFill/>
          <a:ln w="3175" cap="flat" cmpd="sng" algn="ctr">
            <a:solidFill>
              <a:schemeClr val="bg1">
                <a:lumMod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algn="ctr" fontAlgn="base">
              <a:spcBef>
                <a:spcPct val="0"/>
              </a:spcBef>
              <a:spcAft>
                <a:spcPct val="0"/>
              </a:spcAft>
            </a:pPr>
            <a:endParaRPr lang="en-US" sz="1600"/>
          </a:p>
        </p:txBody>
      </p:sp>
      <p:sp>
        <p:nvSpPr>
          <p:cNvPr id="32" name="TextBox 31"/>
          <p:cNvSpPr txBox="1"/>
          <p:nvPr/>
        </p:nvSpPr>
        <p:spPr>
          <a:xfrm>
            <a:off x="5638801" y="2001282"/>
            <a:ext cx="1022351" cy="261610"/>
          </a:xfrm>
          <a:prstGeom prst="rect">
            <a:avLst/>
          </a:prstGeom>
          <a:noFill/>
        </p:spPr>
        <p:txBody>
          <a:bodyPr wrap="square" rtlCol="0">
            <a:spAutoFit/>
          </a:bodyPr>
          <a:lstStyle/>
          <a:p>
            <a:r>
              <a:rPr lang="en-US" sz="1100" dirty="0">
                <a:solidFill>
                  <a:schemeClr val="bg2">
                    <a:lumMod val="25000"/>
                  </a:schemeClr>
                </a:solidFill>
              </a:rPr>
              <a:t>Accounting</a:t>
            </a:r>
          </a:p>
        </p:txBody>
      </p:sp>
      <p:sp>
        <p:nvSpPr>
          <p:cNvPr id="33" name="Rounded Rectangle 32"/>
          <p:cNvSpPr/>
          <p:nvPr/>
        </p:nvSpPr>
        <p:spPr bwMode="auto">
          <a:xfrm>
            <a:off x="6934200" y="3048001"/>
            <a:ext cx="1952779" cy="177070"/>
          </a:xfrm>
          <a:prstGeom prst="roundRect">
            <a:avLst/>
          </a:prstGeom>
          <a:solidFill>
            <a:schemeClr val="tx2"/>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defTabSz="914378" fontAlgn="base">
              <a:spcBef>
                <a:spcPct val="0"/>
              </a:spcBef>
              <a:spcAft>
                <a:spcPct val="0"/>
              </a:spcAft>
            </a:pPr>
            <a:r>
              <a:rPr lang="en-US" sz="800" b="1" dirty="0">
                <a:solidFill>
                  <a:schemeClr val="bg1"/>
                </a:solidFill>
                <a:cs typeface="Arial" charset="0"/>
              </a:rPr>
              <a:t>Periodically Collect Control Account Sums</a:t>
            </a:r>
          </a:p>
        </p:txBody>
      </p:sp>
      <p:sp>
        <p:nvSpPr>
          <p:cNvPr id="34" name="Rounded Rectangle 33"/>
          <p:cNvSpPr/>
          <p:nvPr/>
        </p:nvSpPr>
        <p:spPr bwMode="auto">
          <a:xfrm>
            <a:off x="6934201" y="3240374"/>
            <a:ext cx="1087960" cy="177070"/>
          </a:xfrm>
          <a:prstGeom prst="roundRect">
            <a:avLst/>
          </a:prstGeom>
          <a:solidFill>
            <a:schemeClr val="tx2"/>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defTabSz="914378" fontAlgn="base">
              <a:spcBef>
                <a:spcPct val="0"/>
              </a:spcBef>
              <a:spcAft>
                <a:spcPct val="0"/>
              </a:spcAft>
            </a:pPr>
            <a:r>
              <a:rPr lang="en-US" sz="800" b="1" dirty="0">
                <a:solidFill>
                  <a:schemeClr val="bg1"/>
                </a:solidFill>
                <a:cs typeface="Arial" charset="0"/>
              </a:rPr>
              <a:t>Determine Variances</a:t>
            </a:r>
          </a:p>
        </p:txBody>
      </p:sp>
      <p:sp>
        <p:nvSpPr>
          <p:cNvPr id="35" name="Rounded Rectangle 34"/>
          <p:cNvSpPr/>
          <p:nvPr/>
        </p:nvSpPr>
        <p:spPr bwMode="auto">
          <a:xfrm>
            <a:off x="6934201" y="3432747"/>
            <a:ext cx="1579986" cy="177070"/>
          </a:xfrm>
          <a:prstGeom prst="roundRect">
            <a:avLst/>
          </a:prstGeom>
          <a:solidFill>
            <a:schemeClr val="tx2"/>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defTabSz="914378" fontAlgn="base">
              <a:spcBef>
                <a:spcPct val="0"/>
              </a:spcBef>
              <a:spcAft>
                <a:spcPct val="0"/>
              </a:spcAft>
            </a:pPr>
            <a:r>
              <a:rPr lang="en-US" sz="800" b="1" dirty="0">
                <a:solidFill>
                  <a:schemeClr val="bg1"/>
                </a:solidFill>
                <a:cs typeface="Arial" charset="0"/>
              </a:rPr>
              <a:t>Budget and Actual Indirect Costs</a:t>
            </a:r>
          </a:p>
        </p:txBody>
      </p:sp>
      <p:sp>
        <p:nvSpPr>
          <p:cNvPr id="36" name="Rounded Rectangle 35"/>
          <p:cNvSpPr/>
          <p:nvPr/>
        </p:nvSpPr>
        <p:spPr bwMode="auto">
          <a:xfrm>
            <a:off x="6934200" y="3625120"/>
            <a:ext cx="1228770" cy="177070"/>
          </a:xfrm>
          <a:prstGeom prst="roundRect">
            <a:avLst/>
          </a:prstGeom>
          <a:solidFill>
            <a:schemeClr val="tx2"/>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defTabSz="914378" fontAlgn="base">
              <a:spcBef>
                <a:spcPct val="0"/>
              </a:spcBef>
              <a:spcAft>
                <a:spcPct val="0"/>
              </a:spcAft>
            </a:pPr>
            <a:r>
              <a:rPr lang="en-US" sz="800" b="1" dirty="0">
                <a:solidFill>
                  <a:schemeClr val="bg1"/>
                </a:solidFill>
                <a:cs typeface="Arial" charset="0"/>
              </a:rPr>
              <a:t>Sum Data and Variances</a:t>
            </a:r>
          </a:p>
        </p:txBody>
      </p:sp>
      <p:sp>
        <p:nvSpPr>
          <p:cNvPr id="37" name="Rounded Rectangle 36"/>
          <p:cNvSpPr/>
          <p:nvPr/>
        </p:nvSpPr>
        <p:spPr bwMode="auto">
          <a:xfrm>
            <a:off x="6934199" y="3817493"/>
            <a:ext cx="1089578" cy="177070"/>
          </a:xfrm>
          <a:prstGeom prst="roundRect">
            <a:avLst/>
          </a:prstGeom>
          <a:solidFill>
            <a:schemeClr val="tx2"/>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defTabSz="914378" fontAlgn="base">
              <a:spcBef>
                <a:spcPct val="0"/>
              </a:spcBef>
              <a:spcAft>
                <a:spcPct val="0"/>
              </a:spcAft>
            </a:pPr>
            <a:r>
              <a:rPr lang="en-US" sz="800" b="1" dirty="0">
                <a:solidFill>
                  <a:schemeClr val="bg1"/>
                </a:solidFill>
                <a:cs typeface="Arial" charset="0"/>
              </a:rPr>
              <a:t>Manage Action Plans</a:t>
            </a:r>
          </a:p>
        </p:txBody>
      </p:sp>
      <p:sp>
        <p:nvSpPr>
          <p:cNvPr id="38" name="Rounded Rectangle 37"/>
          <p:cNvSpPr/>
          <p:nvPr/>
        </p:nvSpPr>
        <p:spPr bwMode="auto">
          <a:xfrm>
            <a:off x="6934199" y="4009864"/>
            <a:ext cx="662100" cy="177070"/>
          </a:xfrm>
          <a:prstGeom prst="roundRect">
            <a:avLst/>
          </a:prstGeom>
          <a:solidFill>
            <a:schemeClr val="tx2"/>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defTabSz="914378" fontAlgn="base">
              <a:spcBef>
                <a:spcPct val="0"/>
              </a:spcBef>
              <a:spcAft>
                <a:spcPct val="0"/>
              </a:spcAft>
            </a:pPr>
            <a:r>
              <a:rPr lang="en-US" sz="800" b="1" dirty="0">
                <a:solidFill>
                  <a:schemeClr val="bg1"/>
                </a:solidFill>
                <a:cs typeface="Arial" charset="0"/>
              </a:rPr>
              <a:t>Revise EAC</a:t>
            </a:r>
          </a:p>
        </p:txBody>
      </p:sp>
      <p:sp>
        <p:nvSpPr>
          <p:cNvPr id="39" name="Left Brace 38"/>
          <p:cNvSpPr/>
          <p:nvPr/>
        </p:nvSpPr>
        <p:spPr bwMode="auto">
          <a:xfrm>
            <a:off x="6553200" y="3054361"/>
            <a:ext cx="304801" cy="1060440"/>
          </a:xfrm>
          <a:prstGeom prst="leftBrace">
            <a:avLst>
              <a:gd name="adj1" fmla="val 80555"/>
              <a:gd name="adj2" fmla="val 50000"/>
            </a:avLst>
          </a:prstGeom>
          <a:noFill/>
          <a:ln w="3175" cap="flat" cmpd="sng" algn="ctr">
            <a:solidFill>
              <a:schemeClr val="bg1">
                <a:lumMod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algn="ctr" fontAlgn="base">
              <a:spcBef>
                <a:spcPct val="0"/>
              </a:spcBef>
              <a:spcAft>
                <a:spcPct val="0"/>
              </a:spcAft>
            </a:pPr>
            <a:endParaRPr lang="en-US" sz="1600"/>
          </a:p>
        </p:txBody>
      </p:sp>
      <p:sp>
        <p:nvSpPr>
          <p:cNvPr id="40" name="TextBox 39"/>
          <p:cNvSpPr txBox="1"/>
          <p:nvPr/>
        </p:nvSpPr>
        <p:spPr>
          <a:xfrm>
            <a:off x="5740400" y="3461471"/>
            <a:ext cx="1022351" cy="261610"/>
          </a:xfrm>
          <a:prstGeom prst="rect">
            <a:avLst/>
          </a:prstGeom>
          <a:noFill/>
        </p:spPr>
        <p:txBody>
          <a:bodyPr wrap="square" rtlCol="0">
            <a:spAutoFit/>
          </a:bodyPr>
          <a:lstStyle/>
          <a:p>
            <a:r>
              <a:rPr lang="en-US" sz="1100" dirty="0">
                <a:solidFill>
                  <a:schemeClr val="bg2">
                    <a:lumMod val="25000"/>
                  </a:schemeClr>
                </a:solidFill>
              </a:rPr>
              <a:t>Analysis</a:t>
            </a:r>
          </a:p>
        </p:txBody>
      </p:sp>
      <p:sp>
        <p:nvSpPr>
          <p:cNvPr id="41" name="Rounded Rectangle 40"/>
          <p:cNvSpPr/>
          <p:nvPr/>
        </p:nvSpPr>
        <p:spPr bwMode="auto">
          <a:xfrm>
            <a:off x="6934199" y="4473417"/>
            <a:ext cx="1073393" cy="177070"/>
          </a:xfrm>
          <a:prstGeom prst="roundRect">
            <a:avLst/>
          </a:prstGeom>
          <a:solidFill>
            <a:srgbClr val="990099"/>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defTabSz="914378" fontAlgn="base">
              <a:spcBef>
                <a:spcPct val="0"/>
              </a:spcBef>
              <a:spcAft>
                <a:spcPct val="0"/>
              </a:spcAft>
            </a:pPr>
            <a:r>
              <a:rPr lang="en-US" sz="800" b="1" dirty="0">
                <a:solidFill>
                  <a:schemeClr val="bg1"/>
                </a:solidFill>
                <a:cs typeface="Arial" charset="0"/>
              </a:rPr>
              <a:t>Incorporate Changes</a:t>
            </a:r>
          </a:p>
        </p:txBody>
      </p:sp>
      <p:sp>
        <p:nvSpPr>
          <p:cNvPr id="42" name="Rounded Rectangle 41"/>
          <p:cNvSpPr/>
          <p:nvPr/>
        </p:nvSpPr>
        <p:spPr bwMode="auto">
          <a:xfrm>
            <a:off x="6934200" y="4658401"/>
            <a:ext cx="966572" cy="177070"/>
          </a:xfrm>
          <a:prstGeom prst="roundRect">
            <a:avLst/>
          </a:prstGeom>
          <a:solidFill>
            <a:srgbClr val="990099"/>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defTabSz="914378" fontAlgn="base">
              <a:spcBef>
                <a:spcPct val="0"/>
              </a:spcBef>
              <a:spcAft>
                <a:spcPct val="0"/>
              </a:spcAft>
            </a:pPr>
            <a:r>
              <a:rPr lang="en-US" sz="800" b="1" dirty="0">
                <a:solidFill>
                  <a:schemeClr val="bg1"/>
                </a:solidFill>
                <a:cs typeface="Arial" charset="0"/>
              </a:rPr>
              <a:t>Reconcile Budgets</a:t>
            </a:r>
          </a:p>
        </p:txBody>
      </p:sp>
      <p:sp>
        <p:nvSpPr>
          <p:cNvPr id="43" name="Rounded Rectangle 42"/>
          <p:cNvSpPr/>
          <p:nvPr/>
        </p:nvSpPr>
        <p:spPr bwMode="auto">
          <a:xfrm>
            <a:off x="6934200" y="4843385"/>
            <a:ext cx="1405187" cy="177070"/>
          </a:xfrm>
          <a:prstGeom prst="roundRect">
            <a:avLst/>
          </a:prstGeom>
          <a:solidFill>
            <a:srgbClr val="990099"/>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defTabSz="914378" fontAlgn="base">
              <a:spcBef>
                <a:spcPct val="0"/>
              </a:spcBef>
              <a:spcAft>
                <a:spcPct val="0"/>
              </a:spcAft>
            </a:pPr>
            <a:r>
              <a:rPr lang="en-US" sz="800" b="1" dirty="0">
                <a:solidFill>
                  <a:schemeClr val="bg1"/>
                </a:solidFill>
                <a:cs typeface="Arial" charset="0"/>
              </a:rPr>
              <a:t>Control Retroactive Changes</a:t>
            </a:r>
          </a:p>
        </p:txBody>
      </p:sp>
      <p:sp>
        <p:nvSpPr>
          <p:cNvPr id="44" name="Rounded Rectangle 43"/>
          <p:cNvSpPr/>
          <p:nvPr/>
        </p:nvSpPr>
        <p:spPr bwMode="auto">
          <a:xfrm>
            <a:off x="6934200" y="5028369"/>
            <a:ext cx="1264377" cy="177070"/>
          </a:xfrm>
          <a:prstGeom prst="roundRect">
            <a:avLst/>
          </a:prstGeom>
          <a:solidFill>
            <a:srgbClr val="990099"/>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defTabSz="914378" fontAlgn="base">
              <a:spcBef>
                <a:spcPct val="0"/>
              </a:spcBef>
              <a:spcAft>
                <a:spcPct val="0"/>
              </a:spcAft>
            </a:pPr>
            <a:r>
              <a:rPr lang="en-US" sz="800" b="1" dirty="0">
                <a:solidFill>
                  <a:schemeClr val="bg1"/>
                </a:solidFill>
                <a:cs typeface="Arial" charset="0"/>
              </a:rPr>
              <a:t>Only Authorized Changes</a:t>
            </a:r>
          </a:p>
        </p:txBody>
      </p:sp>
      <p:sp>
        <p:nvSpPr>
          <p:cNvPr id="45" name="Rounded Rectangle 44"/>
          <p:cNvSpPr/>
          <p:nvPr/>
        </p:nvSpPr>
        <p:spPr bwMode="auto">
          <a:xfrm>
            <a:off x="6934200" y="5213351"/>
            <a:ext cx="1240100" cy="177070"/>
          </a:xfrm>
          <a:prstGeom prst="roundRect">
            <a:avLst/>
          </a:prstGeom>
          <a:solidFill>
            <a:srgbClr val="990099"/>
          </a:solidFill>
          <a:ln>
            <a:noFill/>
            <a:headEnd type="none" w="med" len="med"/>
            <a:tailEnd type="none" w="med" len="med"/>
          </a:ln>
          <a:effectLst>
            <a:outerShdw blurRad="44450" dist="27940" dir="5400000" algn="ctr">
              <a:srgbClr val="000000">
                <a:alpha val="32000"/>
              </a:srgbClr>
            </a:outerShdw>
          </a:effectLst>
        </p:spPr>
        <p:style>
          <a:lnRef idx="2">
            <a:schemeClr val="accent3"/>
          </a:lnRef>
          <a:fillRef idx="1">
            <a:schemeClr val="lt1"/>
          </a:fillRef>
          <a:effectRef idx="0">
            <a:schemeClr val="accent3"/>
          </a:effectRef>
          <a:fontRef idx="minor">
            <a:schemeClr val="dk1"/>
          </a:fontRef>
        </p:style>
        <p:txBody>
          <a:bodyPr vert="horz" wrap="none" lIns="91440" tIns="18288" rIns="91440" bIns="18288" numCol="1" rtlCol="0" anchor="t" anchorCtr="0" compatLnSpc="1">
            <a:prstTxWarp prst="textNoShape">
              <a:avLst/>
            </a:prstTxWarp>
            <a:spAutoFit/>
          </a:bodyPr>
          <a:lstStyle/>
          <a:p>
            <a:pPr defTabSz="914378" fontAlgn="base">
              <a:spcBef>
                <a:spcPct val="0"/>
              </a:spcBef>
              <a:spcAft>
                <a:spcPct val="0"/>
              </a:spcAft>
            </a:pPr>
            <a:r>
              <a:rPr lang="en-US" sz="800" b="1" dirty="0">
                <a:solidFill>
                  <a:schemeClr val="bg1"/>
                </a:solidFill>
                <a:cs typeface="Arial" charset="0"/>
              </a:rPr>
              <a:t>Document PMB Changes</a:t>
            </a:r>
          </a:p>
        </p:txBody>
      </p:sp>
      <p:sp>
        <p:nvSpPr>
          <p:cNvPr id="46" name="Left Brace 45"/>
          <p:cNvSpPr/>
          <p:nvPr/>
        </p:nvSpPr>
        <p:spPr bwMode="auto">
          <a:xfrm>
            <a:off x="6614728" y="4485820"/>
            <a:ext cx="243272" cy="870549"/>
          </a:xfrm>
          <a:prstGeom prst="leftBrace">
            <a:avLst>
              <a:gd name="adj1" fmla="val 80555"/>
              <a:gd name="adj2" fmla="val 50000"/>
            </a:avLst>
          </a:prstGeom>
          <a:noFill/>
          <a:ln w="3175" cap="flat" cmpd="sng" algn="ctr">
            <a:solidFill>
              <a:schemeClr val="bg1">
                <a:lumMod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algn="ctr" fontAlgn="base">
              <a:spcBef>
                <a:spcPct val="0"/>
              </a:spcBef>
              <a:spcAft>
                <a:spcPct val="0"/>
              </a:spcAft>
            </a:pPr>
            <a:endParaRPr lang="en-US" sz="1600"/>
          </a:p>
        </p:txBody>
      </p:sp>
      <p:sp>
        <p:nvSpPr>
          <p:cNvPr id="47" name="TextBox 46"/>
          <p:cNvSpPr txBox="1"/>
          <p:nvPr/>
        </p:nvSpPr>
        <p:spPr>
          <a:xfrm>
            <a:off x="5740400" y="4782345"/>
            <a:ext cx="1022351" cy="261610"/>
          </a:xfrm>
          <a:prstGeom prst="rect">
            <a:avLst/>
          </a:prstGeom>
          <a:noFill/>
        </p:spPr>
        <p:txBody>
          <a:bodyPr wrap="square" rtlCol="0">
            <a:spAutoFit/>
          </a:bodyPr>
          <a:lstStyle/>
          <a:p>
            <a:r>
              <a:rPr lang="en-US" sz="1100" dirty="0">
                <a:solidFill>
                  <a:schemeClr val="bg2">
                    <a:lumMod val="25000"/>
                  </a:schemeClr>
                </a:solidFill>
              </a:rPr>
              <a:t>Revisions</a:t>
            </a:r>
          </a:p>
        </p:txBody>
      </p:sp>
      <p:sp>
        <p:nvSpPr>
          <p:cNvPr id="48" name="Rounded Rectangle 47"/>
          <p:cNvSpPr/>
          <p:nvPr/>
        </p:nvSpPr>
        <p:spPr bwMode="auto">
          <a:xfrm>
            <a:off x="3531520" y="2936902"/>
            <a:ext cx="2100013" cy="1293971"/>
          </a:xfrm>
          <a:prstGeom prst="roundRect">
            <a:avLst/>
          </a:prstGeom>
          <a:solidFill>
            <a:schemeClr val="tx1">
              <a:lumMod val="50000"/>
              <a:lumOff val="50000"/>
            </a:schemeClr>
          </a:solidFill>
          <a:ln w="28575" cap="flat" cmpd="sng" algn="ctr">
            <a:noFill/>
            <a:prstDash val="solid"/>
            <a:round/>
            <a:headEnd type="none" w="med" len="med"/>
            <a:tailEnd type="none" w="med" len="med"/>
          </a:ln>
          <a:effectLst/>
        </p:spPr>
        <p:txBody>
          <a:bodyPr vert="horz" wrap="none" lIns="91440" tIns="91440" rIns="91440" bIns="91440" numCol="1" rtlCol="0" anchor="t" anchorCtr="0" compatLnSpc="1">
            <a:prstTxWarp prst="textNoShape">
              <a:avLst/>
            </a:prstTxWarp>
            <a:spAutoFit/>
          </a:bodyPr>
          <a:lstStyle/>
          <a:p>
            <a:pPr algn="ctr" defTabSz="914378" fontAlgn="base">
              <a:spcBef>
                <a:spcPct val="0"/>
              </a:spcBef>
              <a:spcAft>
                <a:spcPct val="0"/>
              </a:spcAft>
            </a:pPr>
            <a:r>
              <a:rPr lang="en-US" sz="3200" b="1" dirty="0">
                <a:solidFill>
                  <a:schemeClr val="bg1"/>
                </a:solidFill>
                <a:cs typeface="Arial" charset="0"/>
              </a:rPr>
              <a:t>EIA-748 </a:t>
            </a:r>
            <a:br>
              <a:rPr lang="en-US" sz="3200" b="1" dirty="0">
                <a:solidFill>
                  <a:schemeClr val="bg1"/>
                </a:solidFill>
                <a:cs typeface="Arial" charset="0"/>
              </a:rPr>
            </a:br>
            <a:r>
              <a:rPr lang="en-US" sz="3200" b="1" dirty="0">
                <a:solidFill>
                  <a:schemeClr val="bg1"/>
                </a:solidFill>
                <a:cs typeface="Arial" charset="0"/>
              </a:rPr>
              <a:t>Guidelines</a:t>
            </a:r>
          </a:p>
        </p:txBody>
      </p:sp>
    </p:spTree>
    <p:extLst>
      <p:ext uri="{BB962C8B-B14F-4D97-AF65-F5344CB8AC3E}">
        <p14:creationId xmlns:p14="http://schemas.microsoft.com/office/powerpoint/2010/main" val="2256468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childTnLst>
                          </p:cTn>
                        </p:par>
                        <p:par>
                          <p:cTn id="70" fill="hold">
                            <p:stCondLst>
                              <p:cond delay="2000"/>
                            </p:stCondLst>
                            <p:childTnLst>
                              <p:par>
                                <p:cTn id="71" presetID="10" presetClass="entr" presetSubtype="0"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500"/>
                                        <p:tgtEl>
                                          <p:spTgt spid="2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fade">
                                      <p:cBhvr>
                                        <p:cTn id="85" dur="500"/>
                                        <p:tgtEl>
                                          <p:spTgt spid="2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fade">
                                      <p:cBhvr>
                                        <p:cTn id="88" dur="500"/>
                                        <p:tgtEl>
                                          <p:spTgt spid="30"/>
                                        </p:tgtEl>
                                      </p:cBhvr>
                                    </p:animEffect>
                                  </p:childTnLst>
                                </p:cTn>
                              </p:par>
                            </p:childTnLst>
                          </p:cTn>
                        </p:par>
                        <p:par>
                          <p:cTn id="89" fill="hold">
                            <p:stCondLst>
                              <p:cond delay="2500"/>
                            </p:stCondLst>
                            <p:childTnLst>
                              <p:par>
                                <p:cTn id="90" presetID="10" presetClass="entr" presetSubtype="0" fill="hold" grpId="0" nodeType="after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fade">
                                      <p:cBhvr>
                                        <p:cTn id="92" dur="500"/>
                                        <p:tgtEl>
                                          <p:spTgt spid="31"/>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500"/>
                                        <p:tgtEl>
                                          <p:spTgt spid="32"/>
                                        </p:tgtEl>
                                      </p:cBhvr>
                                    </p:animEffect>
                                  </p:childTnLst>
                                </p:cTn>
                              </p:par>
                            </p:childTnLst>
                          </p:cTn>
                        </p:par>
                        <p:par>
                          <p:cTn id="96" fill="hold">
                            <p:stCondLst>
                              <p:cond delay="3000"/>
                            </p:stCondLst>
                            <p:childTnLst>
                              <p:par>
                                <p:cTn id="97" presetID="10" presetClass="entr" presetSubtype="0" fill="hold" grpId="0" nodeType="afterEffect">
                                  <p:stCondLst>
                                    <p:cond delay="0"/>
                                  </p:stCondLst>
                                  <p:childTnLst>
                                    <p:set>
                                      <p:cBhvr>
                                        <p:cTn id="98" dur="1" fill="hold">
                                          <p:stCondLst>
                                            <p:cond delay="0"/>
                                          </p:stCondLst>
                                        </p:cTn>
                                        <p:tgtEl>
                                          <p:spTgt spid="33"/>
                                        </p:tgtEl>
                                        <p:attrNameLst>
                                          <p:attrName>style.visibility</p:attrName>
                                        </p:attrNameLst>
                                      </p:cBhvr>
                                      <p:to>
                                        <p:strVal val="visible"/>
                                      </p:to>
                                    </p:set>
                                    <p:animEffect transition="in" filter="fade">
                                      <p:cBhvr>
                                        <p:cTn id="99" dur="500"/>
                                        <p:tgtEl>
                                          <p:spTgt spid="33"/>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fade">
                                      <p:cBhvr>
                                        <p:cTn id="102" dur="500"/>
                                        <p:tgtEl>
                                          <p:spTgt spid="34"/>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fade">
                                      <p:cBhvr>
                                        <p:cTn id="105" dur="500"/>
                                        <p:tgtEl>
                                          <p:spTgt spid="35"/>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36"/>
                                        </p:tgtEl>
                                        <p:attrNameLst>
                                          <p:attrName>style.visibility</p:attrName>
                                        </p:attrNameLst>
                                      </p:cBhvr>
                                      <p:to>
                                        <p:strVal val="visible"/>
                                      </p:to>
                                    </p:set>
                                    <p:animEffect transition="in" filter="fade">
                                      <p:cBhvr>
                                        <p:cTn id="108" dur="500"/>
                                        <p:tgtEl>
                                          <p:spTgt spid="36"/>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fade">
                                      <p:cBhvr>
                                        <p:cTn id="111" dur="500"/>
                                        <p:tgtEl>
                                          <p:spTgt spid="37"/>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fade">
                                      <p:cBhvr>
                                        <p:cTn id="114" dur="500"/>
                                        <p:tgtEl>
                                          <p:spTgt spid="38"/>
                                        </p:tgtEl>
                                      </p:cBhvr>
                                    </p:animEffect>
                                  </p:childTnLst>
                                </p:cTn>
                              </p:par>
                            </p:childTnLst>
                          </p:cTn>
                        </p:par>
                        <p:par>
                          <p:cTn id="115" fill="hold">
                            <p:stCondLst>
                              <p:cond delay="3500"/>
                            </p:stCondLst>
                            <p:childTnLst>
                              <p:par>
                                <p:cTn id="116" presetID="10" presetClass="entr" presetSubtype="0" fill="hold" grpId="0" nodeType="afterEffect">
                                  <p:stCondLst>
                                    <p:cond delay="0"/>
                                  </p:stCondLst>
                                  <p:childTnLst>
                                    <p:set>
                                      <p:cBhvr>
                                        <p:cTn id="117" dur="1" fill="hold">
                                          <p:stCondLst>
                                            <p:cond delay="0"/>
                                          </p:stCondLst>
                                        </p:cTn>
                                        <p:tgtEl>
                                          <p:spTgt spid="39"/>
                                        </p:tgtEl>
                                        <p:attrNameLst>
                                          <p:attrName>style.visibility</p:attrName>
                                        </p:attrNameLst>
                                      </p:cBhvr>
                                      <p:to>
                                        <p:strVal val="visible"/>
                                      </p:to>
                                    </p:set>
                                    <p:animEffect transition="in" filter="fade">
                                      <p:cBhvr>
                                        <p:cTn id="118" dur="500"/>
                                        <p:tgtEl>
                                          <p:spTgt spid="39"/>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40"/>
                                        </p:tgtEl>
                                        <p:attrNameLst>
                                          <p:attrName>style.visibility</p:attrName>
                                        </p:attrNameLst>
                                      </p:cBhvr>
                                      <p:to>
                                        <p:strVal val="visible"/>
                                      </p:to>
                                    </p:set>
                                    <p:animEffect transition="in" filter="fade">
                                      <p:cBhvr>
                                        <p:cTn id="121" dur="500"/>
                                        <p:tgtEl>
                                          <p:spTgt spid="40"/>
                                        </p:tgtEl>
                                      </p:cBhvr>
                                    </p:animEffect>
                                  </p:childTnLst>
                                </p:cTn>
                              </p:par>
                            </p:childTnLst>
                          </p:cTn>
                        </p:par>
                        <p:par>
                          <p:cTn id="122" fill="hold">
                            <p:stCondLst>
                              <p:cond delay="4000"/>
                            </p:stCondLst>
                            <p:childTnLst>
                              <p:par>
                                <p:cTn id="123" presetID="10" presetClass="entr" presetSubtype="0" fill="hold" grpId="0" nodeType="after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fade">
                                      <p:cBhvr>
                                        <p:cTn id="125" dur="500"/>
                                        <p:tgtEl>
                                          <p:spTgt spid="4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42"/>
                                        </p:tgtEl>
                                        <p:attrNameLst>
                                          <p:attrName>style.visibility</p:attrName>
                                        </p:attrNameLst>
                                      </p:cBhvr>
                                      <p:to>
                                        <p:strVal val="visible"/>
                                      </p:to>
                                    </p:set>
                                    <p:animEffect transition="in" filter="fade">
                                      <p:cBhvr>
                                        <p:cTn id="128" dur="500"/>
                                        <p:tgtEl>
                                          <p:spTgt spid="42"/>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43"/>
                                        </p:tgtEl>
                                        <p:attrNameLst>
                                          <p:attrName>style.visibility</p:attrName>
                                        </p:attrNameLst>
                                      </p:cBhvr>
                                      <p:to>
                                        <p:strVal val="visible"/>
                                      </p:to>
                                    </p:set>
                                    <p:animEffect transition="in" filter="fade">
                                      <p:cBhvr>
                                        <p:cTn id="131" dur="500"/>
                                        <p:tgtEl>
                                          <p:spTgt spid="43"/>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44"/>
                                        </p:tgtEl>
                                        <p:attrNameLst>
                                          <p:attrName>style.visibility</p:attrName>
                                        </p:attrNameLst>
                                      </p:cBhvr>
                                      <p:to>
                                        <p:strVal val="visible"/>
                                      </p:to>
                                    </p:set>
                                    <p:animEffect transition="in" filter="fade">
                                      <p:cBhvr>
                                        <p:cTn id="134" dur="500"/>
                                        <p:tgtEl>
                                          <p:spTgt spid="44"/>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45"/>
                                        </p:tgtEl>
                                        <p:attrNameLst>
                                          <p:attrName>style.visibility</p:attrName>
                                        </p:attrNameLst>
                                      </p:cBhvr>
                                      <p:to>
                                        <p:strVal val="visible"/>
                                      </p:to>
                                    </p:set>
                                    <p:animEffect transition="in" filter="fade">
                                      <p:cBhvr>
                                        <p:cTn id="137" dur="500"/>
                                        <p:tgtEl>
                                          <p:spTgt spid="45"/>
                                        </p:tgtEl>
                                      </p:cBhvr>
                                    </p:animEffect>
                                  </p:childTnLst>
                                </p:cTn>
                              </p:par>
                            </p:childTnLst>
                          </p:cTn>
                        </p:par>
                        <p:par>
                          <p:cTn id="138" fill="hold">
                            <p:stCondLst>
                              <p:cond delay="4500"/>
                            </p:stCondLst>
                            <p:childTnLst>
                              <p:par>
                                <p:cTn id="139" presetID="10" presetClass="entr" presetSubtype="0" fill="hold" grpId="0" nodeType="afterEffect">
                                  <p:stCondLst>
                                    <p:cond delay="0"/>
                                  </p:stCondLst>
                                  <p:childTnLst>
                                    <p:set>
                                      <p:cBhvr>
                                        <p:cTn id="140" dur="1" fill="hold">
                                          <p:stCondLst>
                                            <p:cond delay="0"/>
                                          </p:stCondLst>
                                        </p:cTn>
                                        <p:tgtEl>
                                          <p:spTgt spid="46"/>
                                        </p:tgtEl>
                                        <p:attrNameLst>
                                          <p:attrName>style.visibility</p:attrName>
                                        </p:attrNameLst>
                                      </p:cBhvr>
                                      <p:to>
                                        <p:strVal val="visible"/>
                                      </p:to>
                                    </p:set>
                                    <p:animEffect transition="in" filter="fade">
                                      <p:cBhvr>
                                        <p:cTn id="141" dur="500"/>
                                        <p:tgtEl>
                                          <p:spTgt spid="46"/>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47"/>
                                        </p:tgtEl>
                                        <p:attrNameLst>
                                          <p:attrName>style.visibility</p:attrName>
                                        </p:attrNameLst>
                                      </p:cBhvr>
                                      <p:to>
                                        <p:strVal val="visible"/>
                                      </p:to>
                                    </p:set>
                                    <p:animEffect transition="in" filter="fade">
                                      <p:cBhvr>
                                        <p:cTn id="14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P spid="24" grpId="0"/>
      <p:bldP spid="25" grpId="0" animBg="1"/>
      <p:bldP spid="27" grpId="0" animBg="1"/>
      <p:bldP spid="28" grpId="0" animBg="1"/>
      <p:bldP spid="29" grpId="0" animBg="1"/>
      <p:bldP spid="30" grpId="0" animBg="1"/>
      <p:bldP spid="31" grpId="0" animBg="1"/>
      <p:bldP spid="32" grpId="0"/>
      <p:bldP spid="33" grpId="0" animBg="1"/>
      <p:bldP spid="34" grpId="0" animBg="1"/>
      <p:bldP spid="35" grpId="0" animBg="1"/>
      <p:bldP spid="36" grpId="0" animBg="1"/>
      <p:bldP spid="37" grpId="0" animBg="1"/>
      <p:bldP spid="38" grpId="0" animBg="1"/>
      <p:bldP spid="39" grpId="0" animBg="1"/>
      <p:bldP spid="40" grpId="0"/>
      <p:bldP spid="41" grpId="0" animBg="1"/>
      <p:bldP spid="42" grpId="0" animBg="1"/>
      <p:bldP spid="43" grpId="0" animBg="1"/>
      <p:bldP spid="44" grpId="0" animBg="1"/>
      <p:bldP spid="45" grpId="0" animBg="1"/>
      <p:bldP spid="46" grpId="0" animBg="1"/>
      <p:bldP spid="47" grpId="0"/>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1" y="1169077"/>
            <a:ext cx="5235957" cy="4372902"/>
          </a:xfrm>
          <a:prstGeom prst="rect">
            <a:avLst/>
          </a:prstGeom>
        </p:spPr>
      </p:pic>
      <p:sp>
        <p:nvSpPr>
          <p:cNvPr id="9" name="Title 1"/>
          <p:cNvSpPr txBox="1">
            <a:spLocks/>
          </p:cNvSpPr>
          <p:nvPr/>
        </p:nvSpPr>
        <p:spPr>
          <a:xfrm>
            <a:off x="1314450" y="971550"/>
            <a:ext cx="6057900" cy="372666"/>
          </a:xfrm>
          <a:prstGeom prst="rect">
            <a:avLst/>
          </a:prstGeom>
        </p:spPr>
        <p:txBody>
          <a:bodyPr/>
          <a:lstStyle/>
          <a:p>
            <a:pPr eaLnBrk="0" fontAlgn="base" hangingPunct="0">
              <a:spcBef>
                <a:spcPct val="0"/>
              </a:spcBef>
              <a:spcAft>
                <a:spcPct val="0"/>
              </a:spcAft>
              <a:defRPr/>
            </a:pPr>
            <a:endParaRPr lang="en-US" sz="2400" kern="0" dirty="0">
              <a:solidFill>
                <a:srgbClr val="007AC2"/>
              </a:solidFill>
              <a:latin typeface="+mj-lt"/>
              <a:ea typeface="+mj-ea"/>
              <a:cs typeface="+mj-cs"/>
            </a:endParaRPr>
          </a:p>
        </p:txBody>
      </p:sp>
      <p:sp>
        <p:nvSpPr>
          <p:cNvPr id="13" name="TextBox 12"/>
          <p:cNvSpPr txBox="1"/>
          <p:nvPr/>
        </p:nvSpPr>
        <p:spPr>
          <a:xfrm rot="16200000">
            <a:off x="2580849" y="3684217"/>
            <a:ext cx="2275510" cy="369332"/>
          </a:xfrm>
          <a:prstGeom prst="rect">
            <a:avLst/>
          </a:prstGeom>
          <a:noFill/>
        </p:spPr>
        <p:txBody>
          <a:bodyPr wrap="square" rtlCol="0">
            <a:spAutoFit/>
          </a:bodyPr>
          <a:lstStyle/>
          <a:p>
            <a:r>
              <a:rPr lang="en-US" dirty="0">
                <a:solidFill>
                  <a:schemeClr val="bg1">
                    <a:lumMod val="75000"/>
                  </a:schemeClr>
                </a:solidFill>
                <a:latin typeface="Tahoma" pitchFamily="34" charset="0"/>
                <a:ea typeface="Tahoma" pitchFamily="34" charset="0"/>
                <a:cs typeface="Tahoma" pitchFamily="34" charset="0"/>
              </a:rPr>
              <a:t>Budget Over Time</a:t>
            </a:r>
          </a:p>
        </p:txBody>
      </p:sp>
      <p:sp>
        <p:nvSpPr>
          <p:cNvPr id="8" name="TextBox 7"/>
          <p:cNvSpPr txBox="1"/>
          <p:nvPr/>
        </p:nvSpPr>
        <p:spPr>
          <a:xfrm rot="16200000">
            <a:off x="5315269" y="3684217"/>
            <a:ext cx="1425390" cy="369332"/>
          </a:xfrm>
          <a:prstGeom prst="rect">
            <a:avLst/>
          </a:prstGeom>
          <a:noFill/>
        </p:spPr>
        <p:txBody>
          <a:bodyPr wrap="none" rtlCol="0">
            <a:spAutoFit/>
          </a:bodyPr>
          <a:lstStyle/>
          <a:p>
            <a:r>
              <a:rPr lang="en-US" dirty="0">
                <a:solidFill>
                  <a:schemeClr val="bg1">
                    <a:lumMod val="75000"/>
                  </a:schemeClr>
                </a:solidFill>
                <a:latin typeface="Tahoma" pitchFamily="34" charset="0"/>
                <a:ea typeface="Tahoma" pitchFamily="34" charset="0"/>
                <a:cs typeface="Tahoma" pitchFamily="34" charset="0"/>
              </a:rPr>
              <a:t>Actual Costs</a:t>
            </a:r>
          </a:p>
        </p:txBody>
      </p:sp>
      <p:sp>
        <p:nvSpPr>
          <p:cNvPr id="10" name="TextBox 9"/>
          <p:cNvSpPr txBox="1"/>
          <p:nvPr/>
        </p:nvSpPr>
        <p:spPr>
          <a:xfrm rot="16200000">
            <a:off x="3773477" y="3684216"/>
            <a:ext cx="2167374" cy="369332"/>
          </a:xfrm>
          <a:prstGeom prst="rect">
            <a:avLst/>
          </a:prstGeom>
          <a:noFill/>
        </p:spPr>
        <p:txBody>
          <a:bodyPr wrap="square" rtlCol="0">
            <a:spAutoFit/>
          </a:bodyPr>
          <a:lstStyle/>
          <a:p>
            <a:r>
              <a:rPr lang="en-US" dirty="0">
                <a:solidFill>
                  <a:schemeClr val="bg1">
                    <a:lumMod val="75000"/>
                  </a:schemeClr>
                </a:solidFill>
                <a:latin typeface="Tahoma" pitchFamily="34" charset="0"/>
                <a:ea typeface="Tahoma" pitchFamily="34" charset="0"/>
                <a:cs typeface="Tahoma" pitchFamily="34" charset="0"/>
              </a:rPr>
              <a:t>Progress Data</a:t>
            </a:r>
          </a:p>
        </p:txBody>
      </p:sp>
      <p:sp>
        <p:nvSpPr>
          <p:cNvPr id="11" name="TextBox 10"/>
          <p:cNvSpPr txBox="1"/>
          <p:nvPr/>
        </p:nvSpPr>
        <p:spPr>
          <a:xfrm rot="16200000">
            <a:off x="2135289" y="3684216"/>
            <a:ext cx="794256" cy="369332"/>
          </a:xfrm>
          <a:prstGeom prst="rect">
            <a:avLst/>
          </a:prstGeom>
          <a:noFill/>
        </p:spPr>
        <p:txBody>
          <a:bodyPr wrap="none" rtlCol="0">
            <a:spAutoFit/>
          </a:bodyPr>
          <a:lstStyle/>
          <a:p>
            <a:r>
              <a:rPr lang="en-US" dirty="0">
                <a:solidFill>
                  <a:schemeClr val="bg1">
                    <a:lumMod val="75000"/>
                  </a:schemeClr>
                </a:solidFill>
                <a:latin typeface="Tahoma" pitchFamily="34" charset="0"/>
                <a:ea typeface="Tahoma" pitchFamily="34" charset="0"/>
                <a:cs typeface="Tahoma" pitchFamily="34" charset="0"/>
              </a:rPr>
              <a:t>Scope</a:t>
            </a:r>
          </a:p>
        </p:txBody>
      </p:sp>
      <p:sp>
        <p:nvSpPr>
          <p:cNvPr id="2" name="Title 1"/>
          <p:cNvSpPr>
            <a:spLocks noGrp="1"/>
          </p:cNvSpPr>
          <p:nvPr>
            <p:ph type="title"/>
          </p:nvPr>
        </p:nvSpPr>
        <p:spPr>
          <a:xfrm>
            <a:off x="38101" y="1121282"/>
            <a:ext cx="7239000" cy="544116"/>
          </a:xfrm>
        </p:spPr>
        <p:txBody>
          <a:bodyPr/>
          <a:lstStyle/>
          <a:p>
            <a:pPr algn="l"/>
            <a:r>
              <a:rPr lang="en-US" dirty="0">
                <a:solidFill>
                  <a:schemeClr val="tx1">
                    <a:lumMod val="75000"/>
                  </a:schemeClr>
                </a:solidFill>
              </a:rPr>
              <a:t>The Pillars of EVM</a:t>
            </a:r>
          </a:p>
        </p:txBody>
      </p:sp>
      <p:sp>
        <p:nvSpPr>
          <p:cNvPr id="14" name="TextBox 13"/>
          <p:cNvSpPr txBox="1"/>
          <p:nvPr/>
        </p:nvSpPr>
        <p:spPr>
          <a:xfrm>
            <a:off x="2997794" y="2381251"/>
            <a:ext cx="2631170" cy="369332"/>
          </a:xfrm>
          <a:prstGeom prst="rect">
            <a:avLst/>
          </a:prstGeom>
          <a:noFill/>
        </p:spPr>
        <p:txBody>
          <a:bodyPr wrap="none" rtlCol="0">
            <a:spAutoFit/>
          </a:bodyPr>
          <a:lstStyle/>
          <a:p>
            <a:r>
              <a:rPr lang="en-US" dirty="0">
                <a:solidFill>
                  <a:schemeClr val="bg1">
                    <a:lumMod val="75000"/>
                  </a:schemeClr>
                </a:solidFill>
                <a:latin typeface="Tahoma" pitchFamily="34" charset="0"/>
                <a:ea typeface="Tahoma" pitchFamily="34" charset="0"/>
                <a:cs typeface="Tahoma" pitchFamily="34" charset="0"/>
              </a:rPr>
              <a:t>Baseline Work Packages</a:t>
            </a:r>
          </a:p>
        </p:txBody>
      </p:sp>
      <p:sp>
        <p:nvSpPr>
          <p:cNvPr id="15" name="TextBox 14"/>
          <p:cNvSpPr txBox="1"/>
          <p:nvPr/>
        </p:nvSpPr>
        <p:spPr>
          <a:xfrm>
            <a:off x="3852105" y="5105401"/>
            <a:ext cx="888833" cy="369332"/>
          </a:xfrm>
          <a:prstGeom prst="rect">
            <a:avLst/>
          </a:prstGeom>
          <a:noFill/>
        </p:spPr>
        <p:txBody>
          <a:bodyPr wrap="none" rtlCol="0">
            <a:spAutoFit/>
          </a:bodyPr>
          <a:lstStyle/>
          <a:p>
            <a:r>
              <a:rPr lang="en-US" dirty="0">
                <a:solidFill>
                  <a:schemeClr val="bg1">
                    <a:lumMod val="75000"/>
                  </a:schemeClr>
                </a:solidFill>
                <a:latin typeface="Tahoma" pitchFamily="34" charset="0"/>
                <a:ea typeface="Tahoma" pitchFamily="34" charset="0"/>
                <a:cs typeface="Tahoma" pitchFamily="34" charset="0"/>
              </a:rPr>
              <a:t>Project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1" y="1414398"/>
            <a:ext cx="1341965" cy="871602"/>
          </a:xfrm>
          <a:prstGeom prst="rect">
            <a:avLst/>
          </a:prstGeom>
        </p:spPr>
      </p:pic>
      <p:sp>
        <p:nvSpPr>
          <p:cNvPr id="12" name="TextBox 11"/>
          <p:cNvSpPr txBox="1"/>
          <p:nvPr/>
        </p:nvSpPr>
        <p:spPr>
          <a:xfrm>
            <a:off x="2976733" y="1850200"/>
            <a:ext cx="582595" cy="369332"/>
          </a:xfrm>
          <a:prstGeom prst="rect">
            <a:avLst/>
          </a:prstGeom>
          <a:noFill/>
        </p:spPr>
        <p:txBody>
          <a:bodyPr wrap="none" rtlCol="0">
            <a:spAutoFit/>
          </a:bodyPr>
          <a:lstStyle/>
          <a:p>
            <a:r>
              <a:rPr lang="en-US" dirty="0">
                <a:solidFill>
                  <a:schemeClr val="bg1">
                    <a:lumMod val="75000"/>
                  </a:schemeClr>
                </a:solidFill>
                <a:latin typeface="Tahoma" pitchFamily="34" charset="0"/>
                <a:ea typeface="Tahoma" pitchFamily="34" charset="0"/>
                <a:cs typeface="Tahoma" pitchFamily="34" charset="0"/>
              </a:rPr>
              <a:t>ETC</a:t>
            </a:r>
          </a:p>
        </p:txBody>
      </p:sp>
      <p:sp>
        <p:nvSpPr>
          <p:cNvPr id="16" name="TextBox 15"/>
          <p:cNvSpPr txBox="1"/>
          <p:nvPr/>
        </p:nvSpPr>
        <p:spPr>
          <a:xfrm>
            <a:off x="5116963" y="1850200"/>
            <a:ext cx="590226" cy="369332"/>
          </a:xfrm>
          <a:prstGeom prst="rect">
            <a:avLst/>
          </a:prstGeom>
          <a:noFill/>
        </p:spPr>
        <p:txBody>
          <a:bodyPr wrap="none" rtlCol="0">
            <a:spAutoFit/>
          </a:bodyPr>
          <a:lstStyle/>
          <a:p>
            <a:r>
              <a:rPr lang="en-US" dirty="0">
                <a:solidFill>
                  <a:schemeClr val="bg1">
                    <a:lumMod val="75000"/>
                  </a:schemeClr>
                </a:solidFill>
                <a:latin typeface="Tahoma" pitchFamily="34" charset="0"/>
                <a:ea typeface="Tahoma" pitchFamily="34" charset="0"/>
                <a:cs typeface="Tahoma" pitchFamily="34" charset="0"/>
              </a:rPr>
              <a:t>EAC</a:t>
            </a:r>
          </a:p>
        </p:txBody>
      </p:sp>
      <p:sp>
        <p:nvSpPr>
          <p:cNvPr id="17" name="Footer Placeholder 3"/>
          <p:cNvSpPr txBox="1">
            <a:spLocks/>
          </p:cNvSpPr>
          <p:nvPr/>
        </p:nvSpPr>
        <p:spPr>
          <a:xfrm>
            <a:off x="3533937" y="6356352"/>
            <a:ext cx="4314668" cy="28177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2017 EVMP Forum – August 24</a:t>
            </a:r>
            <a:r>
              <a:rPr lang="en-US" sz="1200" baseline="30000"/>
              <a:t>th</a:t>
            </a:r>
            <a:r>
              <a:rPr lang="en-US" sz="1200"/>
              <a:t> &amp; 25</a:t>
            </a:r>
            <a:r>
              <a:rPr lang="en-US" sz="1200" baseline="30000"/>
              <a:t>th</a:t>
            </a:r>
            <a:r>
              <a:rPr lang="en-US" sz="1200"/>
              <a:t> </a:t>
            </a:r>
            <a:endParaRPr lang="en-US" sz="1200" dirty="0"/>
          </a:p>
        </p:txBody>
      </p:sp>
      <p:sp>
        <p:nvSpPr>
          <p:cNvPr id="18" name="Slide Number Placeholder 4"/>
          <p:cNvSpPr>
            <a:spLocks noGrp="1"/>
          </p:cNvSpPr>
          <p:nvPr>
            <p:ph type="sldNum" sz="quarter" idx="4294967295"/>
          </p:nvPr>
        </p:nvSpPr>
        <p:spPr>
          <a:xfrm>
            <a:off x="7571706" y="6356352"/>
            <a:ext cx="943644" cy="281774"/>
          </a:xfrm>
          <a:prstGeom prst="rect">
            <a:avLst/>
          </a:prstGeom>
        </p:spPr>
        <p:txBody>
          <a:bodyPr/>
          <a:lstStyle/>
          <a:p>
            <a:fld id="{D34C24A4-3ACA-4A7E-A723-41D3A274CF63}" type="slidenum">
              <a:rPr lang="en-US" sz="1200" smtClean="0"/>
              <a:t>8</a:t>
            </a:fld>
            <a:endParaRPr lang="en-US" sz="1200"/>
          </a:p>
        </p:txBody>
      </p:sp>
    </p:spTree>
    <p:extLst>
      <p:ext uri="{BB962C8B-B14F-4D97-AF65-F5344CB8AC3E}">
        <p14:creationId xmlns:p14="http://schemas.microsoft.com/office/powerpoint/2010/main" val="1025967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P spid="10" grpId="0"/>
      <p:bldP spid="11" grpId="0"/>
      <p:bldP spid="14" grpId="0"/>
      <p:bldP spid="15" grpId="0"/>
      <p:bldP spid="12"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250" y="1757956"/>
            <a:ext cx="1200151" cy="3657605"/>
          </a:xfrm>
          <a:prstGeom prst="rect">
            <a:avLst/>
          </a:prstGeom>
        </p:spPr>
      </p:pic>
      <p:sp>
        <p:nvSpPr>
          <p:cNvPr id="5" name="TextBox 4"/>
          <p:cNvSpPr txBox="1"/>
          <p:nvPr/>
        </p:nvSpPr>
        <p:spPr>
          <a:xfrm rot="16200000">
            <a:off x="577343" y="3355925"/>
            <a:ext cx="997966" cy="461665"/>
          </a:xfrm>
          <a:prstGeom prst="rect">
            <a:avLst/>
          </a:prstGeom>
          <a:noFill/>
        </p:spPr>
        <p:txBody>
          <a:bodyPr wrap="none" rtlCol="0">
            <a:spAutoFit/>
          </a:bodyPr>
          <a:lstStyle/>
          <a:p>
            <a:r>
              <a:rPr lang="en-US" sz="2400" dirty="0">
                <a:solidFill>
                  <a:schemeClr val="bg1">
                    <a:lumMod val="75000"/>
                  </a:schemeClr>
                </a:solidFill>
                <a:latin typeface="Tahoma" pitchFamily="34" charset="0"/>
                <a:ea typeface="Tahoma" pitchFamily="34" charset="0"/>
                <a:cs typeface="Tahoma" pitchFamily="34" charset="0"/>
              </a:rPr>
              <a:t>Scope</a:t>
            </a:r>
          </a:p>
        </p:txBody>
      </p:sp>
      <p:grpSp>
        <p:nvGrpSpPr>
          <p:cNvPr id="19" name="Group 18"/>
          <p:cNvGrpSpPr/>
          <p:nvPr/>
        </p:nvGrpSpPr>
        <p:grpSpPr>
          <a:xfrm>
            <a:off x="1904999" y="4318284"/>
            <a:ext cx="6949440" cy="780608"/>
            <a:chOff x="1904999" y="3461030"/>
            <a:chExt cx="6949440" cy="780607"/>
          </a:xfrm>
        </p:grpSpPr>
        <p:sp>
          <p:nvSpPr>
            <p:cNvPr id="8" name="Rectangle 7"/>
            <p:cNvSpPr/>
            <p:nvPr/>
          </p:nvSpPr>
          <p:spPr bwMode="auto">
            <a:xfrm>
              <a:off x="1904999" y="3461030"/>
              <a:ext cx="6949440" cy="323165"/>
            </a:xfrm>
            <a:prstGeom prst="rect">
              <a:avLst/>
            </a:prstGeom>
            <a:solidFill>
              <a:srgbClr val="599424">
                <a:alpha val="40000"/>
              </a:srgb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defTabSz="914378" fontAlgn="base">
                <a:spcBef>
                  <a:spcPct val="0"/>
                </a:spcBef>
                <a:spcAft>
                  <a:spcPct val="0"/>
                </a:spcAft>
              </a:pPr>
              <a:endParaRPr lang="en-US" sz="1500" b="1" dirty="0">
                <a:solidFill>
                  <a:schemeClr val="tx1">
                    <a:lumMod val="75000"/>
                  </a:schemeClr>
                </a:solidFill>
                <a:latin typeface="Arial" charset="0"/>
                <a:cs typeface="Arial" charset="0"/>
              </a:endParaRPr>
            </a:p>
          </p:txBody>
        </p:sp>
        <p:sp>
          <p:nvSpPr>
            <p:cNvPr id="10" name="TextBox 9"/>
            <p:cNvSpPr txBox="1"/>
            <p:nvPr/>
          </p:nvSpPr>
          <p:spPr>
            <a:xfrm>
              <a:off x="1904999" y="3826140"/>
              <a:ext cx="1097280" cy="415497"/>
            </a:xfrm>
            <a:prstGeom prst="rect">
              <a:avLst/>
            </a:prstGeom>
            <a:noFill/>
          </p:spPr>
          <p:txBody>
            <a:bodyPr wrap="square" rtlCol="0" anchor="ctr">
              <a:spAutoFit/>
            </a:bodyPr>
            <a:lstStyle/>
            <a:p>
              <a:r>
                <a:rPr lang="en-US" sz="2100" dirty="0">
                  <a:solidFill>
                    <a:schemeClr val="tx1">
                      <a:lumMod val="75000"/>
                    </a:schemeClr>
                  </a:solidFill>
                </a:rPr>
                <a:t>Basics</a:t>
              </a:r>
            </a:p>
          </p:txBody>
        </p:sp>
      </p:grpSp>
      <p:grpSp>
        <p:nvGrpSpPr>
          <p:cNvPr id="20" name="Group 19"/>
          <p:cNvGrpSpPr/>
          <p:nvPr/>
        </p:nvGrpSpPr>
        <p:grpSpPr>
          <a:xfrm>
            <a:off x="1904999" y="1757955"/>
            <a:ext cx="6949440" cy="758170"/>
            <a:chOff x="1904999" y="900705"/>
            <a:chExt cx="6949440" cy="758170"/>
          </a:xfrm>
        </p:grpSpPr>
        <p:sp>
          <p:nvSpPr>
            <p:cNvPr id="16" name="Rectangle 15"/>
            <p:cNvSpPr/>
            <p:nvPr/>
          </p:nvSpPr>
          <p:spPr bwMode="auto">
            <a:xfrm>
              <a:off x="1904999" y="900705"/>
              <a:ext cx="6949440" cy="323165"/>
            </a:xfrm>
            <a:prstGeom prst="rect">
              <a:avLst/>
            </a:prstGeom>
            <a:solidFill>
              <a:schemeClr val="bg2">
                <a:lumMod val="50000"/>
                <a:alpha val="4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defTabSz="914378" fontAlgn="base">
                <a:spcBef>
                  <a:spcPct val="0"/>
                </a:spcBef>
                <a:spcAft>
                  <a:spcPct val="0"/>
                </a:spcAft>
              </a:pPr>
              <a:endParaRPr lang="en-US" sz="1500" b="1">
                <a:solidFill>
                  <a:schemeClr val="tx1">
                    <a:lumMod val="75000"/>
                  </a:schemeClr>
                </a:solidFill>
                <a:latin typeface="Arial" charset="0"/>
                <a:cs typeface="Arial" charset="0"/>
              </a:endParaRPr>
            </a:p>
          </p:txBody>
        </p:sp>
        <p:sp>
          <p:nvSpPr>
            <p:cNvPr id="11" name="TextBox 10"/>
            <p:cNvSpPr txBox="1"/>
            <p:nvPr/>
          </p:nvSpPr>
          <p:spPr>
            <a:xfrm>
              <a:off x="1936375" y="1243377"/>
              <a:ext cx="1463040" cy="415498"/>
            </a:xfrm>
            <a:prstGeom prst="rect">
              <a:avLst/>
            </a:prstGeom>
            <a:noFill/>
          </p:spPr>
          <p:txBody>
            <a:bodyPr wrap="square" rtlCol="0" anchor="ctr">
              <a:spAutoFit/>
            </a:bodyPr>
            <a:lstStyle/>
            <a:p>
              <a:r>
                <a:rPr lang="en-US" sz="2100" dirty="0">
                  <a:solidFill>
                    <a:schemeClr val="tx1">
                      <a:lumMod val="75000"/>
                    </a:schemeClr>
                  </a:solidFill>
                </a:rPr>
                <a:t>Advanced</a:t>
              </a:r>
            </a:p>
          </p:txBody>
        </p:sp>
      </p:grpSp>
      <p:grpSp>
        <p:nvGrpSpPr>
          <p:cNvPr id="18" name="Group 17"/>
          <p:cNvGrpSpPr/>
          <p:nvPr/>
        </p:nvGrpSpPr>
        <p:grpSpPr>
          <a:xfrm>
            <a:off x="1904999" y="3063858"/>
            <a:ext cx="6949440" cy="753979"/>
            <a:chOff x="1904999" y="2206606"/>
            <a:chExt cx="6949440" cy="753978"/>
          </a:xfrm>
        </p:grpSpPr>
        <p:sp>
          <p:nvSpPr>
            <p:cNvPr id="7" name="Rectangle 6"/>
            <p:cNvSpPr/>
            <p:nvPr/>
          </p:nvSpPr>
          <p:spPr bwMode="auto">
            <a:xfrm>
              <a:off x="1904999" y="2206606"/>
              <a:ext cx="6949440" cy="323165"/>
            </a:xfrm>
            <a:prstGeom prst="rect">
              <a:avLst/>
            </a:prstGeom>
            <a:solidFill>
              <a:srgbClr val="0075A7">
                <a:alpha val="40000"/>
              </a:srgb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defTabSz="914378" fontAlgn="base">
                <a:spcBef>
                  <a:spcPct val="0"/>
                </a:spcBef>
                <a:spcAft>
                  <a:spcPct val="0"/>
                </a:spcAft>
              </a:pPr>
              <a:endParaRPr lang="en-US" sz="1500" b="1">
                <a:solidFill>
                  <a:schemeClr val="tx1">
                    <a:lumMod val="75000"/>
                  </a:schemeClr>
                </a:solidFill>
                <a:latin typeface="Arial" charset="0"/>
                <a:cs typeface="Arial" charset="0"/>
              </a:endParaRPr>
            </a:p>
          </p:txBody>
        </p:sp>
        <p:sp>
          <p:nvSpPr>
            <p:cNvPr id="17" name="TextBox 16"/>
            <p:cNvSpPr txBox="1"/>
            <p:nvPr/>
          </p:nvSpPr>
          <p:spPr>
            <a:xfrm>
              <a:off x="1922928" y="2545087"/>
              <a:ext cx="1905002" cy="415497"/>
            </a:xfrm>
            <a:prstGeom prst="rect">
              <a:avLst/>
            </a:prstGeom>
            <a:noFill/>
          </p:spPr>
          <p:txBody>
            <a:bodyPr wrap="square" rtlCol="0" anchor="ctr">
              <a:spAutoFit/>
            </a:bodyPr>
            <a:lstStyle/>
            <a:p>
              <a:r>
                <a:rPr lang="en-US" sz="2100" dirty="0">
                  <a:solidFill>
                    <a:schemeClr val="tx1">
                      <a:lumMod val="75000"/>
                    </a:schemeClr>
                  </a:solidFill>
                </a:rPr>
                <a:t>Intermediate</a:t>
              </a:r>
            </a:p>
          </p:txBody>
        </p:sp>
      </p:grpSp>
      <p:sp>
        <p:nvSpPr>
          <p:cNvPr id="21" name="TextBox 20"/>
          <p:cNvSpPr txBox="1"/>
          <p:nvPr/>
        </p:nvSpPr>
        <p:spPr>
          <a:xfrm>
            <a:off x="4533901" y="4588547"/>
            <a:ext cx="3779521" cy="738664"/>
          </a:xfrm>
          <a:prstGeom prst="rect">
            <a:avLst/>
          </a:prstGeom>
          <a:noFill/>
        </p:spPr>
        <p:txBody>
          <a:bodyPr wrap="square" rtlCol="0">
            <a:spAutoFit/>
          </a:bodyPr>
          <a:lstStyle/>
          <a:p>
            <a:pPr algn="l"/>
            <a:r>
              <a:rPr lang="en-US" sz="2100" dirty="0">
                <a:solidFill>
                  <a:schemeClr val="tx1">
                    <a:lumMod val="75000"/>
                  </a:schemeClr>
                </a:solidFill>
              </a:rPr>
              <a:t>Keep it high level!</a:t>
            </a:r>
          </a:p>
          <a:p>
            <a:pPr algn="l"/>
            <a:r>
              <a:rPr lang="en-US" sz="2100" dirty="0">
                <a:solidFill>
                  <a:schemeClr val="tx1">
                    <a:lumMod val="75000"/>
                  </a:schemeClr>
                </a:solidFill>
              </a:rPr>
              <a:t>Define the effort.</a:t>
            </a:r>
          </a:p>
        </p:txBody>
      </p:sp>
      <p:sp>
        <p:nvSpPr>
          <p:cNvPr id="22" name="TextBox 21"/>
          <p:cNvSpPr txBox="1"/>
          <p:nvPr/>
        </p:nvSpPr>
        <p:spPr>
          <a:xfrm>
            <a:off x="4533901" y="3317332"/>
            <a:ext cx="3779521" cy="738664"/>
          </a:xfrm>
          <a:prstGeom prst="rect">
            <a:avLst/>
          </a:prstGeom>
          <a:noFill/>
        </p:spPr>
        <p:txBody>
          <a:bodyPr wrap="square" rtlCol="0">
            <a:spAutoFit/>
          </a:bodyPr>
          <a:lstStyle/>
          <a:p>
            <a:pPr algn="l"/>
            <a:r>
              <a:rPr lang="en-US" sz="2100" dirty="0">
                <a:solidFill>
                  <a:schemeClr val="tx1">
                    <a:lumMod val="75000"/>
                  </a:schemeClr>
                </a:solidFill>
              </a:rPr>
              <a:t>Develop a WBS</a:t>
            </a:r>
          </a:p>
          <a:p>
            <a:pPr algn="l"/>
            <a:r>
              <a:rPr lang="en-US" sz="2100" dirty="0">
                <a:solidFill>
                  <a:schemeClr val="tx1">
                    <a:lumMod val="75000"/>
                  </a:schemeClr>
                </a:solidFill>
              </a:rPr>
              <a:t>Detail important areas</a:t>
            </a:r>
          </a:p>
        </p:txBody>
      </p:sp>
      <p:sp>
        <p:nvSpPr>
          <p:cNvPr id="23" name="TextBox 22"/>
          <p:cNvSpPr txBox="1"/>
          <p:nvPr/>
        </p:nvSpPr>
        <p:spPr>
          <a:xfrm>
            <a:off x="4533901" y="2016548"/>
            <a:ext cx="3779521" cy="738664"/>
          </a:xfrm>
          <a:prstGeom prst="rect">
            <a:avLst/>
          </a:prstGeom>
          <a:noFill/>
        </p:spPr>
        <p:txBody>
          <a:bodyPr wrap="square" rtlCol="0">
            <a:spAutoFit/>
          </a:bodyPr>
          <a:lstStyle/>
          <a:p>
            <a:pPr algn="l"/>
            <a:r>
              <a:rPr lang="en-US" sz="2100" dirty="0">
                <a:solidFill>
                  <a:schemeClr val="tx1">
                    <a:lumMod val="75000"/>
                  </a:schemeClr>
                </a:solidFill>
              </a:rPr>
              <a:t>High level design</a:t>
            </a:r>
          </a:p>
          <a:p>
            <a:pPr algn="l"/>
            <a:r>
              <a:rPr lang="en-US" sz="2100" dirty="0">
                <a:solidFill>
                  <a:schemeClr val="tx1">
                    <a:lumMod val="75000"/>
                  </a:schemeClr>
                </a:solidFill>
              </a:rPr>
              <a:t>WBS Dictionary</a:t>
            </a:r>
          </a:p>
        </p:txBody>
      </p:sp>
      <p:sp>
        <p:nvSpPr>
          <p:cNvPr id="24" name="Title 1"/>
          <p:cNvSpPr txBox="1">
            <a:spLocks/>
          </p:cNvSpPr>
          <p:nvPr/>
        </p:nvSpPr>
        <p:spPr>
          <a:xfrm>
            <a:off x="38101" y="1121282"/>
            <a:ext cx="7239000" cy="544116"/>
          </a:xfrm>
          <a:prstGeom prst="rect">
            <a:avLst/>
          </a:prstGeom>
        </p:spPr>
        <p:txBody>
          <a:bodyPr vert="horz" lIns="68580" tIns="34290" rIns="68580" bIns="34290" rtlCol="0" anchor="ctr">
            <a:noAutofit/>
          </a:bodyPr>
          <a:lstStyle>
            <a:lvl1pPr marL="0" algn="r" defTabSz="685749" rtl="0" eaLnBrk="1" latinLnBrk="0" hangingPunct="1">
              <a:lnSpc>
                <a:spcPts val="1950"/>
              </a:lnSpc>
              <a:spcBef>
                <a:spcPct val="0"/>
              </a:spcBef>
              <a:buNone/>
              <a:defRPr lang="en-US" sz="3200" b="1" kern="1000" spc="-8">
                <a:solidFill>
                  <a:srgbClr val="0075A7"/>
                </a:solidFill>
                <a:latin typeface="Arial" panose="020B0604020202020204" pitchFamily="34" charset="0"/>
                <a:ea typeface="+mn-ea"/>
                <a:cs typeface="Arial" panose="020B0604020202020204" pitchFamily="34" charset="0"/>
              </a:defRPr>
            </a:lvl1pPr>
          </a:lstStyle>
          <a:p>
            <a:pPr algn="l"/>
            <a:r>
              <a:rPr lang="en-US" sz="2400" dirty="0"/>
              <a:t>Scope</a:t>
            </a:r>
            <a:endParaRPr lang="en-US" sz="2400" dirty="0">
              <a:solidFill>
                <a:schemeClr val="tx1">
                  <a:lumMod val="75000"/>
                </a:schemeClr>
              </a:solidFill>
            </a:endParaRPr>
          </a:p>
        </p:txBody>
      </p:sp>
      <p:sp>
        <p:nvSpPr>
          <p:cNvPr id="25" name="Footer Placeholder 3"/>
          <p:cNvSpPr txBox="1">
            <a:spLocks/>
          </p:cNvSpPr>
          <p:nvPr/>
        </p:nvSpPr>
        <p:spPr>
          <a:xfrm>
            <a:off x="3533937" y="6356352"/>
            <a:ext cx="4314668" cy="28177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2017 EVMP Forum – August 24</a:t>
            </a:r>
            <a:r>
              <a:rPr lang="en-US" sz="1200" baseline="30000"/>
              <a:t>th</a:t>
            </a:r>
            <a:r>
              <a:rPr lang="en-US" sz="1200"/>
              <a:t> &amp; 25</a:t>
            </a:r>
            <a:r>
              <a:rPr lang="en-US" sz="1200" baseline="30000"/>
              <a:t>th</a:t>
            </a:r>
            <a:r>
              <a:rPr lang="en-US" sz="1200"/>
              <a:t> </a:t>
            </a:r>
            <a:endParaRPr lang="en-US" sz="1200" dirty="0"/>
          </a:p>
        </p:txBody>
      </p:sp>
      <p:sp>
        <p:nvSpPr>
          <p:cNvPr id="26" name="Slide Number Placeholder 4"/>
          <p:cNvSpPr>
            <a:spLocks noGrp="1"/>
          </p:cNvSpPr>
          <p:nvPr>
            <p:ph type="sldNum" sz="quarter" idx="4294967295"/>
          </p:nvPr>
        </p:nvSpPr>
        <p:spPr>
          <a:xfrm>
            <a:off x="7571706" y="6356352"/>
            <a:ext cx="943644" cy="281774"/>
          </a:xfrm>
          <a:prstGeom prst="rect">
            <a:avLst/>
          </a:prstGeom>
        </p:spPr>
        <p:txBody>
          <a:bodyPr/>
          <a:lstStyle/>
          <a:p>
            <a:fld id="{D34C24A4-3ACA-4A7E-A723-41D3A274CF63}" type="slidenum">
              <a:rPr lang="en-US" smtClean="0"/>
              <a:t>9</a:t>
            </a:fld>
            <a:endParaRPr lang="en-US"/>
          </a:p>
        </p:txBody>
      </p:sp>
    </p:spTree>
    <p:extLst>
      <p:ext uri="{BB962C8B-B14F-4D97-AF65-F5344CB8AC3E}">
        <p14:creationId xmlns:p14="http://schemas.microsoft.com/office/powerpoint/2010/main" val="29661579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1+#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theme/theme1.xml><?xml version="1.0" encoding="utf-8"?>
<a:theme xmlns:a="http://schemas.openxmlformats.org/drawingml/2006/main" name="FPS_EVMP2016_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PS_EVMP2016_template.pptx" id="{118412C4-2AEC-4782-940D-465DE6A4519B}" vid="{A58FC89A-9BE8-4EB0-B679-F9162C8400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0</TotalTime>
  <Words>4281</Words>
  <Application>Microsoft Office PowerPoint</Application>
  <PresentationFormat>On-screen Show (4:3)</PresentationFormat>
  <Paragraphs>685</Paragraphs>
  <Slides>46</Slides>
  <Notes>26</Notes>
  <HiddenSlides>1</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Arial</vt:lpstr>
      <vt:lpstr>Arial Narrow</vt:lpstr>
      <vt:lpstr>Calibri</vt:lpstr>
      <vt:lpstr>Calibri Light</vt:lpstr>
      <vt:lpstr>Calluna Sans</vt:lpstr>
      <vt:lpstr>Myriad Pro</vt:lpstr>
      <vt:lpstr>Segoe UI</vt:lpstr>
      <vt:lpstr>Segoe UI Light</vt:lpstr>
      <vt:lpstr>Tahoma</vt:lpstr>
      <vt:lpstr>Wingdings</vt:lpstr>
      <vt:lpstr>FPS_EVMP2016_template</vt:lpstr>
      <vt:lpstr>Integrated Program Management </vt:lpstr>
      <vt:lpstr>Agenda </vt:lpstr>
      <vt:lpstr>Take-Aways</vt:lpstr>
      <vt:lpstr>Prototypical Portfolio</vt:lpstr>
      <vt:lpstr>What is the importance of EVM?</vt:lpstr>
      <vt:lpstr>What is the importance of EVM?</vt:lpstr>
      <vt:lpstr>So Why Not EVM?</vt:lpstr>
      <vt:lpstr>The Pillars of EVM</vt:lpstr>
      <vt:lpstr>PowerPoint Presentation</vt:lpstr>
      <vt:lpstr>PowerPoint Presentation</vt:lpstr>
      <vt:lpstr>PowerPoint Presentation</vt:lpstr>
      <vt:lpstr>PowerPoint Presentation</vt:lpstr>
      <vt:lpstr>PowerPoint Presentation</vt:lpstr>
      <vt:lpstr>Additional Maturity Considerations</vt:lpstr>
      <vt:lpstr>EVM Right!</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Ball Aerospace</vt:lpstr>
      <vt:lpstr>PowerPoint Presentation</vt:lpstr>
      <vt:lpstr>Ball Finance</vt:lpstr>
      <vt:lpstr>Tool Overview Prior to EcoSys</vt:lpstr>
      <vt:lpstr>Vision for Future</vt:lpstr>
      <vt:lpstr>Current Configuration Overview</vt:lpstr>
      <vt:lpstr>Efficiencies Gained</vt:lpstr>
      <vt:lpstr>Lessons Learned</vt:lpstr>
      <vt:lpstr>PowerPoint Presentation</vt:lpstr>
      <vt:lpstr>PowerPoint Presentation</vt:lpstr>
      <vt:lpstr>Goals for Future</vt:lpstr>
      <vt:lpstr>CH2M</vt:lpstr>
      <vt:lpstr>Thank you for your time!  Any Questions?</vt:lpstr>
      <vt:lpstr>Agenda</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2016-07-14T16:23:15Z</dcterms:created>
  <dcterms:modified xsi:type="dcterms:W3CDTF">2017-08-24T16:13:26Z</dcterms:modified>
</cp:coreProperties>
</file>